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106" d="100"/>
          <a:sy n="106" d="100"/>
        </p:scale>
        <p:origin x="-630"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DDC863EF-165B-4E7D-99B4-3566BCCBEDA4}" type="datetimeFigureOut">
              <a:rPr lang="fr-FR" smtClean="0"/>
              <a:t>31/01/2010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336B59C-E7F6-456E-ABE1-932FB02CB006}" type="slidenum">
              <a:rPr lang="fr-FR" smtClean="0"/>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DDC863EF-165B-4E7D-99B4-3566BCCBEDA4}" type="datetimeFigureOut">
              <a:rPr lang="fr-FR" smtClean="0"/>
              <a:t>31/01/2010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336B59C-E7F6-456E-ABE1-932FB02CB006}" type="slidenum">
              <a:rPr lang="fr-FR" smtClean="0"/>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DDC863EF-165B-4E7D-99B4-3566BCCBEDA4}" type="datetimeFigureOut">
              <a:rPr lang="fr-FR" smtClean="0"/>
              <a:t>31/01/2010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336B59C-E7F6-456E-ABE1-932FB02CB006}" type="slidenum">
              <a:rPr lang="fr-FR" smtClean="0"/>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DDC863EF-165B-4E7D-99B4-3566BCCBEDA4}" type="datetimeFigureOut">
              <a:rPr lang="fr-FR" smtClean="0"/>
              <a:t>31/01/2010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336B59C-E7F6-456E-ABE1-932FB02CB006}" type="slidenum">
              <a:rPr lang="fr-FR" smtClean="0"/>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DDC863EF-165B-4E7D-99B4-3566BCCBEDA4}" type="datetimeFigureOut">
              <a:rPr lang="fr-FR" smtClean="0"/>
              <a:t>31/01/2010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336B59C-E7F6-456E-ABE1-932FB02CB006}" type="slidenum">
              <a:rPr lang="fr-FR" smtClean="0"/>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DDC863EF-165B-4E7D-99B4-3566BCCBEDA4}" type="datetimeFigureOut">
              <a:rPr lang="fr-FR" smtClean="0"/>
              <a:t>31/01/2010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3336B59C-E7F6-456E-ABE1-932FB02CB006}" type="slidenum">
              <a:rPr lang="fr-FR" smtClean="0"/>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DDC863EF-165B-4E7D-99B4-3566BCCBEDA4}" type="datetimeFigureOut">
              <a:rPr lang="fr-FR" smtClean="0"/>
              <a:t>31/01/2010</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3336B59C-E7F6-456E-ABE1-932FB02CB006}" type="slidenum">
              <a:rPr lang="fr-FR" smtClean="0"/>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DDC863EF-165B-4E7D-99B4-3566BCCBEDA4}" type="datetimeFigureOut">
              <a:rPr lang="fr-FR" smtClean="0"/>
              <a:t>31/01/2010</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3336B59C-E7F6-456E-ABE1-932FB02CB006}" type="slidenum">
              <a:rPr lang="fr-FR" smtClean="0"/>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DDC863EF-165B-4E7D-99B4-3566BCCBEDA4}" type="datetimeFigureOut">
              <a:rPr lang="fr-FR" smtClean="0"/>
              <a:t>31/01/2010</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3336B59C-E7F6-456E-ABE1-932FB02CB006}" type="slidenum">
              <a:rPr lang="fr-FR" smtClean="0"/>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DDC863EF-165B-4E7D-99B4-3566BCCBEDA4}" type="datetimeFigureOut">
              <a:rPr lang="fr-FR" smtClean="0"/>
              <a:t>31/01/2010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3336B59C-E7F6-456E-ABE1-932FB02CB006}" type="slidenum">
              <a:rPr lang="fr-FR" smtClean="0"/>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DDC863EF-165B-4E7D-99B4-3566BCCBEDA4}" type="datetimeFigureOut">
              <a:rPr lang="fr-FR" smtClean="0"/>
              <a:t>31/01/2010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3336B59C-E7F6-456E-ABE1-932FB02CB006}" type="slidenum">
              <a:rPr lang="fr-FR" smtClean="0"/>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DC863EF-165B-4E7D-99B4-3566BCCBEDA4}" type="datetimeFigureOut">
              <a:rPr lang="fr-FR" smtClean="0"/>
              <a:t>31/01/2010</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36B59C-E7F6-456E-ABE1-932FB02CB006}" type="slidenum">
              <a:rPr lang="fr-FR" smtClean="0"/>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500034" y="487025"/>
            <a:ext cx="8501122" cy="6370975"/>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b="1" i="0" u="none" strike="noStrike" cap="none" normalizeH="0" baseline="0" dirty="0" smtClean="0">
                <a:ln>
                  <a:noFill/>
                </a:ln>
                <a:solidFill>
                  <a:srgbClr val="000000"/>
                </a:solidFill>
                <a:effectLst/>
                <a:latin typeface="Arial" pitchFamily="34" charset="0"/>
                <a:cs typeface="Arial" pitchFamily="34" charset="0"/>
              </a:rPr>
              <a:t>Le Soleil et la Lune</a:t>
            </a:r>
            <a:endParaRPr kumimoji="0" lang="fr-FR"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b="0" i="0" u="none" strike="noStrike" cap="none" normalizeH="0" baseline="0" dirty="0" smtClean="0">
                <a:ln>
                  <a:noFill/>
                </a:ln>
                <a:solidFill>
                  <a:srgbClr val="000000"/>
                </a:solidFill>
                <a:effectLst/>
                <a:latin typeface="Arial" pitchFamily="34" charset="0"/>
                <a:cs typeface="Arial" pitchFamily="34" charset="0"/>
              </a:rPr>
              <a:t>Un jour, le Soleil dit à la Lune :</a:t>
            </a:r>
            <a:endParaRPr kumimoji="0" lang="fr-FR"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b="0" i="0" u="none" strike="noStrike" cap="none" normalizeH="0" baseline="0" dirty="0" smtClean="0">
                <a:ln>
                  <a:noFill/>
                </a:ln>
                <a:solidFill>
                  <a:srgbClr val="000000"/>
                </a:solidFill>
                <a:effectLst/>
                <a:latin typeface="Arial" pitchFamily="34" charset="0"/>
                <a:cs typeface="Arial" pitchFamily="34" charset="0"/>
              </a:rPr>
              <a:t>« Ma chère </a:t>
            </a:r>
            <a:r>
              <a:rPr kumimoji="0" lang="fr-FR" sz="1000" b="0" i="0" u="none" strike="noStrike" cap="none" normalizeH="0" baseline="0" dirty="0" smtClean="0">
                <a:ln>
                  <a:noFill/>
                </a:ln>
                <a:solidFill>
                  <a:srgbClr val="000000"/>
                </a:solidFill>
                <a:effectLst/>
                <a:latin typeface="Arial" pitchFamily="34" charset="0"/>
                <a:cs typeface="Arial" pitchFamily="34" charset="0"/>
              </a:rPr>
              <a:t>………………………….…………….</a:t>
            </a:r>
            <a:r>
              <a:rPr kumimoji="0" lang="fr-FR" b="0" i="0" u="none" strike="noStrike" cap="none" normalizeH="0" baseline="0" dirty="0" smtClean="0">
                <a:ln>
                  <a:noFill/>
                </a:ln>
                <a:solidFill>
                  <a:srgbClr val="000000"/>
                </a:solidFill>
                <a:effectLst/>
                <a:latin typeface="Arial" pitchFamily="34" charset="0"/>
                <a:cs typeface="Arial" pitchFamily="34" charset="0"/>
              </a:rPr>
              <a:t>  , nous avons beaucoup trop d’enfants qui nous causent bien du tourment, mangeons-les.</a:t>
            </a:r>
            <a:endParaRPr kumimoji="0" lang="fr-FR" b="0" i="0" u="none" strike="noStrike" cap="none" normalizeH="0" baseline="0" dirty="0" smtClean="0">
              <a:ln>
                <a:noFill/>
              </a:ln>
              <a:solidFill>
                <a:schemeClr val="tx1"/>
              </a:solidFill>
              <a:effectLst/>
              <a:latin typeface="Arial" pitchFamily="34" charset="0"/>
              <a:cs typeface="Arial" pitchFamily="34" charset="0"/>
            </a:endParaRPr>
          </a:p>
          <a:p>
            <a:pPr lvl="0" algn="just" eaLnBrk="0" fontAlgn="base" hangingPunct="0">
              <a:spcBef>
                <a:spcPct val="0"/>
              </a:spcBef>
              <a:spcAft>
                <a:spcPct val="0"/>
              </a:spcAft>
            </a:pPr>
            <a:r>
              <a:rPr kumimoji="0" lang="fr-FR" b="0" i="0" u="none" strike="noStrike" cap="none" normalizeH="0" baseline="0" dirty="0" smtClean="0">
                <a:ln>
                  <a:noFill/>
                </a:ln>
                <a:solidFill>
                  <a:srgbClr val="000000"/>
                </a:solidFill>
                <a:effectLst/>
                <a:latin typeface="Arial" pitchFamily="34" charset="0"/>
                <a:cs typeface="Arial" pitchFamily="34" charset="0"/>
              </a:rPr>
              <a:t>- Je suis de votre avis, répondit la Lune, mais ce serait trop horrible de manger ses propres </a:t>
            </a:r>
            <a:r>
              <a:rPr kumimoji="0" lang="fr-FR" sz="1000" b="0" i="0" u="none" strike="noStrike" cap="none" normalizeH="0" baseline="0" dirty="0" smtClean="0">
                <a:ln>
                  <a:noFill/>
                </a:ln>
                <a:solidFill>
                  <a:srgbClr val="000000"/>
                </a:solidFill>
                <a:effectLst/>
                <a:latin typeface="Arial" pitchFamily="34" charset="0"/>
                <a:cs typeface="Arial" pitchFamily="34" charset="0"/>
              </a:rPr>
              <a:t>………………………….……………. </a:t>
            </a:r>
            <a:r>
              <a:rPr kumimoji="0" lang="fr-FR" b="0" i="0" u="none" strike="noStrike" cap="none" normalizeH="0" baseline="0" dirty="0" smtClean="0">
                <a:ln>
                  <a:noFill/>
                </a:ln>
                <a:solidFill>
                  <a:srgbClr val="000000"/>
                </a:solidFill>
                <a:effectLst/>
                <a:latin typeface="Arial" pitchFamily="34" charset="0"/>
                <a:cs typeface="Arial" pitchFamily="34" charset="0"/>
              </a:rPr>
              <a:t>. Envoyez-moi chaque jour un des vôtres et je vous ferai servir, en retour, un des miens. »</a:t>
            </a:r>
            <a:endParaRPr kumimoji="0" lang="fr-FR" b="0" i="0" u="none" strike="noStrike" cap="none" normalizeH="0" baseline="0" dirty="0" smtClean="0">
              <a:ln>
                <a:noFill/>
              </a:ln>
              <a:solidFill>
                <a:schemeClr val="tx1"/>
              </a:solidFill>
              <a:effectLst/>
              <a:latin typeface="Arial" pitchFamily="34" charset="0"/>
              <a:cs typeface="Arial" pitchFamily="34" charset="0"/>
            </a:endParaRPr>
          </a:p>
          <a:p>
            <a:pPr lvl="0" algn="just" eaLnBrk="0" fontAlgn="base" hangingPunct="0">
              <a:spcBef>
                <a:spcPct val="0"/>
              </a:spcBef>
              <a:spcAft>
                <a:spcPct val="0"/>
              </a:spcAft>
            </a:pPr>
            <a:r>
              <a:rPr kumimoji="0" lang="fr-FR" b="0" i="0" u="none" strike="noStrike" cap="none" normalizeH="0" baseline="0" dirty="0" smtClean="0">
                <a:ln>
                  <a:noFill/>
                </a:ln>
                <a:solidFill>
                  <a:srgbClr val="000000"/>
                </a:solidFill>
                <a:effectLst/>
                <a:latin typeface="Arial" pitchFamily="34" charset="0"/>
                <a:cs typeface="Arial" pitchFamily="34" charset="0"/>
              </a:rPr>
              <a:t>Le Soleil accepta et la Lune reçut dès le </a:t>
            </a:r>
            <a:r>
              <a:rPr kumimoji="0" lang="fr-FR" sz="1000" b="0" i="0" u="none" strike="noStrike" cap="none" normalizeH="0" baseline="0" dirty="0" smtClean="0">
                <a:ln>
                  <a:noFill/>
                </a:ln>
                <a:solidFill>
                  <a:srgbClr val="000000"/>
                </a:solidFill>
                <a:effectLst/>
                <a:latin typeface="Arial" pitchFamily="34" charset="0"/>
                <a:cs typeface="Arial" pitchFamily="34" charset="0"/>
              </a:rPr>
              <a:t>………………………….……………. </a:t>
            </a:r>
            <a:r>
              <a:rPr kumimoji="0" lang="fr-FR" b="0" i="0" u="none" strike="noStrike" cap="none" normalizeH="0" baseline="0" dirty="0" smtClean="0">
                <a:ln>
                  <a:noFill/>
                </a:ln>
                <a:solidFill>
                  <a:srgbClr val="000000"/>
                </a:solidFill>
                <a:effectLst/>
                <a:latin typeface="Arial" pitchFamily="34" charset="0"/>
                <a:cs typeface="Arial" pitchFamily="34" charset="0"/>
              </a:rPr>
              <a:t>un des fils de son ami. Elle n’y toucha pas mais, l’arrosant d’une nouvelle sauce, le renvoya au Soleil qui, sans se méfier et croyant qu’il s’agissait d’un enfant de la Lune, le </a:t>
            </a:r>
            <a:r>
              <a:rPr kumimoji="0" lang="fr-FR" sz="1000" b="0" i="0" u="none" strike="noStrike" cap="none" normalizeH="0" baseline="0" dirty="0" smtClean="0">
                <a:ln>
                  <a:noFill/>
                </a:ln>
                <a:solidFill>
                  <a:srgbClr val="000000"/>
                </a:solidFill>
                <a:effectLst/>
                <a:latin typeface="Arial" pitchFamily="34" charset="0"/>
                <a:cs typeface="Arial" pitchFamily="34" charset="0"/>
              </a:rPr>
              <a:t>………………………….……………. </a:t>
            </a:r>
            <a:r>
              <a:rPr kumimoji="0" lang="fr-FR" b="0" i="0" u="none" strike="noStrike" cap="none" normalizeH="0" baseline="0" dirty="0" smtClean="0">
                <a:ln>
                  <a:noFill/>
                </a:ln>
                <a:solidFill>
                  <a:srgbClr val="000000"/>
                </a:solidFill>
                <a:effectLst/>
                <a:latin typeface="Arial" pitchFamily="34" charset="0"/>
                <a:cs typeface="Arial" pitchFamily="34" charset="0"/>
              </a:rPr>
              <a:t>.</a:t>
            </a:r>
            <a:endParaRPr kumimoji="0" lang="fr-FR" b="0" i="0" u="none" strike="noStrike" cap="none" normalizeH="0" baseline="0" dirty="0" smtClean="0">
              <a:ln>
                <a:noFill/>
              </a:ln>
              <a:solidFill>
                <a:schemeClr val="tx1"/>
              </a:solidFill>
              <a:effectLst/>
              <a:latin typeface="Arial" pitchFamily="34" charset="0"/>
              <a:cs typeface="Arial" pitchFamily="34" charset="0"/>
            </a:endParaRPr>
          </a:p>
          <a:p>
            <a:pPr lvl="0" algn="just" eaLnBrk="0" fontAlgn="base" hangingPunct="0">
              <a:spcBef>
                <a:spcPct val="0"/>
              </a:spcBef>
              <a:spcAft>
                <a:spcPct val="0"/>
              </a:spcAft>
            </a:pPr>
            <a:r>
              <a:rPr kumimoji="0" lang="fr-FR" b="0" i="0" u="none" strike="noStrike" cap="none" normalizeH="0" baseline="0" dirty="0" smtClean="0">
                <a:ln>
                  <a:noFill/>
                </a:ln>
                <a:solidFill>
                  <a:srgbClr val="000000"/>
                </a:solidFill>
                <a:effectLst/>
                <a:latin typeface="Arial" pitchFamily="34" charset="0"/>
                <a:cs typeface="Arial" pitchFamily="34" charset="0"/>
              </a:rPr>
              <a:t>Ainsi firent-ils tous les jours… Et le Soleil perdit tous ses enfants. La Lune par contre, conserva </a:t>
            </a:r>
            <a:r>
              <a:rPr kumimoji="0" lang="fr-FR" sz="1000" b="0" i="0" u="none" strike="noStrike" cap="none" normalizeH="0" baseline="0" dirty="0" smtClean="0">
                <a:ln>
                  <a:noFill/>
                </a:ln>
                <a:solidFill>
                  <a:srgbClr val="000000"/>
                </a:solidFill>
                <a:effectLst/>
                <a:latin typeface="Arial" pitchFamily="34" charset="0"/>
                <a:cs typeface="Arial" pitchFamily="34" charset="0"/>
              </a:rPr>
              <a:t>………………………….……………. </a:t>
            </a:r>
            <a:r>
              <a:rPr kumimoji="0" lang="fr-FR" b="0" i="0" u="none" strike="noStrike" cap="none" normalizeH="0" baseline="0" dirty="0" smtClean="0">
                <a:ln>
                  <a:noFill/>
                </a:ln>
                <a:solidFill>
                  <a:srgbClr val="000000"/>
                </a:solidFill>
                <a:effectLst/>
                <a:latin typeface="Arial" pitchFamily="34" charset="0"/>
                <a:cs typeface="Arial" pitchFamily="34" charset="0"/>
              </a:rPr>
              <a:t>les siens. C’est pourquoi on peut voir, le jour, le Soleil seul au firmament tandis que la Lune, la nuit, est entourée de sa nombreuse progéniture d</a:t>
            </a:r>
            <a:r>
              <a:rPr lang="fr-FR" dirty="0" smtClean="0">
                <a:solidFill>
                  <a:srgbClr val="000000"/>
                </a:solidFill>
                <a:latin typeface="Arial" pitchFamily="34" charset="0"/>
                <a:cs typeface="Arial" pitchFamily="34" charset="0"/>
              </a:rPr>
              <a:t>’</a:t>
            </a:r>
            <a:r>
              <a:rPr kumimoji="0" lang="fr-FR" sz="1000" b="0" i="0" u="none" strike="noStrike" cap="none" normalizeH="0" baseline="0" dirty="0" smtClean="0">
                <a:ln>
                  <a:noFill/>
                </a:ln>
                <a:solidFill>
                  <a:srgbClr val="000000"/>
                </a:solidFill>
                <a:effectLst/>
                <a:latin typeface="Arial" pitchFamily="34" charset="0"/>
                <a:cs typeface="Arial" pitchFamily="34" charset="0"/>
              </a:rPr>
              <a:t> ………………………….……………. </a:t>
            </a:r>
            <a:r>
              <a:rPr kumimoji="0" lang="fr-FR" sz="1000" b="0" i="0" u="none" strike="noStrike" cap="none" normalizeH="0" baseline="0" dirty="0" smtClean="0">
                <a:ln>
                  <a:noFill/>
                </a:ln>
                <a:solidFill>
                  <a:srgbClr val="000000"/>
                </a:solidFill>
                <a:effectLst/>
                <a:latin typeface="Arial" pitchFamily="34" charset="0"/>
                <a:cs typeface="Arial" pitchFamily="34" charset="0"/>
              </a:rPr>
              <a:t>.</a:t>
            </a:r>
            <a:r>
              <a:rPr kumimoji="0" lang="fr-FR" b="0" i="0" u="none" strike="noStrike" cap="none" normalizeH="0" baseline="0" dirty="0" smtClean="0">
                <a:ln>
                  <a:noFill/>
                </a:ln>
                <a:solidFill>
                  <a:srgbClr val="000000"/>
                </a:solidFill>
                <a:effectLst/>
                <a:latin typeface="Arial" pitchFamily="34" charset="0"/>
                <a:cs typeface="Arial" pitchFamily="34" charset="0"/>
              </a:rPr>
              <a:t>  .</a:t>
            </a:r>
            <a:endParaRPr kumimoji="0" lang="fr-FR" b="0" i="0" u="none" strike="noStrike" cap="none" normalizeH="0" baseline="0" dirty="0" smtClean="0">
              <a:ln>
                <a:noFill/>
              </a:ln>
              <a:solidFill>
                <a:schemeClr val="tx1"/>
              </a:solidFill>
              <a:effectLst/>
              <a:latin typeface="Arial" pitchFamily="34" charset="0"/>
              <a:cs typeface="Arial" pitchFamily="34" charset="0"/>
            </a:endParaRPr>
          </a:p>
          <a:p>
            <a:pPr lvl="0" algn="just" eaLnBrk="0" fontAlgn="base" hangingPunct="0">
              <a:spcBef>
                <a:spcPct val="0"/>
              </a:spcBef>
              <a:spcAft>
                <a:spcPct val="0"/>
              </a:spcAft>
            </a:pPr>
            <a:r>
              <a:rPr kumimoji="0" lang="fr-FR" b="0" i="0" u="none" strike="noStrike" cap="none" normalizeH="0" baseline="0" dirty="0" smtClean="0">
                <a:ln>
                  <a:noFill/>
                </a:ln>
                <a:solidFill>
                  <a:srgbClr val="000000"/>
                </a:solidFill>
                <a:effectLst/>
                <a:latin typeface="Arial" pitchFamily="34" charset="0"/>
                <a:cs typeface="Arial" pitchFamily="34" charset="0"/>
              </a:rPr>
              <a:t>Lorsque le Soleil comprit la trahison de son amie, il s’élança </a:t>
            </a:r>
            <a:r>
              <a:rPr kumimoji="0" lang="fr-FR" sz="1000" b="0" i="0" u="none" strike="noStrike" cap="none" normalizeH="0" baseline="0" dirty="0" smtClean="0">
                <a:ln>
                  <a:noFill/>
                </a:ln>
                <a:solidFill>
                  <a:srgbClr val="000000"/>
                </a:solidFill>
                <a:effectLst/>
                <a:latin typeface="Arial" pitchFamily="34" charset="0"/>
                <a:cs typeface="Arial" pitchFamily="34" charset="0"/>
              </a:rPr>
              <a:t>………………………….……………. </a:t>
            </a:r>
            <a:r>
              <a:rPr kumimoji="0" lang="fr-FR" b="0" i="0" u="none" strike="noStrike" cap="none" normalizeH="0" baseline="0" dirty="0" smtClean="0">
                <a:ln>
                  <a:noFill/>
                </a:ln>
                <a:solidFill>
                  <a:srgbClr val="000000"/>
                </a:solidFill>
                <a:effectLst/>
                <a:latin typeface="Arial" pitchFamily="34" charset="0"/>
                <a:cs typeface="Arial" pitchFamily="34" charset="0"/>
              </a:rPr>
              <a:t>après elle et la poursuite continue de nos jours.</a:t>
            </a:r>
            <a:endParaRPr kumimoji="0" lang="fr-FR" b="0" i="0" u="none" strike="noStrike" cap="none" normalizeH="0" baseline="0" dirty="0" smtClean="0">
              <a:ln>
                <a:noFill/>
              </a:ln>
              <a:solidFill>
                <a:schemeClr val="tx1"/>
              </a:solidFill>
              <a:effectLst/>
              <a:latin typeface="Arial" pitchFamily="34" charset="0"/>
              <a:cs typeface="Arial" pitchFamily="34" charset="0"/>
            </a:endParaRPr>
          </a:p>
          <a:p>
            <a:pPr lvl="0" algn="just" eaLnBrk="0" fontAlgn="base" hangingPunct="0">
              <a:spcBef>
                <a:spcPct val="0"/>
              </a:spcBef>
              <a:spcAft>
                <a:spcPct val="0"/>
              </a:spcAft>
            </a:pPr>
            <a:r>
              <a:rPr kumimoji="0" lang="fr-FR" b="0" i="0" u="none" strike="noStrike" cap="none" normalizeH="0" baseline="0" dirty="0" smtClean="0">
                <a:ln>
                  <a:noFill/>
                </a:ln>
                <a:solidFill>
                  <a:srgbClr val="000000"/>
                </a:solidFill>
                <a:effectLst/>
                <a:latin typeface="Arial" pitchFamily="34" charset="0"/>
                <a:cs typeface="Arial" pitchFamily="34" charset="0"/>
              </a:rPr>
              <a:t>Parfois, il </a:t>
            </a:r>
            <a:r>
              <a:rPr kumimoji="0" lang="fr-FR" sz="1000" b="0" i="0" u="none" strike="noStrike" cap="none" normalizeH="0" baseline="0" dirty="0" smtClean="0">
                <a:ln>
                  <a:noFill/>
                </a:ln>
                <a:solidFill>
                  <a:srgbClr val="000000"/>
                </a:solidFill>
                <a:effectLst/>
                <a:latin typeface="Arial" pitchFamily="34" charset="0"/>
                <a:cs typeface="Arial" pitchFamily="34" charset="0"/>
              </a:rPr>
              <a:t>………………………….……………. </a:t>
            </a:r>
            <a:r>
              <a:rPr kumimoji="0" lang="fr-FR" b="0" i="0" u="none" strike="noStrike" cap="none" normalizeH="0" baseline="0" dirty="0" smtClean="0">
                <a:ln>
                  <a:noFill/>
                </a:ln>
                <a:solidFill>
                  <a:srgbClr val="000000"/>
                </a:solidFill>
                <a:effectLst/>
                <a:latin typeface="Arial" pitchFamily="34" charset="0"/>
                <a:cs typeface="Arial" pitchFamily="34" charset="0"/>
              </a:rPr>
              <a:t>que le Soleil rattrape la vieille coquine de Lune et commence à la dévorer. Alors les villageois, de peur que le Soleil, ayant accompli sa vengeance, ne quitte le monde des hommes, le privant de sa chaleur et de sa lumière, crient en frappant sur des </a:t>
            </a:r>
            <a:r>
              <a:rPr kumimoji="0" lang="fr-FR" sz="1000" b="0" i="0" u="none" strike="noStrike" cap="none" normalizeH="0" baseline="0" dirty="0" smtClean="0">
                <a:ln>
                  <a:noFill/>
                </a:ln>
                <a:solidFill>
                  <a:srgbClr val="000000"/>
                </a:solidFill>
                <a:effectLst/>
                <a:latin typeface="Arial" pitchFamily="34" charset="0"/>
                <a:cs typeface="Arial" pitchFamily="34" charset="0"/>
              </a:rPr>
              <a:t>………………………….……………. </a:t>
            </a:r>
            <a:r>
              <a:rPr kumimoji="0" lang="fr-FR" b="0" i="0" u="none" strike="noStrike" cap="none" normalizeH="0" baseline="0" dirty="0" smtClean="0">
                <a:ln>
                  <a:noFill/>
                </a:ln>
                <a:solidFill>
                  <a:srgbClr val="000000"/>
                </a:solidFill>
                <a:effectLst/>
                <a:latin typeface="Arial" pitchFamily="34" charset="0"/>
                <a:cs typeface="Arial" pitchFamily="34" charset="0"/>
              </a:rPr>
              <a:t>: « Lâche-la, lâche-la. »</a:t>
            </a:r>
            <a:endParaRPr kumimoji="0" lang="fr-FR" b="0" i="0" u="none" strike="noStrike" cap="none" normalizeH="0" baseline="0" dirty="0" smtClean="0">
              <a:ln>
                <a:noFill/>
              </a:ln>
              <a:solidFill>
                <a:schemeClr val="tx1"/>
              </a:solidFill>
              <a:effectLst/>
              <a:latin typeface="Arial" pitchFamily="34" charset="0"/>
              <a:cs typeface="Arial" pitchFamily="34" charset="0"/>
            </a:endParaRPr>
          </a:p>
          <a:p>
            <a:pPr lvl="0" algn="just" eaLnBrk="0" fontAlgn="base" hangingPunct="0">
              <a:spcBef>
                <a:spcPct val="0"/>
              </a:spcBef>
              <a:spcAft>
                <a:spcPct val="0"/>
              </a:spcAft>
            </a:pPr>
            <a:r>
              <a:rPr kumimoji="0" lang="fr-FR" b="0" i="0" u="none" strike="noStrike" cap="none" normalizeH="0" baseline="0" dirty="0" smtClean="0">
                <a:ln>
                  <a:noFill/>
                </a:ln>
                <a:solidFill>
                  <a:srgbClr val="000000"/>
                </a:solidFill>
                <a:effectLst/>
                <a:latin typeface="Arial" pitchFamily="34" charset="0"/>
                <a:cs typeface="Arial" pitchFamily="34" charset="0"/>
              </a:rPr>
              <a:t>Et le Soleil, impressionné par le bruit, renonce, mais pour un temps seulement, à sa </a:t>
            </a:r>
            <a:r>
              <a:rPr kumimoji="0" lang="fr-FR" sz="1000" b="0" i="0" u="none" strike="noStrike" cap="none" normalizeH="0" baseline="0" dirty="0" smtClean="0">
                <a:ln>
                  <a:noFill/>
                </a:ln>
                <a:solidFill>
                  <a:srgbClr val="000000"/>
                </a:solidFill>
                <a:effectLst/>
                <a:latin typeface="Arial" pitchFamily="34" charset="0"/>
                <a:cs typeface="Arial" pitchFamily="34" charset="0"/>
              </a:rPr>
              <a:t>………………………….……………. </a:t>
            </a:r>
            <a:r>
              <a:rPr kumimoji="0" lang="fr-FR" b="0" i="0" u="none" strike="noStrike" cap="none" normalizeH="0" baseline="0" dirty="0" smtClean="0">
                <a:ln>
                  <a:noFill/>
                </a:ln>
                <a:solidFill>
                  <a:srgbClr val="000000"/>
                </a:solidFill>
                <a:effectLst/>
                <a:latin typeface="Arial" pitchFamily="34" charset="0"/>
                <a:cs typeface="Arial" pitchFamily="34" charset="0"/>
              </a:rPr>
              <a:t>.</a:t>
            </a:r>
            <a:endParaRPr kumimoji="0" lang="fr-FR" b="0" i="0" u="none" strike="noStrike" cap="none" normalizeH="0" baseline="0" dirty="0" smtClean="0">
              <a:ln>
                <a:noFill/>
              </a:ln>
              <a:solidFill>
                <a:schemeClr val="tx1"/>
              </a:solidFill>
              <a:effectLst/>
              <a:latin typeface="Arial" pitchFamily="34" charset="0"/>
              <a:cs typeface="Arial" pitchFamily="34" charset="0"/>
            </a:endParaRPr>
          </a:p>
        </p:txBody>
      </p:sp>
      <p:sp>
        <p:nvSpPr>
          <p:cNvPr id="1026" name="Rectangle 2"/>
          <p:cNvSpPr>
            <a:spLocks noChangeArrowheads="1"/>
          </p:cNvSpPr>
          <p:nvPr/>
        </p:nvSpPr>
        <p:spPr bwMode="auto">
          <a:xfrm>
            <a:off x="0" y="0"/>
            <a:ext cx="9144000" cy="492443"/>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600" b="0" i="0" u="none" strike="noStrike" cap="none" normalizeH="0" baseline="0" dirty="0" smtClean="0">
                <a:ln>
                  <a:noFill/>
                </a:ln>
                <a:solidFill>
                  <a:srgbClr val="000000"/>
                </a:solidFill>
                <a:effectLst/>
                <a:latin typeface="Arial" pitchFamily="34" charset="0"/>
              </a:rPr>
              <a:t>lendemain    -    manger    -    étoile    -    furieux    -    enfant</a:t>
            </a:r>
            <a:endParaRPr kumimoji="0" lang="fr-FR" sz="1600" b="0" i="0" u="none" strike="noStrike" cap="none" normalizeH="0" baseline="0" dirty="0" smtClean="0">
              <a:ln>
                <a:noFill/>
              </a:ln>
              <a:solidFill>
                <a:schemeClr val="tx1"/>
              </a:solidFill>
              <a:effectLst/>
              <a:latin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fr-FR" sz="1600" b="0" i="0" u="none" strike="noStrike" cap="none" normalizeH="0" baseline="0" dirty="0" smtClean="0">
                <a:ln>
                  <a:noFill/>
                </a:ln>
                <a:solidFill>
                  <a:srgbClr val="000000"/>
                </a:solidFill>
                <a:effectLst/>
                <a:latin typeface="Arial" pitchFamily="34" charset="0"/>
              </a:rPr>
              <a:t>ami    -    arriver    -    calebasse    -    vengeance    -    tous</a:t>
            </a:r>
            <a:endParaRPr kumimoji="0" lang="fr-FR" sz="1600" b="0" i="0" u="none" strike="noStrike" cap="none" normalizeH="0" baseline="0" dirty="0" smtClean="0">
              <a:ln>
                <a:noFill/>
              </a:ln>
              <a:solidFill>
                <a:schemeClr val="tx1"/>
              </a:solidFill>
              <a:effectLst/>
              <a:latin typeface="Arial"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TotalTime>
  <Words>34</Words>
  <Application>Microsoft Office PowerPoint</Application>
  <PresentationFormat>Affichage à l'écran (4:3)</PresentationFormat>
  <Paragraphs>11</Paragraphs>
  <Slides>1</Slides>
  <Notes>0</Notes>
  <HiddenSlides>0</HiddenSlides>
  <MMClips>0</MMClips>
  <ScaleCrop>false</ScaleCrop>
  <HeadingPairs>
    <vt:vector size="4" baseType="variant">
      <vt:variant>
        <vt:lpstr>Thème</vt:lpstr>
      </vt:variant>
      <vt:variant>
        <vt:i4>1</vt:i4>
      </vt:variant>
      <vt:variant>
        <vt:lpstr>Titres des diapositives</vt:lpstr>
      </vt:variant>
      <vt:variant>
        <vt:i4>1</vt:i4>
      </vt:variant>
    </vt:vector>
  </HeadingPairs>
  <TitlesOfParts>
    <vt:vector size="2" baseType="lpstr">
      <vt:lpstr>Thème Office</vt:lpstr>
      <vt:lpstr>Diapositive 1</vt:lpstr>
    </vt:vector>
  </TitlesOfParts>
  <Company>CANDUSSO Laurent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Ange de Serra</dc:creator>
  <cp:lastModifiedBy>Ange de Serra</cp:lastModifiedBy>
  <cp:revision>1</cp:revision>
  <dcterms:created xsi:type="dcterms:W3CDTF">2010-01-31T19:47:00Z</dcterms:created>
  <dcterms:modified xsi:type="dcterms:W3CDTF">2010-01-31T19:51:21Z</dcterms:modified>
</cp:coreProperties>
</file>