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522" autoAdjust="0"/>
    <p:restoredTop sz="94718" autoAdjust="0"/>
  </p:normalViewPr>
  <p:slideViewPr>
    <p:cSldViewPr>
      <p:cViewPr>
        <p:scale>
          <a:sx n="70" d="100"/>
          <a:sy n="70" d="100"/>
        </p:scale>
        <p:origin x="0" y="6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F70397-FFBE-4D53-B47C-21AE3C5E9CA1}" type="datetimeFigureOut">
              <a:rPr lang="fr-FR" smtClean="0"/>
              <a:pPr/>
              <a:t>28/01/2010</a:t>
            </a:fld>
            <a:endParaRPr lang="fr-FR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 dirty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2F3821-3E27-4CC6-8965-2EECCCB68EF2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2F3821-3E27-4CC6-8965-2EECCCB68EF2}" type="slidenum">
              <a:rPr lang="fr-FR" smtClean="0"/>
              <a:pPr/>
              <a:t>1</a:t>
            </a:fld>
            <a:endParaRPr lang="fr-FR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2F3821-3E27-4CC6-8965-2EECCCB68EF2}" type="slidenum">
              <a:rPr lang="fr-FR" smtClean="0"/>
              <a:pPr/>
              <a:t>10</a:t>
            </a:fld>
            <a:endParaRPr lang="fr-FR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2F3821-3E27-4CC6-8965-2EECCCB68EF2}" type="slidenum">
              <a:rPr lang="fr-FR" smtClean="0"/>
              <a:pPr/>
              <a:t>11</a:t>
            </a:fld>
            <a:endParaRPr lang="fr-FR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2F3821-3E27-4CC6-8965-2EECCCB68EF2}" type="slidenum">
              <a:rPr lang="fr-FR" smtClean="0"/>
              <a:pPr/>
              <a:t>12</a:t>
            </a:fld>
            <a:endParaRPr lang="fr-FR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2F3821-3E27-4CC6-8965-2EECCCB68EF2}" type="slidenum">
              <a:rPr lang="fr-FR" smtClean="0"/>
              <a:pPr/>
              <a:t>13</a:t>
            </a:fld>
            <a:endParaRPr lang="fr-FR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2F3821-3E27-4CC6-8965-2EECCCB68EF2}" type="slidenum">
              <a:rPr lang="fr-FR" smtClean="0"/>
              <a:pPr/>
              <a:t>14</a:t>
            </a:fld>
            <a:endParaRPr lang="fr-FR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2F3821-3E27-4CC6-8965-2EECCCB68EF2}" type="slidenum">
              <a:rPr lang="fr-FR" smtClean="0"/>
              <a:pPr/>
              <a:t>15</a:t>
            </a:fld>
            <a:endParaRPr lang="fr-FR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2F3821-3E27-4CC6-8965-2EECCCB68EF2}" type="slidenum">
              <a:rPr lang="fr-FR" smtClean="0"/>
              <a:pPr/>
              <a:t>16</a:t>
            </a:fld>
            <a:endParaRPr lang="fr-FR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2F3821-3E27-4CC6-8965-2EECCCB68EF2}" type="slidenum">
              <a:rPr lang="fr-FR" smtClean="0"/>
              <a:pPr/>
              <a:t>17</a:t>
            </a:fld>
            <a:endParaRPr lang="fr-FR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2F3821-3E27-4CC6-8965-2EECCCB68EF2}" type="slidenum">
              <a:rPr lang="fr-FR" smtClean="0"/>
              <a:pPr/>
              <a:t>18</a:t>
            </a:fld>
            <a:endParaRPr lang="fr-FR" dirty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2F3821-3E27-4CC6-8965-2EECCCB68EF2}" type="slidenum">
              <a:rPr lang="fr-FR" smtClean="0"/>
              <a:pPr/>
              <a:t>19</a:t>
            </a:fld>
            <a:endParaRPr lang="fr-FR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2F3821-3E27-4CC6-8965-2EECCCB68EF2}" type="slidenum">
              <a:rPr lang="fr-FR" smtClean="0"/>
              <a:pPr/>
              <a:t>2</a:t>
            </a:fld>
            <a:endParaRPr lang="fr-FR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2F3821-3E27-4CC6-8965-2EECCCB68EF2}" type="slidenum">
              <a:rPr lang="fr-FR" smtClean="0"/>
              <a:pPr/>
              <a:t>20</a:t>
            </a:fld>
            <a:endParaRPr lang="fr-FR" dirty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2F3821-3E27-4CC6-8965-2EECCCB68EF2}" type="slidenum">
              <a:rPr lang="fr-FR" smtClean="0"/>
              <a:pPr/>
              <a:t>21</a:t>
            </a:fld>
            <a:endParaRPr lang="fr-FR" dirty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2F3821-3E27-4CC6-8965-2EECCCB68EF2}" type="slidenum">
              <a:rPr lang="fr-FR" smtClean="0"/>
              <a:pPr/>
              <a:t>22</a:t>
            </a:fld>
            <a:endParaRPr lang="fr-FR" dirty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2F3821-3E27-4CC6-8965-2EECCCB68EF2}" type="slidenum">
              <a:rPr lang="fr-FR" smtClean="0"/>
              <a:pPr/>
              <a:t>23</a:t>
            </a:fld>
            <a:endParaRPr lang="fr-FR" dirty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2F3821-3E27-4CC6-8965-2EECCCB68EF2}" type="slidenum">
              <a:rPr lang="fr-FR" smtClean="0"/>
              <a:pPr/>
              <a:t>24</a:t>
            </a:fld>
            <a:endParaRPr lang="fr-FR" dirty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2F3821-3E27-4CC6-8965-2EECCCB68EF2}" type="slidenum">
              <a:rPr lang="fr-FR" smtClean="0"/>
              <a:pPr/>
              <a:t>25</a:t>
            </a:fld>
            <a:endParaRPr lang="fr-FR" dirty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2F3821-3E27-4CC6-8965-2EECCCB68EF2}" type="slidenum">
              <a:rPr lang="fr-FR" smtClean="0"/>
              <a:pPr/>
              <a:t>26</a:t>
            </a:fld>
            <a:endParaRPr lang="fr-FR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2F3821-3E27-4CC6-8965-2EECCCB68EF2}" type="slidenum">
              <a:rPr lang="fr-FR" smtClean="0"/>
              <a:pPr/>
              <a:t>3</a:t>
            </a:fld>
            <a:endParaRPr lang="fr-FR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2F3821-3E27-4CC6-8965-2EECCCB68EF2}" type="slidenum">
              <a:rPr lang="fr-FR" smtClean="0"/>
              <a:pPr/>
              <a:t>4</a:t>
            </a:fld>
            <a:endParaRPr lang="fr-FR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2F3821-3E27-4CC6-8965-2EECCCB68EF2}" type="slidenum">
              <a:rPr lang="fr-FR" smtClean="0"/>
              <a:pPr/>
              <a:t>5</a:t>
            </a:fld>
            <a:endParaRPr lang="fr-FR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2F3821-3E27-4CC6-8965-2EECCCB68EF2}" type="slidenum">
              <a:rPr lang="fr-FR" smtClean="0"/>
              <a:pPr/>
              <a:t>6</a:t>
            </a:fld>
            <a:endParaRPr lang="fr-FR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2F3821-3E27-4CC6-8965-2EECCCB68EF2}" type="slidenum">
              <a:rPr lang="fr-FR" smtClean="0"/>
              <a:pPr/>
              <a:t>7</a:t>
            </a:fld>
            <a:endParaRPr lang="fr-FR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2F3821-3E27-4CC6-8965-2EECCCB68EF2}" type="slidenum">
              <a:rPr lang="fr-FR" smtClean="0"/>
              <a:pPr/>
              <a:t>8</a:t>
            </a:fld>
            <a:endParaRPr lang="fr-FR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2F3821-3E27-4CC6-8965-2EECCCB68EF2}" type="slidenum">
              <a:rPr lang="fr-FR" smtClean="0"/>
              <a:pPr/>
              <a:t>9</a:t>
            </a:fld>
            <a:endParaRPr lang="fr-FR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9F9A3-E2F7-49DD-9C6A-F1331069AFFC}" type="datetimeFigureOut">
              <a:rPr lang="fr-FR" smtClean="0"/>
              <a:pPr/>
              <a:t>28/01/2010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847BC-3B09-4CBB-B9A0-7CD3FE0EC480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9F9A3-E2F7-49DD-9C6A-F1331069AFFC}" type="datetimeFigureOut">
              <a:rPr lang="fr-FR" smtClean="0"/>
              <a:pPr/>
              <a:t>28/01/2010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847BC-3B09-4CBB-B9A0-7CD3FE0EC480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9F9A3-E2F7-49DD-9C6A-F1331069AFFC}" type="datetimeFigureOut">
              <a:rPr lang="fr-FR" smtClean="0"/>
              <a:pPr/>
              <a:t>28/01/2010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847BC-3B09-4CBB-B9A0-7CD3FE0EC480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9F9A3-E2F7-49DD-9C6A-F1331069AFFC}" type="datetimeFigureOut">
              <a:rPr lang="fr-FR" smtClean="0"/>
              <a:pPr/>
              <a:t>28/01/2010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847BC-3B09-4CBB-B9A0-7CD3FE0EC480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9F9A3-E2F7-49DD-9C6A-F1331069AFFC}" type="datetimeFigureOut">
              <a:rPr lang="fr-FR" smtClean="0"/>
              <a:pPr/>
              <a:t>28/01/2010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847BC-3B09-4CBB-B9A0-7CD3FE0EC480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9F9A3-E2F7-49DD-9C6A-F1331069AFFC}" type="datetimeFigureOut">
              <a:rPr lang="fr-FR" smtClean="0"/>
              <a:pPr/>
              <a:t>28/01/2010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847BC-3B09-4CBB-B9A0-7CD3FE0EC480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9F9A3-E2F7-49DD-9C6A-F1331069AFFC}" type="datetimeFigureOut">
              <a:rPr lang="fr-FR" smtClean="0"/>
              <a:pPr/>
              <a:t>28/01/2010</a:t>
            </a:fld>
            <a:endParaRPr lang="fr-FR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847BC-3B09-4CBB-B9A0-7CD3FE0EC480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9F9A3-E2F7-49DD-9C6A-F1331069AFFC}" type="datetimeFigureOut">
              <a:rPr lang="fr-FR" smtClean="0"/>
              <a:pPr/>
              <a:t>28/01/2010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847BC-3B09-4CBB-B9A0-7CD3FE0EC480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9F9A3-E2F7-49DD-9C6A-F1331069AFFC}" type="datetimeFigureOut">
              <a:rPr lang="fr-FR" smtClean="0"/>
              <a:pPr/>
              <a:t>28/01/2010</a:t>
            </a:fld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847BC-3B09-4CBB-B9A0-7CD3FE0EC480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9F9A3-E2F7-49DD-9C6A-F1331069AFFC}" type="datetimeFigureOut">
              <a:rPr lang="fr-FR" smtClean="0"/>
              <a:pPr/>
              <a:t>28/01/2010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847BC-3B09-4CBB-B9A0-7CD3FE0EC480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9F9A3-E2F7-49DD-9C6A-F1331069AFFC}" type="datetimeFigureOut">
              <a:rPr lang="fr-FR" smtClean="0"/>
              <a:pPr/>
              <a:t>28/01/2010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847BC-3B09-4CBB-B9A0-7CD3FE0EC480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49F9A3-E2F7-49DD-9C6A-F1331069AFFC}" type="datetimeFigureOut">
              <a:rPr lang="fr-FR" smtClean="0"/>
              <a:pPr/>
              <a:t>28/01/2010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9847BC-3B09-4CBB-B9A0-7CD3FE0EC480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571472" y="0"/>
            <a:ext cx="8572528" cy="5755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algn="r"/>
            <a:r>
              <a:rPr lang="fr-FR" sz="1400" b="1" i="1" dirty="0"/>
              <a:t>Anta et Mamadou - partie 2, conte </a:t>
            </a:r>
            <a:r>
              <a:rPr lang="fr-FR" sz="1400" b="1" i="1" dirty="0" smtClean="0"/>
              <a:t>sénégalais</a:t>
            </a:r>
            <a:endParaRPr lang="fr-FR" sz="1400" dirty="0"/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Wingdings 2" pitchFamily="18" charset="2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Wingdings 2" pitchFamily="18" charset="2"/>
                <a:cs typeface="Arial" pitchFamily="34" charset="0"/>
              </a:rPr>
              <a:t>u</a:t>
            </a:r>
            <a:r>
              <a:rPr kumimoji="0" lang="fr-FR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 </a:t>
            </a:r>
            <a:r>
              <a:rPr kumimoji="0" lang="fr-FR" sz="1400" b="0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Arial" pitchFamily="34" charset="0"/>
              </a:rPr>
              <a:t>Coche la seule phrase correspondant à l’histoire :</a:t>
            </a:r>
            <a:endParaRPr kumimoji="0" lang="fr-F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1.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Wingdings 2" pitchFamily="18" charset="2"/>
                <a:cs typeface="Arial" pitchFamily="34" charset="0"/>
              </a:rPr>
              <a:t>5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 C’est en revenant en début de journée que Anta entendit la mère de son mari se lamenter.</a:t>
            </a:r>
            <a:endParaRPr kumimoji="0" lang="fr-F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Wingdings 2" pitchFamily="18" charset="2"/>
                <a:cs typeface="Arial" pitchFamily="34" charset="0"/>
              </a:rPr>
              <a:t> 5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 C’est en revenant en milieu de journée que Anta entendit la mère de son mari se lamenter.</a:t>
            </a:r>
            <a:endParaRPr kumimoji="0" lang="fr-F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Wingdings 2" pitchFamily="18" charset="2"/>
                <a:cs typeface="Arial" pitchFamily="34" charset="0"/>
              </a:rPr>
              <a:t> 5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 C’est en revenant en fin de journée que Anta entendit la mère de son mari se lamenter.</a:t>
            </a:r>
            <a:endParaRPr kumimoji="0" lang="fr-F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 </a:t>
            </a:r>
            <a:endParaRPr kumimoji="0" lang="fr-F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2.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Wingdings 2" pitchFamily="18" charset="2"/>
                <a:cs typeface="Arial" pitchFamily="34" charset="0"/>
              </a:rPr>
              <a:t>5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 Un jour, Anta revint au village pour expliquer sa disparition.</a:t>
            </a:r>
            <a:endParaRPr kumimoji="0" lang="fr-F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Wingdings 2" pitchFamily="18" charset="2"/>
                <a:cs typeface="Arial" pitchFamily="34" charset="0"/>
              </a:rPr>
              <a:t> 5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 Un jour, Mamadou revint au village pour expliquer sa disparition.</a:t>
            </a:r>
            <a:endParaRPr kumimoji="0" lang="fr-F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Wingdings 2" pitchFamily="18" charset="2"/>
                <a:cs typeface="Arial" pitchFamily="34" charset="0"/>
              </a:rPr>
              <a:t> 5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 Un jour, le frère d’Anta  revint au village pour expliquer sa disparition.</a:t>
            </a:r>
            <a:endParaRPr kumimoji="0" lang="fr-F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 </a:t>
            </a:r>
            <a:endParaRPr kumimoji="0" lang="fr-F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3.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Wingdings 2" pitchFamily="18" charset="2"/>
                <a:cs typeface="Arial" pitchFamily="34" charset="0"/>
              </a:rPr>
              <a:t>5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 Le grenier de mil a brûlé car l’ange de la mort y a mit le feu.</a:t>
            </a:r>
            <a:endParaRPr kumimoji="0" lang="fr-F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Wingdings 2" pitchFamily="18" charset="2"/>
                <a:cs typeface="Arial" pitchFamily="34" charset="0"/>
              </a:rPr>
              <a:t> 5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 Le grenier de mil a brûlé car Anta a repoussé l’ange de la mort sur le grenier.</a:t>
            </a:r>
            <a:endParaRPr kumimoji="0" lang="fr-F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Wingdings 2" pitchFamily="18" charset="2"/>
                <a:cs typeface="Arial" pitchFamily="34" charset="0"/>
              </a:rPr>
              <a:t> 5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 Le grenier de mil a brûlé car Anta a laissé tombé une torche.</a:t>
            </a:r>
            <a:endParaRPr kumimoji="0" lang="fr-F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 </a:t>
            </a:r>
            <a:endParaRPr kumimoji="0" lang="fr-F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4.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Wingdings 2" pitchFamily="18" charset="2"/>
                <a:cs typeface="Arial" pitchFamily="34" charset="0"/>
              </a:rPr>
              <a:t>5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 Le taureau est mort car l’ange de la mort l’a fait basculé dans le puits pour se venger.</a:t>
            </a:r>
            <a:endParaRPr kumimoji="0" lang="fr-F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Wingdings 2" pitchFamily="18" charset="2"/>
                <a:cs typeface="Arial" pitchFamily="34" charset="0"/>
              </a:rPr>
              <a:t> 5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 Le taureau est mort car l’ange de la mort l’a fait basculé dans le puits en tombant sur lui.</a:t>
            </a:r>
            <a:endParaRPr kumimoji="0" lang="fr-F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Wingdings 2" pitchFamily="18" charset="2"/>
                <a:cs typeface="Arial" pitchFamily="34" charset="0"/>
              </a:rPr>
              <a:t> 5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 Le taureau est mort car Anta l’a pourchassé et il a basculé dans le puits.</a:t>
            </a:r>
            <a:endParaRPr kumimoji="0" lang="fr-F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 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571472" y="0"/>
            <a:ext cx="8572528" cy="27392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algn="r"/>
            <a:r>
              <a:rPr lang="fr-FR" sz="1400" b="1" i="1" dirty="0" smtClean="0"/>
              <a:t>Anta et Mamadou - partie 2, conte sénégalais</a:t>
            </a:r>
            <a:endParaRPr lang="fr-FR" sz="1400" dirty="0" smtClean="0"/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Wingdings 2" pitchFamily="18" charset="2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Wingdings 2" pitchFamily="18" charset="2"/>
                <a:cs typeface="Arial" pitchFamily="34" charset="0"/>
              </a:rPr>
              <a:t>v</a:t>
            </a:r>
            <a:r>
              <a:rPr kumimoji="0" lang="fr-FR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 </a:t>
            </a:r>
            <a:r>
              <a:rPr kumimoji="0" lang="fr-FR" sz="1400" b="0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Arial" pitchFamily="34" charset="0"/>
              </a:rPr>
              <a:t>Réponds aux questions :</a:t>
            </a:r>
            <a:endParaRPr kumimoji="0" lang="fr-F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a)</a:t>
            </a:r>
            <a:r>
              <a:rPr kumimoji="0" lang="fr-FR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 Pourquoi Anta a-t-elle disparu ?</a:t>
            </a:r>
            <a:endParaRPr kumimoji="0" lang="fr-F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b)</a:t>
            </a:r>
            <a:r>
              <a:rPr kumimoji="0" lang="fr-FR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 Pourquoi Anta revint-elle au village ?</a:t>
            </a:r>
            <a:endParaRPr kumimoji="0" lang="fr-F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c)</a:t>
            </a:r>
            <a:r>
              <a:rPr kumimoji="0" lang="fr-FR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 Pourquoi le grenier de mil a-t-il prit feu ?</a:t>
            </a:r>
            <a:endParaRPr kumimoji="0" lang="fr-F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d)</a:t>
            </a:r>
            <a:r>
              <a:rPr kumimoji="0" lang="fr-FR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 Anta aurait-elle pu l’éviter ? comment ?</a:t>
            </a:r>
            <a:endParaRPr kumimoji="0" lang="fr-F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e)</a:t>
            </a:r>
            <a:r>
              <a:rPr kumimoji="0" lang="fr-FR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 Pourquoi le cheval est-il mort ?</a:t>
            </a:r>
            <a:endParaRPr kumimoji="0" lang="fr-F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f)</a:t>
            </a:r>
            <a:r>
              <a:rPr kumimoji="0" lang="fr-FR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 Anta aurait-elle pu l’éviter ? comment ?</a:t>
            </a:r>
            <a:endParaRPr kumimoji="0" lang="fr-F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g)</a:t>
            </a:r>
            <a:r>
              <a:rPr kumimoji="0" lang="fr-FR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 Pourquoi le taureau est-il mort ?</a:t>
            </a:r>
            <a:endParaRPr kumimoji="0" lang="fr-F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h)</a:t>
            </a:r>
            <a:r>
              <a:rPr kumimoji="0" lang="fr-FR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 Anta aurait-elle pu l’éviter ? comment ?</a:t>
            </a:r>
            <a:endParaRPr kumimoji="0" lang="fr-F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 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571472" y="0"/>
            <a:ext cx="8572528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algn="r"/>
            <a:r>
              <a:rPr lang="fr-FR" sz="1400" b="1" i="1" dirty="0" smtClean="0"/>
              <a:t>Anta et Mamadou - partie 2, conte sénégalais</a:t>
            </a:r>
            <a:endParaRPr lang="fr-FR" sz="1400" dirty="0" smtClean="0"/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Wingdings 2" pitchFamily="18" charset="2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Wingdings 2" pitchFamily="18" charset="2"/>
                <a:cs typeface="Arial" pitchFamily="34" charset="0"/>
              </a:rPr>
              <a:t>v</a:t>
            </a:r>
            <a:r>
              <a:rPr kumimoji="0" lang="fr-FR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 </a:t>
            </a:r>
            <a:r>
              <a:rPr kumimoji="0" lang="fr-FR" sz="1400" b="0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Arial" pitchFamily="34" charset="0"/>
              </a:rPr>
              <a:t>Réponds aux questions :</a:t>
            </a:r>
            <a:endParaRPr kumimoji="0" lang="fr-F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a)</a:t>
            </a:r>
            <a:r>
              <a:rPr kumimoji="0" lang="fr-FR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 Pourquoi Anta a-t-elle disparu ?</a:t>
            </a:r>
            <a:endParaRPr kumimoji="0" lang="fr-F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 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571472" y="0"/>
            <a:ext cx="8572528" cy="2123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algn="r"/>
            <a:r>
              <a:rPr lang="fr-FR" sz="1400" b="1" i="1" dirty="0" smtClean="0"/>
              <a:t>Anta et Mamadou - partie 2, conte sénégalais</a:t>
            </a:r>
            <a:endParaRPr lang="fr-FR" sz="1400" dirty="0" smtClean="0"/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Wingdings 2" pitchFamily="18" charset="2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Wingdings 2" pitchFamily="18" charset="2"/>
                <a:cs typeface="Arial" pitchFamily="34" charset="0"/>
              </a:rPr>
              <a:t>v</a:t>
            </a:r>
            <a:r>
              <a:rPr kumimoji="0" lang="fr-FR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 </a:t>
            </a:r>
            <a:r>
              <a:rPr kumimoji="0" lang="fr-FR" sz="1400" b="0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Arial" pitchFamily="34" charset="0"/>
              </a:rPr>
              <a:t>Réponds aux questions :</a:t>
            </a:r>
            <a:endParaRPr kumimoji="0" lang="fr-F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a)</a:t>
            </a:r>
            <a:r>
              <a:rPr kumimoji="0" lang="fr-FR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 Pourquoi Anta a-t-elle disparu ?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Anta est partie sans parler</a:t>
            </a:r>
            <a:r>
              <a:rPr kumimoji="0" lang="fr-FR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à quiconque car elle a entendu la mère de son mari se plaindre que tout ce qui arrivait, c’était parce que son fils Mamadou avait épousé une femme de l’espèce de génies.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1600" baseline="0" dirty="0" smtClean="0">
                <a:latin typeface="Times New Roman" pitchFamily="18" charset="0"/>
                <a:cs typeface="Times New Roman" pitchFamily="18" charset="0"/>
              </a:rPr>
              <a:t>Cela signifie que Mamadou</a:t>
            </a:r>
            <a:r>
              <a:rPr lang="fr-FR" sz="1600" dirty="0" smtClean="0">
                <a:latin typeface="Times New Roman" pitchFamily="18" charset="0"/>
                <a:cs typeface="Times New Roman" pitchFamily="18" charset="0"/>
              </a:rPr>
              <a:t> a parlé « à tort et à travers » à sa mère et lui a révélé leur secret.</a:t>
            </a:r>
            <a:endParaRPr kumimoji="0" lang="fr-F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 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571472" y="0"/>
            <a:ext cx="8572528" cy="2585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algn="r"/>
            <a:r>
              <a:rPr lang="fr-FR" sz="1400" b="1" i="1" dirty="0" smtClean="0"/>
              <a:t>Anta et Mamadou - partie 2, conte sénégalais</a:t>
            </a:r>
            <a:endParaRPr lang="fr-FR" sz="1400" dirty="0" smtClean="0"/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Wingdings 2" pitchFamily="18" charset="2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Wingdings 2" pitchFamily="18" charset="2"/>
                <a:cs typeface="Arial" pitchFamily="34" charset="0"/>
              </a:rPr>
              <a:t>v</a:t>
            </a:r>
            <a:r>
              <a:rPr kumimoji="0" lang="fr-FR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 </a:t>
            </a:r>
            <a:r>
              <a:rPr kumimoji="0" lang="fr-FR" sz="1400" b="0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Arial" pitchFamily="34" charset="0"/>
              </a:rPr>
              <a:t>Réponds aux questions :</a:t>
            </a:r>
            <a:endParaRPr kumimoji="0" lang="fr-F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a)</a:t>
            </a:r>
            <a:r>
              <a:rPr kumimoji="0" lang="fr-FR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 Pourquoi Anta a-t-elle disparu ?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Anta est partie sans parler</a:t>
            </a:r>
            <a:r>
              <a:rPr kumimoji="0" lang="fr-FR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à quiconque car elle a entendu la mère de son mari se plaindre que tout ce qui arrivait, c’était parce que son fils Mamadou avait épousé une femme de l’espèce de génies.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1600" baseline="0" dirty="0" smtClean="0">
                <a:latin typeface="Times New Roman" pitchFamily="18" charset="0"/>
                <a:cs typeface="Times New Roman" pitchFamily="18" charset="0"/>
              </a:rPr>
              <a:t>Cela signifie que Mamadou</a:t>
            </a:r>
            <a:r>
              <a:rPr lang="fr-FR" sz="1600" dirty="0" smtClean="0">
                <a:latin typeface="Times New Roman" pitchFamily="18" charset="0"/>
                <a:cs typeface="Times New Roman" pitchFamily="18" charset="0"/>
              </a:rPr>
              <a:t> a parlé « à tort et à travers » à sa mère et lui a révélé leur secret.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fr-FR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b)</a:t>
            </a:r>
            <a:r>
              <a:rPr kumimoji="0" lang="fr-FR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 Pourquoi Anta revint-elle au village ?</a:t>
            </a:r>
            <a:endParaRPr kumimoji="0" lang="fr-F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 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571472" y="0"/>
            <a:ext cx="8572528" cy="3139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algn="r"/>
            <a:r>
              <a:rPr lang="fr-FR" sz="1400" b="1" i="1" dirty="0" smtClean="0"/>
              <a:t>Anta et Mamadou - partie 2, conte sénégalais</a:t>
            </a:r>
            <a:endParaRPr lang="fr-FR" sz="1400" dirty="0" smtClean="0"/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Wingdings 2" pitchFamily="18" charset="2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Wingdings 2" pitchFamily="18" charset="2"/>
                <a:cs typeface="Arial" pitchFamily="34" charset="0"/>
              </a:rPr>
              <a:t>v</a:t>
            </a:r>
            <a:r>
              <a:rPr kumimoji="0" lang="fr-FR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 </a:t>
            </a:r>
            <a:r>
              <a:rPr kumimoji="0" lang="fr-FR" sz="1400" b="0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Arial" pitchFamily="34" charset="0"/>
              </a:rPr>
              <a:t>Réponds aux questions :</a:t>
            </a:r>
            <a:endParaRPr kumimoji="0" lang="fr-F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a)</a:t>
            </a:r>
            <a:r>
              <a:rPr kumimoji="0" lang="fr-FR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 Pourquoi Anta a-t-elle disparu ?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Anta est partie sans parler</a:t>
            </a:r>
            <a:r>
              <a:rPr kumimoji="0" lang="fr-FR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à quiconque car elle a entendu la mère de son mari se plaindre que tout ce qui arrivait, c’était parce que son fils Mamadou avait épousé une femme de l’espèce de génies.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1600" baseline="0" dirty="0" smtClean="0">
                <a:latin typeface="Times New Roman" pitchFamily="18" charset="0"/>
                <a:cs typeface="Times New Roman" pitchFamily="18" charset="0"/>
              </a:rPr>
              <a:t>Cela signifie que Mamadou</a:t>
            </a:r>
            <a:r>
              <a:rPr lang="fr-FR" sz="1600" dirty="0" smtClean="0">
                <a:latin typeface="Times New Roman" pitchFamily="18" charset="0"/>
                <a:cs typeface="Times New Roman" pitchFamily="18" charset="0"/>
              </a:rPr>
              <a:t> a parlé « à tort et à travers » à sa mère et lui a révélé leur secret.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fr-FR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b)</a:t>
            </a:r>
            <a:r>
              <a:rPr kumimoji="0" lang="fr-FR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 Pourquoi Anta revint-elle au village ?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b="1" dirty="0">
                <a:latin typeface="Times New Roman" pitchFamily="18" charset="0"/>
                <a:cs typeface="Times New Roman" pitchFamily="18" charset="0"/>
              </a:rPr>
              <a:t>Anta revient au village pour expliquer à Mamadou ce qui c’était réellement passé ce jour-là.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 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571472" y="0"/>
            <a:ext cx="8572528" cy="3693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algn="r"/>
            <a:r>
              <a:rPr lang="fr-FR" sz="1400" b="1" i="1" dirty="0" smtClean="0"/>
              <a:t>Anta et Mamadou - partie 2, conte sénégalais</a:t>
            </a:r>
            <a:endParaRPr lang="fr-FR" sz="1400" dirty="0" smtClean="0"/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Wingdings 2" pitchFamily="18" charset="2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Wingdings 2" pitchFamily="18" charset="2"/>
                <a:cs typeface="Arial" pitchFamily="34" charset="0"/>
              </a:rPr>
              <a:t>v</a:t>
            </a:r>
            <a:r>
              <a:rPr kumimoji="0" lang="fr-FR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 </a:t>
            </a:r>
            <a:r>
              <a:rPr kumimoji="0" lang="fr-FR" sz="1400" b="0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Arial" pitchFamily="34" charset="0"/>
              </a:rPr>
              <a:t>Réponds aux questions :</a:t>
            </a:r>
            <a:endParaRPr kumimoji="0" lang="fr-F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a)</a:t>
            </a:r>
            <a:r>
              <a:rPr kumimoji="0" lang="fr-FR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 Pourquoi Anta a-t-elle disparu ?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Anta est partie sans parler</a:t>
            </a:r>
            <a:r>
              <a:rPr kumimoji="0" lang="fr-FR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à quiconque car elle a entendu la mère de son mari se plaindre que tout ce qui arrivait, c’était parce que son fils Mamadou avait épousé une femme de l’espèce de génies.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1600" baseline="0" dirty="0" smtClean="0">
                <a:latin typeface="Times New Roman" pitchFamily="18" charset="0"/>
                <a:cs typeface="Times New Roman" pitchFamily="18" charset="0"/>
              </a:rPr>
              <a:t>Cela signifie que Mamadou</a:t>
            </a:r>
            <a:r>
              <a:rPr lang="fr-FR" sz="1600" dirty="0" smtClean="0">
                <a:latin typeface="Times New Roman" pitchFamily="18" charset="0"/>
                <a:cs typeface="Times New Roman" pitchFamily="18" charset="0"/>
              </a:rPr>
              <a:t> a parlé « à tort et à travers » à sa mère et lui a révélé leur secret.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fr-FR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b)</a:t>
            </a:r>
            <a:r>
              <a:rPr kumimoji="0" lang="fr-FR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 Pourquoi Anta revint-elle au village ?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b="1" dirty="0">
                <a:latin typeface="Times New Roman" pitchFamily="18" charset="0"/>
                <a:cs typeface="Times New Roman" pitchFamily="18" charset="0"/>
              </a:rPr>
              <a:t>Anta revient au village pour expliquer à Mamadou ce qui c’était réellement passé ce jour-là</a:t>
            </a:r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 b="1" dirty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c)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 Pourquoi le grenier de mil a-t-il prit feu ?</a:t>
            </a:r>
            <a:endParaRPr lang="fr-FR" b="1" dirty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 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571472" y="0"/>
            <a:ext cx="8572528" cy="4247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algn="r"/>
            <a:r>
              <a:rPr lang="fr-FR" sz="1400" b="1" i="1" dirty="0" smtClean="0"/>
              <a:t>Anta et Mamadou - partie 2, conte sénégalais</a:t>
            </a:r>
            <a:endParaRPr lang="fr-FR" sz="1400" dirty="0" smtClean="0"/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Wingdings 2" pitchFamily="18" charset="2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Wingdings 2" pitchFamily="18" charset="2"/>
                <a:cs typeface="Arial" pitchFamily="34" charset="0"/>
              </a:rPr>
              <a:t>v</a:t>
            </a:r>
            <a:r>
              <a:rPr kumimoji="0" lang="fr-FR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 </a:t>
            </a:r>
            <a:r>
              <a:rPr kumimoji="0" lang="fr-FR" sz="1400" b="0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Arial" pitchFamily="34" charset="0"/>
              </a:rPr>
              <a:t>Réponds aux questions :</a:t>
            </a:r>
            <a:endParaRPr kumimoji="0" lang="fr-F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a)</a:t>
            </a:r>
            <a:r>
              <a:rPr kumimoji="0" lang="fr-FR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 Pourquoi Anta a-t-elle disparu ?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Anta est partie sans parler</a:t>
            </a:r>
            <a:r>
              <a:rPr kumimoji="0" lang="fr-FR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à quiconque car elle a entendu la mère de son mari se plaindre que tout ce qui arrivait, c’était parce que son fils Mamadou avait épousé une femme de l’espèce de génies.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1600" baseline="0" dirty="0" smtClean="0">
                <a:latin typeface="Times New Roman" pitchFamily="18" charset="0"/>
                <a:cs typeface="Times New Roman" pitchFamily="18" charset="0"/>
              </a:rPr>
              <a:t>Cela signifie que Mamadou</a:t>
            </a:r>
            <a:r>
              <a:rPr lang="fr-FR" sz="1600" dirty="0" smtClean="0">
                <a:latin typeface="Times New Roman" pitchFamily="18" charset="0"/>
                <a:cs typeface="Times New Roman" pitchFamily="18" charset="0"/>
              </a:rPr>
              <a:t> a parlé « à tort et à travers » à sa mère et lui a révélé leur secret.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fr-FR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b)</a:t>
            </a:r>
            <a:r>
              <a:rPr kumimoji="0" lang="fr-FR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 Pourquoi Anta revint-elle au village ?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b="1" dirty="0">
                <a:latin typeface="Times New Roman" pitchFamily="18" charset="0"/>
                <a:cs typeface="Times New Roman" pitchFamily="18" charset="0"/>
              </a:rPr>
              <a:t>Anta revient au village pour expliquer à Mamadou ce qui c’était réellement passé ce jour-là</a:t>
            </a:r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 b="1" dirty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c)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 Pourquoi le grenier de mil a-t-il prit feu ?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b="1" dirty="0">
                <a:latin typeface="Times New Roman" pitchFamily="18" charset="0"/>
                <a:cs typeface="Times New Roman" pitchFamily="18" charset="0"/>
              </a:rPr>
              <a:t>Azraël, l’ange de la mort </a:t>
            </a:r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est </a:t>
            </a:r>
            <a:r>
              <a:rPr lang="fr-FR" b="1" dirty="0">
                <a:latin typeface="Times New Roman" pitchFamily="18" charset="0"/>
                <a:cs typeface="Times New Roman" pitchFamily="18" charset="0"/>
              </a:rPr>
              <a:t>venu. Il voulait s’emparer de </a:t>
            </a:r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Mamadou. Anta l’a repoussé </a:t>
            </a:r>
            <a:r>
              <a:rPr lang="fr-FR" b="1" dirty="0">
                <a:latin typeface="Times New Roman" pitchFamily="18" charset="0"/>
                <a:cs typeface="Times New Roman" pitchFamily="18" charset="0"/>
              </a:rPr>
              <a:t>et rejeté sur </a:t>
            </a:r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le grenier </a:t>
            </a:r>
            <a:r>
              <a:rPr lang="fr-FR" b="1" dirty="0">
                <a:latin typeface="Times New Roman" pitchFamily="18" charset="0"/>
                <a:cs typeface="Times New Roman" pitchFamily="18" charset="0"/>
              </a:rPr>
              <a:t>de mil qui a brûlé.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 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571472" y="0"/>
            <a:ext cx="8572528" cy="4801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algn="r"/>
            <a:r>
              <a:rPr lang="fr-FR" sz="1400" b="1" i="1" dirty="0" smtClean="0"/>
              <a:t>Anta et Mamadou - partie 2, conte sénégalais</a:t>
            </a:r>
            <a:endParaRPr lang="fr-FR" sz="1400" dirty="0" smtClean="0"/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Wingdings 2" pitchFamily="18" charset="2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Wingdings 2" pitchFamily="18" charset="2"/>
                <a:cs typeface="Arial" pitchFamily="34" charset="0"/>
              </a:rPr>
              <a:t>v</a:t>
            </a:r>
            <a:r>
              <a:rPr kumimoji="0" lang="fr-FR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 </a:t>
            </a:r>
            <a:r>
              <a:rPr kumimoji="0" lang="fr-FR" sz="1400" b="0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Arial" pitchFamily="34" charset="0"/>
              </a:rPr>
              <a:t>Réponds aux questions :</a:t>
            </a:r>
            <a:endParaRPr kumimoji="0" lang="fr-F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a)</a:t>
            </a:r>
            <a:r>
              <a:rPr kumimoji="0" lang="fr-FR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 Pourquoi Anta a-t-elle disparu ?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Anta est partie sans parler</a:t>
            </a:r>
            <a:r>
              <a:rPr kumimoji="0" lang="fr-FR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à quiconque car elle a entendu la mère de son mari se plaindre que tout ce qui arrivait, c’était parce que son fils Mamadou avait épousé une femme de l’espèce de génies.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1600" baseline="0" dirty="0" smtClean="0">
                <a:latin typeface="Times New Roman" pitchFamily="18" charset="0"/>
                <a:cs typeface="Times New Roman" pitchFamily="18" charset="0"/>
              </a:rPr>
              <a:t>Cela signifie que Mamadou</a:t>
            </a:r>
            <a:r>
              <a:rPr lang="fr-FR" sz="1600" dirty="0" smtClean="0">
                <a:latin typeface="Times New Roman" pitchFamily="18" charset="0"/>
                <a:cs typeface="Times New Roman" pitchFamily="18" charset="0"/>
              </a:rPr>
              <a:t> a parlé « à tort et à travers » à sa mère et lui a révélé leur secret.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fr-FR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b)</a:t>
            </a:r>
            <a:r>
              <a:rPr kumimoji="0" lang="fr-FR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 Pourquoi Anta revint-elle au village ?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b="1" dirty="0">
                <a:latin typeface="Times New Roman" pitchFamily="18" charset="0"/>
                <a:cs typeface="Times New Roman" pitchFamily="18" charset="0"/>
              </a:rPr>
              <a:t>Anta revient au village pour expliquer à Mamadou ce qui c’était réellement passé ce jour-là</a:t>
            </a:r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 b="1" dirty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c)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 Pourquoi le grenier de mil a-t-il prit feu ?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b="1" dirty="0">
                <a:latin typeface="Times New Roman" pitchFamily="18" charset="0"/>
                <a:cs typeface="Times New Roman" pitchFamily="18" charset="0"/>
              </a:rPr>
              <a:t>Azraël, l’ange de la mort </a:t>
            </a:r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est </a:t>
            </a:r>
            <a:r>
              <a:rPr lang="fr-FR" b="1" dirty="0">
                <a:latin typeface="Times New Roman" pitchFamily="18" charset="0"/>
                <a:cs typeface="Times New Roman" pitchFamily="18" charset="0"/>
              </a:rPr>
              <a:t>venu. Il voulait s’emparer de </a:t>
            </a:r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Mamadou. Anta l’a repoussé </a:t>
            </a:r>
            <a:r>
              <a:rPr lang="fr-FR" b="1" dirty="0">
                <a:latin typeface="Times New Roman" pitchFamily="18" charset="0"/>
                <a:cs typeface="Times New Roman" pitchFamily="18" charset="0"/>
              </a:rPr>
              <a:t>et rejeté sur </a:t>
            </a:r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le grenier </a:t>
            </a:r>
            <a:r>
              <a:rPr lang="fr-FR" b="1" dirty="0">
                <a:latin typeface="Times New Roman" pitchFamily="18" charset="0"/>
                <a:cs typeface="Times New Roman" pitchFamily="18" charset="0"/>
              </a:rPr>
              <a:t>de mil qui a brûlé. </a:t>
            </a:r>
            <a:endParaRPr lang="fr-FR" b="1" dirty="0" smtClean="0">
              <a:latin typeface="Times New Roman" pitchFamily="18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 b="1" dirty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d)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 Anta aurait-elle pu l’éviter ? comment ?</a:t>
            </a:r>
            <a:endParaRPr lang="fr-FR" b="1" dirty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 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571472" y="0"/>
            <a:ext cx="8572528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algn="r"/>
            <a:r>
              <a:rPr lang="fr-FR" sz="1400" b="1" i="1" dirty="0" smtClean="0"/>
              <a:t>Anta et Mamadou - partie 2, conte sénégalais</a:t>
            </a:r>
            <a:endParaRPr lang="fr-FR" sz="1400" dirty="0" smtClean="0"/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Wingdings 2" pitchFamily="18" charset="2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Wingdings 2" pitchFamily="18" charset="2"/>
                <a:cs typeface="Arial" pitchFamily="34" charset="0"/>
              </a:rPr>
              <a:t>v</a:t>
            </a:r>
            <a:r>
              <a:rPr kumimoji="0" lang="fr-FR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 </a:t>
            </a:r>
            <a:r>
              <a:rPr kumimoji="0" lang="fr-FR" sz="1400" b="0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Arial" pitchFamily="34" charset="0"/>
              </a:rPr>
              <a:t>Réponds aux questions :</a:t>
            </a:r>
            <a:endParaRPr kumimoji="0" lang="fr-F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a)</a:t>
            </a:r>
            <a:r>
              <a:rPr kumimoji="0" lang="fr-FR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 Pourquoi Anta a-t-elle disparu ?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Anta est partie sans parler</a:t>
            </a:r>
            <a:r>
              <a:rPr kumimoji="0" lang="fr-FR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à quiconque car elle a entendu la mère de son mari se plaindre que tout ce qui arrivait, c’était parce que son fils Mamadou avait épousé une femme de l’espèce de génies.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1600" baseline="0" dirty="0" smtClean="0">
                <a:latin typeface="Times New Roman" pitchFamily="18" charset="0"/>
                <a:cs typeface="Times New Roman" pitchFamily="18" charset="0"/>
              </a:rPr>
              <a:t>Cela signifie que Mamadou</a:t>
            </a:r>
            <a:r>
              <a:rPr lang="fr-FR" sz="1600" dirty="0" smtClean="0">
                <a:latin typeface="Times New Roman" pitchFamily="18" charset="0"/>
                <a:cs typeface="Times New Roman" pitchFamily="18" charset="0"/>
              </a:rPr>
              <a:t> a parlé « à tort et à travers » à sa mère et lui a révélé leur secret.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fr-FR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b)</a:t>
            </a:r>
            <a:r>
              <a:rPr kumimoji="0" lang="fr-FR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 Pourquoi Anta revint-elle au village ?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b="1" dirty="0">
                <a:latin typeface="Times New Roman" pitchFamily="18" charset="0"/>
                <a:cs typeface="Times New Roman" pitchFamily="18" charset="0"/>
              </a:rPr>
              <a:t>Anta revient au village pour expliquer à Mamadou ce qui c’était réellement passé ce jour-là</a:t>
            </a:r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 b="1" dirty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c)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 Pourquoi le grenier de mil a-t-il prit feu ?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b="1" dirty="0">
                <a:latin typeface="Times New Roman" pitchFamily="18" charset="0"/>
                <a:cs typeface="Times New Roman" pitchFamily="18" charset="0"/>
              </a:rPr>
              <a:t>Azraël, l’ange de la mort </a:t>
            </a:r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est </a:t>
            </a:r>
            <a:r>
              <a:rPr lang="fr-FR" b="1" dirty="0">
                <a:latin typeface="Times New Roman" pitchFamily="18" charset="0"/>
                <a:cs typeface="Times New Roman" pitchFamily="18" charset="0"/>
              </a:rPr>
              <a:t>venu. Il voulait s’emparer de </a:t>
            </a:r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Mamadou. Anta l’a repoussé </a:t>
            </a:r>
            <a:r>
              <a:rPr lang="fr-FR" b="1" dirty="0">
                <a:latin typeface="Times New Roman" pitchFamily="18" charset="0"/>
                <a:cs typeface="Times New Roman" pitchFamily="18" charset="0"/>
              </a:rPr>
              <a:t>et rejeté sur </a:t>
            </a:r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le grenier </a:t>
            </a:r>
            <a:r>
              <a:rPr lang="fr-FR" b="1" dirty="0">
                <a:latin typeface="Times New Roman" pitchFamily="18" charset="0"/>
                <a:cs typeface="Times New Roman" pitchFamily="18" charset="0"/>
              </a:rPr>
              <a:t>de mil qui a brûlé. </a:t>
            </a:r>
            <a:endParaRPr lang="fr-FR" b="1" dirty="0" smtClean="0">
              <a:latin typeface="Times New Roman" pitchFamily="18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 b="1" dirty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d)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 Anta aurait-elle pu l’éviter ? comment ?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Anta </a:t>
            </a:r>
            <a:r>
              <a:rPr lang="fr-FR" b="1" dirty="0">
                <a:latin typeface="Times New Roman" pitchFamily="18" charset="0"/>
                <a:cs typeface="Times New Roman" pitchFamily="18" charset="0"/>
              </a:rPr>
              <a:t>aurait </a:t>
            </a:r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peut-être pu </a:t>
            </a:r>
            <a:r>
              <a:rPr lang="fr-FR" b="1" dirty="0">
                <a:latin typeface="Times New Roman" pitchFamily="18" charset="0"/>
                <a:cs typeface="Times New Roman" pitchFamily="18" charset="0"/>
              </a:rPr>
              <a:t>l’éviter en essayant de repousser Azraël loin du grenier de mil.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 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571472" y="0"/>
            <a:ext cx="8572528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algn="r"/>
            <a:r>
              <a:rPr lang="fr-FR" sz="1400" b="1" i="1" dirty="0" smtClean="0"/>
              <a:t>Anta et Mamadou - partie 2, conte sénégalais</a:t>
            </a:r>
            <a:endParaRPr lang="fr-FR" sz="1400" dirty="0" smtClean="0"/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Wingdings 2" pitchFamily="18" charset="2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Wingdings 2" pitchFamily="18" charset="2"/>
                <a:cs typeface="Arial" pitchFamily="34" charset="0"/>
              </a:rPr>
              <a:t>v</a:t>
            </a:r>
            <a:r>
              <a:rPr kumimoji="0" lang="fr-FR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 </a:t>
            </a:r>
            <a:r>
              <a:rPr kumimoji="0" lang="fr-FR" sz="1400" b="0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Arial" pitchFamily="34" charset="0"/>
              </a:rPr>
              <a:t>Réponds aux questions :</a:t>
            </a:r>
            <a:endParaRPr kumimoji="0" lang="fr-F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a)</a:t>
            </a:r>
            <a:r>
              <a:rPr kumimoji="0" lang="fr-FR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 Pourquoi Anta a-t-elle disparu ?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Anta est partie sans parler</a:t>
            </a:r>
            <a:r>
              <a:rPr kumimoji="0" lang="fr-FR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à quiconque car elle a entendu la mère de son mari se plaindre que tout ce qui arrivait, c’était parce que son fils Mamadou avait épousé une femme de l’espèce de génies.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1600" baseline="0" dirty="0" smtClean="0">
                <a:latin typeface="Times New Roman" pitchFamily="18" charset="0"/>
                <a:cs typeface="Times New Roman" pitchFamily="18" charset="0"/>
              </a:rPr>
              <a:t>Cela signifie que Mamadou</a:t>
            </a:r>
            <a:r>
              <a:rPr lang="fr-FR" sz="1600" dirty="0" smtClean="0">
                <a:latin typeface="Times New Roman" pitchFamily="18" charset="0"/>
                <a:cs typeface="Times New Roman" pitchFamily="18" charset="0"/>
              </a:rPr>
              <a:t> a parlé « à tort et à travers » à sa mère et lui a révélé leur secret.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fr-FR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b)</a:t>
            </a:r>
            <a:r>
              <a:rPr kumimoji="0" lang="fr-FR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 Pourquoi Anta revint-elle au village ?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b="1" dirty="0">
                <a:latin typeface="Times New Roman" pitchFamily="18" charset="0"/>
                <a:cs typeface="Times New Roman" pitchFamily="18" charset="0"/>
              </a:rPr>
              <a:t>Anta revient au village pour expliquer à Mamadou ce qui c’était réellement passé ce jour-là</a:t>
            </a:r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 b="1" dirty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c)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 Pourquoi le grenier de mil a-t-il prit feu ?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b="1" dirty="0">
                <a:latin typeface="Times New Roman" pitchFamily="18" charset="0"/>
                <a:cs typeface="Times New Roman" pitchFamily="18" charset="0"/>
              </a:rPr>
              <a:t>Azraël, l’ange de la mort </a:t>
            </a:r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est </a:t>
            </a:r>
            <a:r>
              <a:rPr lang="fr-FR" b="1" dirty="0">
                <a:latin typeface="Times New Roman" pitchFamily="18" charset="0"/>
                <a:cs typeface="Times New Roman" pitchFamily="18" charset="0"/>
              </a:rPr>
              <a:t>venu. Il voulait s’emparer de </a:t>
            </a:r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Mamadou. Anta l’a repoussé </a:t>
            </a:r>
            <a:r>
              <a:rPr lang="fr-FR" b="1" dirty="0">
                <a:latin typeface="Times New Roman" pitchFamily="18" charset="0"/>
                <a:cs typeface="Times New Roman" pitchFamily="18" charset="0"/>
              </a:rPr>
              <a:t>et rejeté sur </a:t>
            </a:r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le grenier </a:t>
            </a:r>
            <a:r>
              <a:rPr lang="fr-FR" b="1" dirty="0">
                <a:latin typeface="Times New Roman" pitchFamily="18" charset="0"/>
                <a:cs typeface="Times New Roman" pitchFamily="18" charset="0"/>
              </a:rPr>
              <a:t>de mil qui a brûlé. </a:t>
            </a:r>
            <a:endParaRPr lang="fr-FR" b="1" dirty="0" smtClean="0">
              <a:latin typeface="Times New Roman" pitchFamily="18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 b="1" dirty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d)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 Anta aurait-elle pu l’éviter ? comment ?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Anta </a:t>
            </a:r>
            <a:r>
              <a:rPr lang="fr-FR" b="1" dirty="0">
                <a:latin typeface="Times New Roman" pitchFamily="18" charset="0"/>
                <a:cs typeface="Times New Roman" pitchFamily="18" charset="0"/>
              </a:rPr>
              <a:t>aurait </a:t>
            </a:r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peut-être pu </a:t>
            </a:r>
            <a:r>
              <a:rPr lang="fr-FR" b="1" dirty="0">
                <a:latin typeface="Times New Roman" pitchFamily="18" charset="0"/>
                <a:cs typeface="Times New Roman" pitchFamily="18" charset="0"/>
              </a:rPr>
              <a:t>l’éviter en essayant de repousser Azraël loin du grenier de mil</a:t>
            </a:r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 b="1" dirty="0">
              <a:latin typeface="Times New Roman" pitchFamily="18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e)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 Pourquoi le cheval est-il mort ?</a:t>
            </a:r>
            <a:endParaRPr lang="fr-FR" b="1" dirty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 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571472" y="0"/>
            <a:ext cx="8572528" cy="21544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algn="r"/>
            <a:r>
              <a:rPr lang="fr-FR" sz="1400" b="1" i="1" dirty="0"/>
              <a:t>Anta et Mamadou - partie 2, conte </a:t>
            </a:r>
            <a:r>
              <a:rPr lang="fr-FR" sz="1400" b="1" i="1" dirty="0" smtClean="0"/>
              <a:t>sénégalais</a:t>
            </a:r>
            <a:endParaRPr lang="fr-FR" sz="1400" dirty="0"/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Wingdings 2" pitchFamily="18" charset="2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Wingdings 2" pitchFamily="18" charset="2"/>
                <a:cs typeface="Arial" pitchFamily="34" charset="0"/>
              </a:rPr>
              <a:t>u</a:t>
            </a:r>
            <a:r>
              <a:rPr kumimoji="0" lang="fr-FR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 </a:t>
            </a:r>
            <a:r>
              <a:rPr kumimoji="0" lang="fr-FR" sz="1400" b="0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Arial" pitchFamily="34" charset="0"/>
              </a:rPr>
              <a:t>Coche la seule phrase correspondant à l’histoire :</a:t>
            </a:r>
            <a:endParaRPr kumimoji="0" lang="fr-F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1.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Wingdings 2" pitchFamily="18" charset="2"/>
                <a:cs typeface="Arial" pitchFamily="34" charset="0"/>
              </a:rPr>
              <a:t>5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 C’est en revenant en début de journée que Anta entendit la mère de son mari se lamenter.</a:t>
            </a:r>
            <a:endParaRPr kumimoji="0" lang="fr-F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Wingdings 2" pitchFamily="18" charset="2"/>
                <a:cs typeface="Arial" pitchFamily="34" charset="0"/>
              </a:rPr>
              <a:t> 5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 C’est en revenant en milieu de journée que Anta entendit la mère de son mari se lamenter.</a:t>
            </a:r>
            <a:endParaRPr kumimoji="0" lang="fr-F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Wingdings 2" pitchFamily="18" charset="2"/>
                <a:cs typeface="Arial" pitchFamily="34" charset="0"/>
              </a:rPr>
              <a:t> 5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 C’est en revenant en fin de journée que Anta entendit la mère de son mari se lamenter.</a:t>
            </a:r>
            <a:endParaRPr kumimoji="0" lang="fr-F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 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571472" y="0"/>
            <a:ext cx="8572528" cy="5909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algn="r"/>
            <a:r>
              <a:rPr lang="fr-FR" sz="1400" b="1" i="1" dirty="0" smtClean="0"/>
              <a:t>Anta et Mamadou - partie 2, conte sénégalais</a:t>
            </a:r>
            <a:endParaRPr lang="fr-FR" sz="1400" dirty="0" smtClean="0"/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Wingdings 2" pitchFamily="18" charset="2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Wingdings 2" pitchFamily="18" charset="2"/>
                <a:cs typeface="Arial" pitchFamily="34" charset="0"/>
              </a:rPr>
              <a:t>v</a:t>
            </a:r>
            <a:r>
              <a:rPr kumimoji="0" lang="fr-FR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 </a:t>
            </a:r>
            <a:r>
              <a:rPr kumimoji="0" lang="fr-FR" sz="1400" b="0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Arial" pitchFamily="34" charset="0"/>
              </a:rPr>
              <a:t>Réponds aux questions :</a:t>
            </a:r>
            <a:endParaRPr kumimoji="0" lang="fr-F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a)</a:t>
            </a:r>
            <a:r>
              <a:rPr kumimoji="0" lang="fr-FR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 Pourquoi Anta a-t-elle disparu ?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Anta est partie sans parler</a:t>
            </a:r>
            <a:r>
              <a:rPr kumimoji="0" lang="fr-FR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à quiconque car elle a entendu la mère de son mari se plaindre que tout ce qui arrivait, c’était parce que son fils Mamadou avait épousé une femme de l’espèce de génies.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1600" baseline="0" dirty="0" smtClean="0">
                <a:latin typeface="Times New Roman" pitchFamily="18" charset="0"/>
                <a:cs typeface="Times New Roman" pitchFamily="18" charset="0"/>
              </a:rPr>
              <a:t>Cela signifie que Mamadou</a:t>
            </a:r>
            <a:r>
              <a:rPr lang="fr-FR" sz="1600" dirty="0" smtClean="0">
                <a:latin typeface="Times New Roman" pitchFamily="18" charset="0"/>
                <a:cs typeface="Times New Roman" pitchFamily="18" charset="0"/>
              </a:rPr>
              <a:t> a parlé « à tort et à travers » à sa mère et lui a révélé leur secret.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fr-FR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b)</a:t>
            </a:r>
            <a:r>
              <a:rPr kumimoji="0" lang="fr-FR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 Pourquoi Anta revint-elle au village ?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b="1" dirty="0">
                <a:latin typeface="Times New Roman" pitchFamily="18" charset="0"/>
                <a:cs typeface="Times New Roman" pitchFamily="18" charset="0"/>
              </a:rPr>
              <a:t>Anta revient au village pour expliquer à Mamadou ce qui c’était réellement passé ce jour-là</a:t>
            </a:r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 b="1" dirty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c)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 Pourquoi le grenier de mil a-t-il prit feu ?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b="1" dirty="0">
                <a:latin typeface="Times New Roman" pitchFamily="18" charset="0"/>
                <a:cs typeface="Times New Roman" pitchFamily="18" charset="0"/>
              </a:rPr>
              <a:t>Azraël, l’ange de la mort </a:t>
            </a:r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est </a:t>
            </a:r>
            <a:r>
              <a:rPr lang="fr-FR" b="1" dirty="0">
                <a:latin typeface="Times New Roman" pitchFamily="18" charset="0"/>
                <a:cs typeface="Times New Roman" pitchFamily="18" charset="0"/>
              </a:rPr>
              <a:t>venu. Il voulait s’emparer de </a:t>
            </a:r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Mamadou. Anta l’a repoussé </a:t>
            </a:r>
            <a:r>
              <a:rPr lang="fr-FR" b="1" dirty="0">
                <a:latin typeface="Times New Roman" pitchFamily="18" charset="0"/>
                <a:cs typeface="Times New Roman" pitchFamily="18" charset="0"/>
              </a:rPr>
              <a:t>et rejeté sur </a:t>
            </a:r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le grenier </a:t>
            </a:r>
            <a:r>
              <a:rPr lang="fr-FR" b="1" dirty="0">
                <a:latin typeface="Times New Roman" pitchFamily="18" charset="0"/>
                <a:cs typeface="Times New Roman" pitchFamily="18" charset="0"/>
              </a:rPr>
              <a:t>de mil qui a brûlé. </a:t>
            </a:r>
            <a:endParaRPr lang="fr-FR" b="1" dirty="0" smtClean="0">
              <a:latin typeface="Times New Roman" pitchFamily="18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 b="1" dirty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d)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 Anta aurait-elle pu l’éviter ? comment ?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Anta </a:t>
            </a:r>
            <a:r>
              <a:rPr lang="fr-FR" b="1" dirty="0">
                <a:latin typeface="Times New Roman" pitchFamily="18" charset="0"/>
                <a:cs typeface="Times New Roman" pitchFamily="18" charset="0"/>
              </a:rPr>
              <a:t>aurait </a:t>
            </a:r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peut-être pu </a:t>
            </a:r>
            <a:r>
              <a:rPr lang="fr-FR" b="1" dirty="0">
                <a:latin typeface="Times New Roman" pitchFamily="18" charset="0"/>
                <a:cs typeface="Times New Roman" pitchFamily="18" charset="0"/>
              </a:rPr>
              <a:t>l’éviter en essayant de repousser Azraël loin du grenier de mil</a:t>
            </a:r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 b="1" dirty="0">
              <a:latin typeface="Times New Roman" pitchFamily="18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e)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 Pourquoi le cheval est-il mort ?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b="1" dirty="0">
                <a:latin typeface="Times New Roman" pitchFamily="18" charset="0"/>
                <a:cs typeface="Times New Roman" pitchFamily="18" charset="0"/>
              </a:rPr>
              <a:t>Anta l’a jeté sur le cheval qui s'est abattu sous son poids.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 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571472" y="0"/>
            <a:ext cx="8572528" cy="63094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algn="r"/>
            <a:r>
              <a:rPr lang="fr-FR" sz="1400" b="1" i="1" dirty="0" smtClean="0"/>
              <a:t>Anta et Mamadou - partie 2, conte sénégalais</a:t>
            </a:r>
            <a:endParaRPr lang="fr-FR" sz="1400" dirty="0" smtClean="0"/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Wingdings 2" pitchFamily="18" charset="2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Wingdings 2" pitchFamily="18" charset="2"/>
                <a:cs typeface="Arial" pitchFamily="34" charset="0"/>
              </a:rPr>
              <a:t>v</a:t>
            </a:r>
            <a:r>
              <a:rPr kumimoji="0" lang="fr-FR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 </a:t>
            </a:r>
            <a:r>
              <a:rPr kumimoji="0" lang="fr-FR" sz="1400" b="0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Arial" pitchFamily="34" charset="0"/>
              </a:rPr>
              <a:t>Réponds aux questions :</a:t>
            </a:r>
            <a:endParaRPr kumimoji="0" lang="fr-F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a)</a:t>
            </a:r>
            <a:r>
              <a:rPr kumimoji="0" lang="fr-FR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 Pourquoi Anta a-t-elle disparu ?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Anta est partie sans parler</a:t>
            </a:r>
            <a:r>
              <a:rPr kumimoji="0" lang="fr-FR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à quiconque car elle a entendu la mère de son mari se plaindre que tout ce qui arrivait, c’était parce que son fils Mamadou avait épousé une femme de l’espèce de génies.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1600" baseline="0" dirty="0" smtClean="0">
                <a:latin typeface="Times New Roman" pitchFamily="18" charset="0"/>
                <a:cs typeface="Times New Roman" pitchFamily="18" charset="0"/>
              </a:rPr>
              <a:t>Cela signifie que Mamadou</a:t>
            </a:r>
            <a:r>
              <a:rPr lang="fr-FR" sz="1600" dirty="0" smtClean="0">
                <a:latin typeface="Times New Roman" pitchFamily="18" charset="0"/>
                <a:cs typeface="Times New Roman" pitchFamily="18" charset="0"/>
              </a:rPr>
              <a:t> a parlé « à tort et à travers » à sa mère et lui a révélé leur secret.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fr-FR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b)</a:t>
            </a:r>
            <a:r>
              <a:rPr kumimoji="0" lang="fr-FR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 Pourquoi Anta revint-elle au village ?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b="1" dirty="0">
                <a:latin typeface="Times New Roman" pitchFamily="18" charset="0"/>
                <a:cs typeface="Times New Roman" pitchFamily="18" charset="0"/>
              </a:rPr>
              <a:t>Anta revient au village pour expliquer à Mamadou ce qui c’était réellement passé ce jour-là</a:t>
            </a:r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 b="1" dirty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c)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 Pourquoi le grenier de mil a-t-il prit feu ?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b="1" dirty="0">
                <a:latin typeface="Times New Roman" pitchFamily="18" charset="0"/>
                <a:cs typeface="Times New Roman" pitchFamily="18" charset="0"/>
              </a:rPr>
              <a:t>Azraël, l’ange de la mort </a:t>
            </a:r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est </a:t>
            </a:r>
            <a:r>
              <a:rPr lang="fr-FR" b="1" dirty="0">
                <a:latin typeface="Times New Roman" pitchFamily="18" charset="0"/>
                <a:cs typeface="Times New Roman" pitchFamily="18" charset="0"/>
              </a:rPr>
              <a:t>venu. Il voulait s’emparer de </a:t>
            </a:r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Mamadou. Anta l’a repoussé </a:t>
            </a:r>
            <a:r>
              <a:rPr lang="fr-FR" b="1" dirty="0">
                <a:latin typeface="Times New Roman" pitchFamily="18" charset="0"/>
                <a:cs typeface="Times New Roman" pitchFamily="18" charset="0"/>
              </a:rPr>
              <a:t>et rejeté sur </a:t>
            </a:r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le grenier </a:t>
            </a:r>
            <a:r>
              <a:rPr lang="fr-FR" b="1" dirty="0">
                <a:latin typeface="Times New Roman" pitchFamily="18" charset="0"/>
                <a:cs typeface="Times New Roman" pitchFamily="18" charset="0"/>
              </a:rPr>
              <a:t>de mil qui a brûlé. </a:t>
            </a:r>
            <a:endParaRPr lang="fr-FR" b="1" dirty="0" smtClean="0">
              <a:latin typeface="Times New Roman" pitchFamily="18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 b="1" dirty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d)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 Anta aurait-elle pu l’éviter ? comment ?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Anta </a:t>
            </a:r>
            <a:r>
              <a:rPr lang="fr-FR" b="1" dirty="0">
                <a:latin typeface="Times New Roman" pitchFamily="18" charset="0"/>
                <a:cs typeface="Times New Roman" pitchFamily="18" charset="0"/>
              </a:rPr>
              <a:t>aurait </a:t>
            </a:r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peut-être pu </a:t>
            </a:r>
            <a:r>
              <a:rPr lang="fr-FR" b="1" dirty="0">
                <a:latin typeface="Times New Roman" pitchFamily="18" charset="0"/>
                <a:cs typeface="Times New Roman" pitchFamily="18" charset="0"/>
              </a:rPr>
              <a:t>l’éviter en essayant de repousser Azraël loin du grenier de mil</a:t>
            </a:r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 b="1" dirty="0">
              <a:latin typeface="Times New Roman" pitchFamily="18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e)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 Pourquoi le cheval est-il mort ?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b="1" dirty="0">
                <a:latin typeface="Times New Roman" pitchFamily="18" charset="0"/>
                <a:cs typeface="Times New Roman" pitchFamily="18" charset="0"/>
              </a:rPr>
              <a:t>Anta l’a jeté sur le cheval qui s'est abattu sous son poids</a:t>
            </a:r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 b="1" dirty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f)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 Anta aurait-elle pu l’éviter ? comment ?</a:t>
            </a:r>
            <a:endParaRPr lang="fr-FR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571472" y="0"/>
            <a:ext cx="8572528" cy="6586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algn="r"/>
            <a:r>
              <a:rPr lang="fr-FR" sz="1400" b="1" i="1" dirty="0" smtClean="0"/>
              <a:t>Anta et Mamadou - partie 2, conte sénégalais</a:t>
            </a:r>
            <a:endParaRPr lang="fr-FR" sz="1400" dirty="0" smtClean="0"/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Wingdings 2" pitchFamily="18" charset="2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Wingdings 2" pitchFamily="18" charset="2"/>
                <a:cs typeface="Arial" pitchFamily="34" charset="0"/>
              </a:rPr>
              <a:t>v</a:t>
            </a:r>
            <a:r>
              <a:rPr kumimoji="0" lang="fr-FR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 </a:t>
            </a:r>
            <a:r>
              <a:rPr kumimoji="0" lang="fr-FR" sz="1400" b="0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Arial" pitchFamily="34" charset="0"/>
              </a:rPr>
              <a:t>Réponds aux questions :</a:t>
            </a:r>
            <a:endParaRPr kumimoji="0" lang="fr-F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a)</a:t>
            </a:r>
            <a:r>
              <a:rPr kumimoji="0" lang="fr-FR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 Pourquoi Anta a-t-elle disparu ?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Anta est partie sans parler</a:t>
            </a:r>
            <a:r>
              <a:rPr kumimoji="0" lang="fr-FR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à quiconque car elle a entendu la mère de son mari se plaindre que tout ce qui arrivait, c’était parce que son fils Mamadou avait épousé une femme de l’espèce de génies.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1600" baseline="0" dirty="0" smtClean="0">
                <a:latin typeface="Times New Roman" pitchFamily="18" charset="0"/>
                <a:cs typeface="Times New Roman" pitchFamily="18" charset="0"/>
              </a:rPr>
              <a:t>Cela signifie que Mamadou</a:t>
            </a:r>
            <a:r>
              <a:rPr lang="fr-FR" sz="1600" dirty="0" smtClean="0">
                <a:latin typeface="Times New Roman" pitchFamily="18" charset="0"/>
                <a:cs typeface="Times New Roman" pitchFamily="18" charset="0"/>
              </a:rPr>
              <a:t> a parlé « à tort et à travers » à sa mère et lui a révélé leur secret.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fr-FR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b)</a:t>
            </a:r>
            <a:r>
              <a:rPr kumimoji="0" lang="fr-FR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 Pourquoi Anta revint-elle au village ?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b="1" dirty="0">
                <a:latin typeface="Times New Roman" pitchFamily="18" charset="0"/>
                <a:cs typeface="Times New Roman" pitchFamily="18" charset="0"/>
              </a:rPr>
              <a:t>Anta revient au village pour expliquer à Mamadou ce qui c’était réellement passé ce jour-là</a:t>
            </a:r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 b="1" dirty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c)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 Pourquoi le grenier de mil a-t-il prit feu ?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b="1" dirty="0">
                <a:latin typeface="Times New Roman" pitchFamily="18" charset="0"/>
                <a:cs typeface="Times New Roman" pitchFamily="18" charset="0"/>
              </a:rPr>
              <a:t>Azraël, l’ange de la mort </a:t>
            </a:r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est </a:t>
            </a:r>
            <a:r>
              <a:rPr lang="fr-FR" b="1" dirty="0">
                <a:latin typeface="Times New Roman" pitchFamily="18" charset="0"/>
                <a:cs typeface="Times New Roman" pitchFamily="18" charset="0"/>
              </a:rPr>
              <a:t>venu. Il voulait s’emparer de </a:t>
            </a:r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Mamadou. Anta l’a repoussé </a:t>
            </a:r>
            <a:r>
              <a:rPr lang="fr-FR" b="1" dirty="0">
                <a:latin typeface="Times New Roman" pitchFamily="18" charset="0"/>
                <a:cs typeface="Times New Roman" pitchFamily="18" charset="0"/>
              </a:rPr>
              <a:t>et rejeté sur </a:t>
            </a:r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le grenier </a:t>
            </a:r>
            <a:r>
              <a:rPr lang="fr-FR" b="1" dirty="0">
                <a:latin typeface="Times New Roman" pitchFamily="18" charset="0"/>
                <a:cs typeface="Times New Roman" pitchFamily="18" charset="0"/>
              </a:rPr>
              <a:t>de mil qui a brûlé. </a:t>
            </a:r>
            <a:endParaRPr lang="fr-FR" b="1" dirty="0" smtClean="0">
              <a:latin typeface="Times New Roman" pitchFamily="18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 b="1" dirty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d)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 Anta aurait-elle pu l’éviter ? comment ?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Anta </a:t>
            </a:r>
            <a:r>
              <a:rPr lang="fr-FR" b="1" dirty="0">
                <a:latin typeface="Times New Roman" pitchFamily="18" charset="0"/>
                <a:cs typeface="Times New Roman" pitchFamily="18" charset="0"/>
              </a:rPr>
              <a:t>aurait </a:t>
            </a:r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peut-être pu </a:t>
            </a:r>
            <a:r>
              <a:rPr lang="fr-FR" b="1" dirty="0">
                <a:latin typeface="Times New Roman" pitchFamily="18" charset="0"/>
                <a:cs typeface="Times New Roman" pitchFamily="18" charset="0"/>
              </a:rPr>
              <a:t>l’éviter en essayant de repousser Azraël loin du grenier de mil</a:t>
            </a:r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 b="1" dirty="0">
              <a:latin typeface="Times New Roman" pitchFamily="18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e)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 Pourquoi le cheval est-il mort ?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b="1" dirty="0">
                <a:latin typeface="Times New Roman" pitchFamily="18" charset="0"/>
                <a:cs typeface="Times New Roman" pitchFamily="18" charset="0"/>
              </a:rPr>
              <a:t>Anta l’a jeté sur le cheval qui s'est abattu sous son poids</a:t>
            </a:r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 b="1" dirty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f)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 Anta aurait-elle pu l’éviter ? comment ?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Anta aurait peut-être pu l’éviter en essayant de jeter Azraël loin du cheval.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00034" y="0"/>
            <a:ext cx="864396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g)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 Pourquoi le taureau est-il mort ?</a:t>
            </a:r>
            <a:endParaRPr kumimoji="0" lang="fr-F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00034" y="0"/>
            <a:ext cx="864396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g)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 Pourquoi le taureau est-il mort ?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b="1" dirty="0">
                <a:latin typeface="Times New Roman" pitchFamily="18" charset="0"/>
                <a:cs typeface="Times New Roman" pitchFamily="18" charset="0"/>
              </a:rPr>
              <a:t>Anta a combattu et repoussé Azraël pour la troisième fois. Il est tombé sur le taureau qui mourut en basculant dans le puits</a:t>
            </a:r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fr-FR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00034" y="0"/>
            <a:ext cx="864396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g)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 Pourquoi le taureau est-il mort ?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b="1" dirty="0">
                <a:latin typeface="Times New Roman" pitchFamily="18" charset="0"/>
                <a:cs typeface="Times New Roman" pitchFamily="18" charset="0"/>
              </a:rPr>
              <a:t>Anta a combattu et repoussé Azraël pour la troisième fois. Il est tombé sur le taureau qui mourut en basculant dans le puits</a:t>
            </a:r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 b="1" dirty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h)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 Anta aurait-elle pu l’éviter ? comment ?</a:t>
            </a:r>
            <a:endParaRPr kumimoji="0" lang="fr-F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00034" y="0"/>
            <a:ext cx="8643966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g)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 Pourquoi le taureau est-il mort ?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b="1" dirty="0">
                <a:latin typeface="Times New Roman" pitchFamily="18" charset="0"/>
                <a:cs typeface="Times New Roman" pitchFamily="18" charset="0"/>
              </a:rPr>
              <a:t>Anta a combattu et repoussé Azraël pour la troisième fois. Il est tombé sur le taureau qui mourut en basculant dans le puits</a:t>
            </a:r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 b="1" dirty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h)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 Anta aurait-elle pu l’éviter ? comment ?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b="1" dirty="0">
                <a:latin typeface="Times New Roman" pitchFamily="18" charset="0"/>
                <a:cs typeface="Times New Roman" pitchFamily="18" charset="0"/>
              </a:rPr>
              <a:t>Cela semble plutôt être accident : Azraël a bousculé le taureau qui a basculé dans le puits.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571472" y="0"/>
            <a:ext cx="8572528" cy="24314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algn="r"/>
            <a:r>
              <a:rPr lang="fr-FR" sz="1400" b="1" i="1" dirty="0"/>
              <a:t>Anta et Mamadou - partie 2, conte </a:t>
            </a:r>
            <a:r>
              <a:rPr lang="fr-FR" sz="1400" b="1" i="1" dirty="0" smtClean="0"/>
              <a:t>sénégalais</a:t>
            </a:r>
            <a:endParaRPr lang="fr-FR" sz="1400" dirty="0"/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Wingdings 2" pitchFamily="18" charset="2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Wingdings 2" pitchFamily="18" charset="2"/>
                <a:cs typeface="Arial" pitchFamily="34" charset="0"/>
              </a:rPr>
              <a:t>u</a:t>
            </a:r>
            <a:r>
              <a:rPr kumimoji="0" lang="fr-FR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 </a:t>
            </a:r>
            <a:r>
              <a:rPr kumimoji="0" lang="fr-FR" sz="1400" b="0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Arial" pitchFamily="34" charset="0"/>
              </a:rPr>
              <a:t>Coche la seule phrase correspondant à l’histoire :</a:t>
            </a:r>
            <a:endParaRPr kumimoji="0" lang="fr-F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b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1. </a:t>
            </a:r>
            <a:r>
              <a:rPr kumimoji="0" lang="en-US" b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Wingdings 2" pitchFamily="18" charset="2"/>
                <a:cs typeface="Arial" pitchFamily="34" charset="0"/>
              </a:rPr>
              <a:t>5</a:t>
            </a:r>
            <a:r>
              <a:rPr kumimoji="0" lang="fr-FR" b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 C’est en revenant </a:t>
            </a:r>
            <a:r>
              <a:rPr kumimoji="0" lang="fr-FR" b="1" u="none" strike="dbl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en début de journée</a:t>
            </a:r>
            <a:r>
              <a:rPr lang="fr-FR" dirty="0">
                <a:solidFill>
                  <a:srgbClr val="000000"/>
                </a:solidFill>
                <a:latin typeface="Times New Roman" pitchFamily="18" charset="0"/>
                <a:cs typeface="Arial" pitchFamily="34" charset="0"/>
              </a:rPr>
              <a:t> </a:t>
            </a:r>
            <a:r>
              <a:rPr kumimoji="0" lang="fr-FR" b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que Anta entendit la mère de son mari se lamenter.</a:t>
            </a:r>
            <a:endParaRPr kumimoji="0" lang="fr-FR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Wingdings 2" pitchFamily="18" charset="2"/>
                <a:cs typeface="Arial" pitchFamily="34" charset="0"/>
              </a:rPr>
              <a:t> 5</a:t>
            </a:r>
            <a:r>
              <a:rPr kumimoji="0" lang="fr-FR" b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 C’est en revenant </a:t>
            </a:r>
            <a:r>
              <a:rPr lang="fr-FR" b="1" strike="dblStrike" dirty="0">
                <a:solidFill>
                  <a:srgbClr val="000000"/>
                </a:solidFill>
                <a:latin typeface="Times New Roman" pitchFamily="18" charset="0"/>
                <a:cs typeface="Arial" pitchFamily="34" charset="0"/>
              </a:rPr>
              <a:t>en milieu de journée</a:t>
            </a:r>
            <a:r>
              <a:rPr lang="fr-FR" dirty="0">
                <a:solidFill>
                  <a:srgbClr val="000000"/>
                </a:solidFill>
                <a:latin typeface="Times New Roman" pitchFamily="18" charset="0"/>
                <a:cs typeface="Arial" pitchFamily="34" charset="0"/>
              </a:rPr>
              <a:t> </a:t>
            </a:r>
            <a:r>
              <a:rPr kumimoji="0" lang="fr-FR" b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que Anta entendit la mère de son mari se lamenter.</a:t>
            </a:r>
            <a:endParaRPr kumimoji="0" lang="fr-FR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Wingdings 2" pitchFamily="18" charset="2"/>
                <a:cs typeface="Arial" pitchFamily="34" charset="0"/>
              </a:rPr>
              <a:t> 5</a:t>
            </a:r>
            <a:r>
              <a:rPr kumimoji="0" lang="fr-FR" b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 </a:t>
            </a:r>
            <a:r>
              <a:rPr kumimoji="0" lang="fr-FR" b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Arial" pitchFamily="34" charset="0"/>
              </a:rPr>
              <a:t>C’est en revenant en fin de journée que Anta entendit la mère de son mari se lamenter.</a:t>
            </a:r>
            <a:endParaRPr kumimoji="0" lang="fr-FR" b="1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 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571472" y="0"/>
            <a:ext cx="8572528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algn="r"/>
            <a:r>
              <a:rPr lang="fr-FR" sz="1400" b="1" i="1" dirty="0"/>
              <a:t>Anta et Mamadou - partie 2, conte </a:t>
            </a:r>
            <a:r>
              <a:rPr lang="fr-FR" sz="1400" b="1" i="1" dirty="0" smtClean="0"/>
              <a:t>sénégalais</a:t>
            </a:r>
            <a:endParaRPr lang="fr-FR" sz="1400" dirty="0"/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Wingdings 2" pitchFamily="18" charset="2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Wingdings 2" pitchFamily="18" charset="2"/>
                <a:cs typeface="Arial" pitchFamily="34" charset="0"/>
              </a:rPr>
              <a:t>u</a:t>
            </a:r>
            <a:r>
              <a:rPr kumimoji="0" lang="fr-FR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 </a:t>
            </a:r>
            <a:r>
              <a:rPr kumimoji="0" lang="fr-FR" sz="1400" b="0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Arial" pitchFamily="34" charset="0"/>
              </a:rPr>
              <a:t>Coche la seule phrase correspondant à l’histoire :</a:t>
            </a:r>
            <a:endParaRPr kumimoji="0" lang="fr-F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b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1. </a:t>
            </a:r>
            <a:r>
              <a:rPr kumimoji="0" lang="en-US" b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Wingdings 2" pitchFamily="18" charset="2"/>
                <a:cs typeface="Arial" pitchFamily="34" charset="0"/>
              </a:rPr>
              <a:t>5</a:t>
            </a:r>
            <a:r>
              <a:rPr kumimoji="0" lang="fr-FR" b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 C’est en revenant </a:t>
            </a:r>
            <a:r>
              <a:rPr kumimoji="0" lang="fr-FR" b="1" u="none" strike="dbl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en début de journée</a:t>
            </a:r>
            <a:r>
              <a:rPr lang="fr-FR" dirty="0">
                <a:solidFill>
                  <a:srgbClr val="000000"/>
                </a:solidFill>
                <a:latin typeface="Times New Roman" pitchFamily="18" charset="0"/>
                <a:cs typeface="Arial" pitchFamily="34" charset="0"/>
              </a:rPr>
              <a:t> </a:t>
            </a:r>
            <a:r>
              <a:rPr kumimoji="0" lang="fr-FR" b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que Anta entendit la mère de son mari se lamenter.</a:t>
            </a:r>
            <a:endParaRPr kumimoji="0" lang="fr-FR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Wingdings 2" pitchFamily="18" charset="2"/>
                <a:cs typeface="Arial" pitchFamily="34" charset="0"/>
              </a:rPr>
              <a:t> 5</a:t>
            </a:r>
            <a:r>
              <a:rPr kumimoji="0" lang="fr-FR" b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 C’est en revenant </a:t>
            </a:r>
            <a:r>
              <a:rPr lang="fr-FR" b="1" strike="dblStrike" dirty="0">
                <a:solidFill>
                  <a:srgbClr val="000000"/>
                </a:solidFill>
                <a:latin typeface="Times New Roman" pitchFamily="18" charset="0"/>
                <a:cs typeface="Arial" pitchFamily="34" charset="0"/>
              </a:rPr>
              <a:t>en milieu de journée</a:t>
            </a:r>
            <a:r>
              <a:rPr lang="fr-FR" dirty="0">
                <a:solidFill>
                  <a:srgbClr val="000000"/>
                </a:solidFill>
                <a:latin typeface="Times New Roman" pitchFamily="18" charset="0"/>
                <a:cs typeface="Arial" pitchFamily="34" charset="0"/>
              </a:rPr>
              <a:t> </a:t>
            </a:r>
            <a:r>
              <a:rPr kumimoji="0" lang="fr-FR" b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que Anta entendit la mère de son mari se lamenter.</a:t>
            </a:r>
            <a:endParaRPr kumimoji="0" lang="fr-FR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Wingdings 2" pitchFamily="18" charset="2"/>
                <a:cs typeface="Arial" pitchFamily="34" charset="0"/>
              </a:rPr>
              <a:t> 5</a:t>
            </a:r>
            <a:r>
              <a:rPr kumimoji="0" lang="fr-FR" b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 </a:t>
            </a:r>
            <a:r>
              <a:rPr kumimoji="0" lang="fr-FR" b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Arial" pitchFamily="34" charset="0"/>
              </a:rPr>
              <a:t>C’est en revenant en fin de journée que Anta entendit la mère de son mari se lamenter.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 </a:t>
            </a:r>
            <a:endParaRPr kumimoji="0" lang="fr-F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fr-FR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2.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Wingdings 2" pitchFamily="18" charset="2"/>
                <a:cs typeface="Arial" pitchFamily="34" charset="0"/>
              </a:rPr>
              <a:t>5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 Un jour, Anta revint au village pour expliquer sa disparition.</a:t>
            </a:r>
            <a:endParaRPr kumimoji="0" lang="fr-F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Wingdings 2" pitchFamily="18" charset="2"/>
                <a:cs typeface="Arial" pitchFamily="34" charset="0"/>
              </a:rPr>
              <a:t> 5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 Un jour, Mamadou revint au village pour expliquer sa disparition.</a:t>
            </a:r>
            <a:endParaRPr kumimoji="0" lang="fr-F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Wingdings 2" pitchFamily="18" charset="2"/>
                <a:cs typeface="Arial" pitchFamily="34" charset="0"/>
              </a:rPr>
              <a:t> 5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 Un jour, le frère d’Anta  revint au village pour expliquer sa disparition.</a:t>
            </a:r>
            <a:endParaRPr kumimoji="0" lang="fr-FR" b="1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 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571472" y="0"/>
            <a:ext cx="8572528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algn="r"/>
            <a:r>
              <a:rPr lang="fr-FR" sz="1400" b="1" i="1" dirty="0"/>
              <a:t>Anta et Mamadou - partie 2, conte </a:t>
            </a:r>
            <a:r>
              <a:rPr lang="fr-FR" sz="1400" b="1" i="1" dirty="0" smtClean="0"/>
              <a:t>sénégalais</a:t>
            </a:r>
            <a:endParaRPr lang="fr-FR" sz="1400" dirty="0"/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Wingdings 2" pitchFamily="18" charset="2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Wingdings 2" pitchFamily="18" charset="2"/>
                <a:cs typeface="Arial" pitchFamily="34" charset="0"/>
              </a:rPr>
              <a:t>u</a:t>
            </a:r>
            <a:r>
              <a:rPr kumimoji="0" lang="fr-FR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 </a:t>
            </a:r>
            <a:r>
              <a:rPr kumimoji="0" lang="fr-FR" sz="1400" b="0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Arial" pitchFamily="34" charset="0"/>
              </a:rPr>
              <a:t>Coche la seule phrase correspondant à l’histoire :</a:t>
            </a:r>
            <a:endParaRPr kumimoji="0" lang="fr-F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b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1. </a:t>
            </a:r>
            <a:r>
              <a:rPr kumimoji="0" lang="en-US" b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Wingdings 2" pitchFamily="18" charset="2"/>
                <a:cs typeface="Arial" pitchFamily="34" charset="0"/>
              </a:rPr>
              <a:t>5</a:t>
            </a:r>
            <a:r>
              <a:rPr kumimoji="0" lang="fr-FR" b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 C’est en revenant </a:t>
            </a:r>
            <a:r>
              <a:rPr kumimoji="0" lang="fr-FR" b="1" u="none" strike="dbl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en début de journée</a:t>
            </a:r>
            <a:r>
              <a:rPr lang="fr-FR" dirty="0">
                <a:solidFill>
                  <a:srgbClr val="000000"/>
                </a:solidFill>
                <a:latin typeface="Times New Roman" pitchFamily="18" charset="0"/>
                <a:cs typeface="Arial" pitchFamily="34" charset="0"/>
              </a:rPr>
              <a:t> </a:t>
            </a:r>
            <a:r>
              <a:rPr kumimoji="0" lang="fr-FR" b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que Anta entendit la mère de son mari se lamenter.</a:t>
            </a:r>
            <a:endParaRPr kumimoji="0" lang="fr-FR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Wingdings 2" pitchFamily="18" charset="2"/>
                <a:cs typeface="Arial" pitchFamily="34" charset="0"/>
              </a:rPr>
              <a:t> 5</a:t>
            </a:r>
            <a:r>
              <a:rPr kumimoji="0" lang="fr-FR" b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 C’est en revenant </a:t>
            </a:r>
            <a:r>
              <a:rPr lang="fr-FR" b="1" strike="dblStrike" dirty="0">
                <a:solidFill>
                  <a:srgbClr val="000000"/>
                </a:solidFill>
                <a:latin typeface="Times New Roman" pitchFamily="18" charset="0"/>
                <a:cs typeface="Arial" pitchFamily="34" charset="0"/>
              </a:rPr>
              <a:t>en milieu de journée</a:t>
            </a:r>
            <a:r>
              <a:rPr lang="fr-FR" dirty="0">
                <a:solidFill>
                  <a:srgbClr val="000000"/>
                </a:solidFill>
                <a:latin typeface="Times New Roman" pitchFamily="18" charset="0"/>
                <a:cs typeface="Arial" pitchFamily="34" charset="0"/>
              </a:rPr>
              <a:t> </a:t>
            </a:r>
            <a:r>
              <a:rPr kumimoji="0" lang="fr-FR" b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que Anta entendit la mère de son mari se lamenter.</a:t>
            </a:r>
            <a:endParaRPr kumimoji="0" lang="fr-FR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Wingdings 2" pitchFamily="18" charset="2"/>
                <a:cs typeface="Arial" pitchFamily="34" charset="0"/>
              </a:rPr>
              <a:t> 5</a:t>
            </a:r>
            <a:r>
              <a:rPr kumimoji="0" lang="fr-FR" b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 </a:t>
            </a:r>
            <a:r>
              <a:rPr kumimoji="0" lang="fr-FR" b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Arial" pitchFamily="34" charset="0"/>
              </a:rPr>
              <a:t>C’est en revenant en fin de journée que Anta entendit la mère de son mari se lamenter.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 </a:t>
            </a:r>
            <a:endParaRPr kumimoji="0" lang="fr-F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fr-FR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2.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Wingdings 2" pitchFamily="18" charset="2"/>
                <a:cs typeface="Arial" pitchFamily="34" charset="0"/>
              </a:rPr>
              <a:t>5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 </a:t>
            </a:r>
            <a:r>
              <a:rPr lang="fr-FR" b="1" dirty="0">
                <a:solidFill>
                  <a:srgbClr val="FF0000"/>
                </a:solidFill>
                <a:latin typeface="Times New Roman" pitchFamily="18" charset="0"/>
                <a:cs typeface="Arial" pitchFamily="34" charset="0"/>
              </a:rPr>
              <a:t>Un jour, Anta revint au village pour expliquer sa disparition.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Wingdings 2" pitchFamily="18" charset="2"/>
                <a:cs typeface="Arial" pitchFamily="34" charset="0"/>
              </a:rPr>
              <a:t> 5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 Un jour, </a:t>
            </a:r>
            <a:r>
              <a:rPr lang="fr-FR" b="1" strike="dblStrike" dirty="0">
                <a:solidFill>
                  <a:srgbClr val="000000"/>
                </a:solidFill>
                <a:latin typeface="Times New Roman" pitchFamily="18" charset="0"/>
                <a:cs typeface="Arial" pitchFamily="34" charset="0"/>
              </a:rPr>
              <a:t>Mamadou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 revint au village pour expliquer sa disparition.</a:t>
            </a:r>
            <a:endParaRPr kumimoji="0" lang="fr-F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Wingdings 2" pitchFamily="18" charset="2"/>
                <a:cs typeface="Arial" pitchFamily="34" charset="0"/>
              </a:rPr>
              <a:t> 5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 Un jour, </a:t>
            </a:r>
            <a:r>
              <a:rPr lang="fr-FR" b="1" strike="dblStrike" dirty="0">
                <a:solidFill>
                  <a:srgbClr val="000000"/>
                </a:solidFill>
                <a:latin typeface="Times New Roman" pitchFamily="18" charset="0"/>
                <a:cs typeface="Arial" pitchFamily="34" charset="0"/>
              </a:rPr>
              <a:t>le frère d’Anta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  revint au village pour expliquer sa disparition.</a:t>
            </a:r>
            <a:endParaRPr kumimoji="0" lang="fr-FR" b="1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 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571472" y="0"/>
            <a:ext cx="8572528" cy="46474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algn="r"/>
            <a:r>
              <a:rPr lang="fr-FR" sz="1400" b="1" i="1" dirty="0"/>
              <a:t>Anta et Mamadou - partie 2, conte </a:t>
            </a:r>
            <a:r>
              <a:rPr lang="fr-FR" sz="1400" b="1" i="1" dirty="0" smtClean="0"/>
              <a:t>sénégalais</a:t>
            </a:r>
            <a:endParaRPr lang="fr-FR" sz="1400" dirty="0"/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Wingdings 2" pitchFamily="18" charset="2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Wingdings 2" pitchFamily="18" charset="2"/>
                <a:cs typeface="Arial" pitchFamily="34" charset="0"/>
              </a:rPr>
              <a:t>u</a:t>
            </a:r>
            <a:r>
              <a:rPr kumimoji="0" lang="fr-FR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 </a:t>
            </a:r>
            <a:r>
              <a:rPr kumimoji="0" lang="fr-FR" sz="1400" b="0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Arial" pitchFamily="34" charset="0"/>
              </a:rPr>
              <a:t>Coche la seule phrase correspondant à l’histoire :</a:t>
            </a:r>
            <a:endParaRPr kumimoji="0" lang="fr-F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b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1. </a:t>
            </a:r>
            <a:r>
              <a:rPr kumimoji="0" lang="en-US" b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Wingdings 2" pitchFamily="18" charset="2"/>
                <a:cs typeface="Arial" pitchFamily="34" charset="0"/>
              </a:rPr>
              <a:t>5</a:t>
            </a:r>
            <a:r>
              <a:rPr kumimoji="0" lang="fr-FR" b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 C’est en revenant </a:t>
            </a:r>
            <a:r>
              <a:rPr kumimoji="0" lang="fr-FR" b="1" u="none" strike="dbl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en début de journée</a:t>
            </a:r>
            <a:r>
              <a:rPr lang="fr-FR" dirty="0">
                <a:solidFill>
                  <a:srgbClr val="000000"/>
                </a:solidFill>
                <a:latin typeface="Times New Roman" pitchFamily="18" charset="0"/>
                <a:cs typeface="Arial" pitchFamily="34" charset="0"/>
              </a:rPr>
              <a:t> </a:t>
            </a:r>
            <a:r>
              <a:rPr kumimoji="0" lang="fr-FR" b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que Anta entendit la mère de son mari se lamenter.</a:t>
            </a:r>
            <a:endParaRPr kumimoji="0" lang="fr-FR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Wingdings 2" pitchFamily="18" charset="2"/>
                <a:cs typeface="Arial" pitchFamily="34" charset="0"/>
              </a:rPr>
              <a:t> 5</a:t>
            </a:r>
            <a:r>
              <a:rPr kumimoji="0" lang="fr-FR" b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 C’est en revenant </a:t>
            </a:r>
            <a:r>
              <a:rPr lang="fr-FR" b="1" strike="dblStrike" dirty="0">
                <a:solidFill>
                  <a:srgbClr val="000000"/>
                </a:solidFill>
                <a:latin typeface="Times New Roman" pitchFamily="18" charset="0"/>
                <a:cs typeface="Arial" pitchFamily="34" charset="0"/>
              </a:rPr>
              <a:t>en milieu de journée</a:t>
            </a:r>
            <a:r>
              <a:rPr lang="fr-FR" dirty="0">
                <a:solidFill>
                  <a:srgbClr val="000000"/>
                </a:solidFill>
                <a:latin typeface="Times New Roman" pitchFamily="18" charset="0"/>
                <a:cs typeface="Arial" pitchFamily="34" charset="0"/>
              </a:rPr>
              <a:t> </a:t>
            </a:r>
            <a:r>
              <a:rPr kumimoji="0" lang="fr-FR" b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que Anta entendit la mère de son mari se lamenter.</a:t>
            </a:r>
            <a:endParaRPr kumimoji="0" lang="fr-FR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Wingdings 2" pitchFamily="18" charset="2"/>
                <a:cs typeface="Arial" pitchFamily="34" charset="0"/>
              </a:rPr>
              <a:t> 5</a:t>
            </a:r>
            <a:r>
              <a:rPr kumimoji="0" lang="fr-FR" b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 </a:t>
            </a:r>
            <a:r>
              <a:rPr kumimoji="0" lang="fr-FR" b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Arial" pitchFamily="34" charset="0"/>
              </a:rPr>
              <a:t>C’est en revenant en fin de journée que Anta entendit la mère de son mari se lamenter.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 </a:t>
            </a:r>
            <a:endParaRPr kumimoji="0" lang="fr-F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fr-FR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2.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Wingdings 2" pitchFamily="18" charset="2"/>
                <a:cs typeface="Arial" pitchFamily="34" charset="0"/>
              </a:rPr>
              <a:t>5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 </a:t>
            </a:r>
            <a:r>
              <a:rPr lang="fr-FR" b="1" dirty="0">
                <a:solidFill>
                  <a:srgbClr val="FF0000"/>
                </a:solidFill>
                <a:latin typeface="Times New Roman" pitchFamily="18" charset="0"/>
                <a:cs typeface="Arial" pitchFamily="34" charset="0"/>
              </a:rPr>
              <a:t>Un jour, Anta revint au village pour expliquer sa disparition.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Wingdings 2" pitchFamily="18" charset="2"/>
                <a:cs typeface="Arial" pitchFamily="34" charset="0"/>
              </a:rPr>
              <a:t> 5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 Un jour, </a:t>
            </a:r>
            <a:r>
              <a:rPr lang="fr-FR" b="1" strike="dblStrike" dirty="0">
                <a:solidFill>
                  <a:srgbClr val="000000"/>
                </a:solidFill>
                <a:latin typeface="Times New Roman" pitchFamily="18" charset="0"/>
                <a:cs typeface="Arial" pitchFamily="34" charset="0"/>
              </a:rPr>
              <a:t>Mamadou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 revint au village pour expliquer sa disparition.</a:t>
            </a:r>
            <a:endParaRPr kumimoji="0" lang="fr-F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Wingdings 2" pitchFamily="18" charset="2"/>
                <a:cs typeface="Arial" pitchFamily="34" charset="0"/>
              </a:rPr>
              <a:t> 5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 Un jour, </a:t>
            </a:r>
            <a:r>
              <a:rPr lang="fr-FR" b="1" strike="dblStrike" dirty="0">
                <a:solidFill>
                  <a:srgbClr val="000000"/>
                </a:solidFill>
                <a:latin typeface="Times New Roman" pitchFamily="18" charset="0"/>
                <a:cs typeface="Arial" pitchFamily="34" charset="0"/>
              </a:rPr>
              <a:t>le frère d’Anta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  revint au village pour expliquer sa disparition.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 </a:t>
            </a:r>
            <a:endParaRPr kumimoji="0" lang="fr-F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fr-FR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3.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Wingdings 2" pitchFamily="18" charset="2"/>
                <a:cs typeface="Arial" pitchFamily="34" charset="0"/>
              </a:rPr>
              <a:t>5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 Le grenier de mil a brûlé car l’ange de la mort y a mit le feu.</a:t>
            </a:r>
            <a:endParaRPr kumimoji="0" lang="fr-F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Wingdings 2" pitchFamily="18" charset="2"/>
                <a:cs typeface="Arial" pitchFamily="34" charset="0"/>
              </a:rPr>
              <a:t> 5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 Le grenier de mil a brûlé car Anta a repoussé l’ange de la mort sur le grenier.</a:t>
            </a:r>
            <a:endParaRPr kumimoji="0" lang="fr-F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Wingdings 2" pitchFamily="18" charset="2"/>
                <a:cs typeface="Arial" pitchFamily="34" charset="0"/>
              </a:rPr>
              <a:t> 5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 Le grenier de mil a brûlé car Anta a laissé 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tomber</a:t>
            </a:r>
            <a:r>
              <a:rPr kumimoji="0" lang="fr-FR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 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une 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torche.</a:t>
            </a:r>
            <a:endParaRPr kumimoji="0" lang="fr-FR" b="1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 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571472" y="0"/>
            <a:ext cx="8572528" cy="46474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algn="r"/>
            <a:r>
              <a:rPr lang="fr-FR" sz="1400" b="1" i="1" dirty="0"/>
              <a:t>Anta et Mamadou - partie 2, conte </a:t>
            </a:r>
            <a:r>
              <a:rPr lang="fr-FR" sz="1400" b="1" i="1" dirty="0" smtClean="0"/>
              <a:t>sénégalais</a:t>
            </a:r>
            <a:endParaRPr lang="fr-FR" sz="1400" dirty="0"/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Wingdings 2" pitchFamily="18" charset="2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Wingdings 2" pitchFamily="18" charset="2"/>
                <a:cs typeface="Arial" pitchFamily="34" charset="0"/>
              </a:rPr>
              <a:t>u</a:t>
            </a:r>
            <a:r>
              <a:rPr kumimoji="0" lang="fr-FR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 </a:t>
            </a:r>
            <a:r>
              <a:rPr kumimoji="0" lang="fr-FR" sz="1400" b="0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Arial" pitchFamily="34" charset="0"/>
              </a:rPr>
              <a:t>Coche la seule phrase correspondant à l’histoire :</a:t>
            </a:r>
            <a:endParaRPr kumimoji="0" lang="fr-F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b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1. </a:t>
            </a:r>
            <a:r>
              <a:rPr kumimoji="0" lang="en-US" b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Wingdings 2" pitchFamily="18" charset="2"/>
                <a:cs typeface="Arial" pitchFamily="34" charset="0"/>
              </a:rPr>
              <a:t>5</a:t>
            </a:r>
            <a:r>
              <a:rPr kumimoji="0" lang="fr-FR" b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 C’est en revenant </a:t>
            </a:r>
            <a:r>
              <a:rPr kumimoji="0" lang="fr-FR" b="1" u="none" strike="dbl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en début de journée</a:t>
            </a:r>
            <a:r>
              <a:rPr lang="fr-FR" dirty="0">
                <a:solidFill>
                  <a:srgbClr val="000000"/>
                </a:solidFill>
                <a:latin typeface="Times New Roman" pitchFamily="18" charset="0"/>
                <a:cs typeface="Arial" pitchFamily="34" charset="0"/>
              </a:rPr>
              <a:t> </a:t>
            </a:r>
            <a:r>
              <a:rPr kumimoji="0" lang="fr-FR" b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que Anta entendit la mère de son mari se lamenter.</a:t>
            </a:r>
            <a:endParaRPr kumimoji="0" lang="fr-FR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Wingdings 2" pitchFamily="18" charset="2"/>
                <a:cs typeface="Arial" pitchFamily="34" charset="0"/>
              </a:rPr>
              <a:t> 5</a:t>
            </a:r>
            <a:r>
              <a:rPr kumimoji="0" lang="fr-FR" b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 C’est en revenant </a:t>
            </a:r>
            <a:r>
              <a:rPr lang="fr-FR" b="1" strike="dblStrike" dirty="0">
                <a:solidFill>
                  <a:srgbClr val="000000"/>
                </a:solidFill>
                <a:latin typeface="Times New Roman" pitchFamily="18" charset="0"/>
                <a:cs typeface="Arial" pitchFamily="34" charset="0"/>
              </a:rPr>
              <a:t>en milieu de journée</a:t>
            </a:r>
            <a:r>
              <a:rPr lang="fr-FR" dirty="0">
                <a:solidFill>
                  <a:srgbClr val="000000"/>
                </a:solidFill>
                <a:latin typeface="Times New Roman" pitchFamily="18" charset="0"/>
                <a:cs typeface="Arial" pitchFamily="34" charset="0"/>
              </a:rPr>
              <a:t> </a:t>
            </a:r>
            <a:r>
              <a:rPr kumimoji="0" lang="fr-FR" b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que Anta entendit la mère de son mari se lamenter.</a:t>
            </a:r>
            <a:endParaRPr kumimoji="0" lang="fr-FR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Wingdings 2" pitchFamily="18" charset="2"/>
                <a:cs typeface="Arial" pitchFamily="34" charset="0"/>
              </a:rPr>
              <a:t> 5</a:t>
            </a:r>
            <a:r>
              <a:rPr kumimoji="0" lang="fr-FR" b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 </a:t>
            </a:r>
            <a:r>
              <a:rPr kumimoji="0" lang="fr-FR" b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Arial" pitchFamily="34" charset="0"/>
              </a:rPr>
              <a:t>C’est en revenant en fin de journée que Anta entendit la mère de son mari se lamenter.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 </a:t>
            </a:r>
            <a:endParaRPr kumimoji="0" lang="fr-F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fr-FR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2.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Wingdings 2" pitchFamily="18" charset="2"/>
                <a:cs typeface="Arial" pitchFamily="34" charset="0"/>
              </a:rPr>
              <a:t>5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 </a:t>
            </a:r>
            <a:r>
              <a:rPr lang="fr-FR" b="1" dirty="0">
                <a:solidFill>
                  <a:srgbClr val="FF0000"/>
                </a:solidFill>
                <a:latin typeface="Times New Roman" pitchFamily="18" charset="0"/>
                <a:cs typeface="Arial" pitchFamily="34" charset="0"/>
              </a:rPr>
              <a:t>Un jour, Anta revint au village pour expliquer sa disparition.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Wingdings 2" pitchFamily="18" charset="2"/>
                <a:cs typeface="Arial" pitchFamily="34" charset="0"/>
              </a:rPr>
              <a:t> 5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 Un jour, </a:t>
            </a:r>
            <a:r>
              <a:rPr lang="fr-FR" b="1" strike="dblStrike" dirty="0">
                <a:solidFill>
                  <a:srgbClr val="000000"/>
                </a:solidFill>
                <a:latin typeface="Times New Roman" pitchFamily="18" charset="0"/>
                <a:cs typeface="Arial" pitchFamily="34" charset="0"/>
              </a:rPr>
              <a:t>Mamadou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 revint au village pour expliquer sa disparition.</a:t>
            </a:r>
            <a:endParaRPr kumimoji="0" lang="fr-F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Wingdings 2" pitchFamily="18" charset="2"/>
                <a:cs typeface="Arial" pitchFamily="34" charset="0"/>
              </a:rPr>
              <a:t> 5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 Un jour, </a:t>
            </a:r>
            <a:r>
              <a:rPr lang="fr-FR" b="1" strike="dblStrike" dirty="0">
                <a:solidFill>
                  <a:srgbClr val="000000"/>
                </a:solidFill>
                <a:latin typeface="Times New Roman" pitchFamily="18" charset="0"/>
                <a:cs typeface="Arial" pitchFamily="34" charset="0"/>
              </a:rPr>
              <a:t>le frère d’Anta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  revint au village pour expliquer sa disparition.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 </a:t>
            </a:r>
            <a:endParaRPr kumimoji="0" lang="fr-F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fr-FR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3.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Wingdings 2" pitchFamily="18" charset="2"/>
                <a:cs typeface="Arial" pitchFamily="34" charset="0"/>
              </a:rPr>
              <a:t>5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 Le grenier de mil a brûlé </a:t>
            </a:r>
            <a:r>
              <a:rPr lang="fr-FR" b="1" strike="dblStrike" dirty="0">
                <a:solidFill>
                  <a:srgbClr val="000000"/>
                </a:solidFill>
                <a:latin typeface="Times New Roman" pitchFamily="18" charset="0"/>
                <a:cs typeface="Arial" pitchFamily="34" charset="0"/>
              </a:rPr>
              <a:t>car l’ange de la mort y a mit le feu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.</a:t>
            </a:r>
            <a:endParaRPr kumimoji="0" lang="fr-F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Wingdings 2" pitchFamily="18" charset="2"/>
                <a:cs typeface="Arial" pitchFamily="34" charset="0"/>
              </a:rPr>
              <a:t> 5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 </a:t>
            </a:r>
            <a:r>
              <a:rPr lang="fr-FR" b="1" dirty="0">
                <a:solidFill>
                  <a:srgbClr val="FF0000"/>
                </a:solidFill>
                <a:latin typeface="Times New Roman" pitchFamily="18" charset="0"/>
                <a:cs typeface="Arial" pitchFamily="34" charset="0"/>
              </a:rPr>
              <a:t>Le grenier de mil a brûlé car Anta a repoussé l’ange de la mort sur le grenier.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Wingdings 2" pitchFamily="18" charset="2"/>
                <a:cs typeface="Arial" pitchFamily="34" charset="0"/>
              </a:rPr>
              <a:t> 5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 Le grenier de mil a brûlé </a:t>
            </a:r>
            <a:r>
              <a:rPr lang="fr-FR" b="1" strike="dblStrike" dirty="0">
                <a:solidFill>
                  <a:srgbClr val="000000"/>
                </a:solidFill>
                <a:latin typeface="Times New Roman" pitchFamily="18" charset="0"/>
                <a:cs typeface="Arial" pitchFamily="34" charset="0"/>
              </a:rPr>
              <a:t>car Anta a laissé tombé une torche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.</a:t>
            </a:r>
            <a:endParaRPr kumimoji="0" lang="fr-FR" b="1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 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571472" y="0"/>
            <a:ext cx="8572528" cy="60324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algn="r"/>
            <a:r>
              <a:rPr lang="fr-FR" sz="1400" b="1" i="1" dirty="0"/>
              <a:t>Anta et Mamadou - partie 2, conte </a:t>
            </a:r>
            <a:r>
              <a:rPr lang="fr-FR" sz="1400" b="1" i="1" dirty="0" smtClean="0"/>
              <a:t>sénégalais</a:t>
            </a:r>
            <a:endParaRPr lang="fr-FR" sz="1400" dirty="0"/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Wingdings 2" pitchFamily="18" charset="2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Wingdings 2" pitchFamily="18" charset="2"/>
                <a:cs typeface="Arial" pitchFamily="34" charset="0"/>
              </a:rPr>
              <a:t>u</a:t>
            </a:r>
            <a:r>
              <a:rPr kumimoji="0" lang="fr-FR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 </a:t>
            </a:r>
            <a:r>
              <a:rPr kumimoji="0" lang="fr-FR" sz="1400" b="0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Arial" pitchFamily="34" charset="0"/>
              </a:rPr>
              <a:t>Coche la seule phrase correspondant à l’histoire :</a:t>
            </a:r>
            <a:endParaRPr kumimoji="0" lang="fr-F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b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1. </a:t>
            </a:r>
            <a:r>
              <a:rPr kumimoji="0" lang="en-US" b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Wingdings 2" pitchFamily="18" charset="2"/>
                <a:cs typeface="Arial" pitchFamily="34" charset="0"/>
              </a:rPr>
              <a:t>5</a:t>
            </a:r>
            <a:r>
              <a:rPr kumimoji="0" lang="fr-FR" b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 C’est en revenant </a:t>
            </a:r>
            <a:r>
              <a:rPr kumimoji="0" lang="fr-FR" b="1" u="none" strike="dbl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en début de journée</a:t>
            </a:r>
            <a:r>
              <a:rPr lang="fr-FR" dirty="0">
                <a:solidFill>
                  <a:srgbClr val="000000"/>
                </a:solidFill>
                <a:latin typeface="Times New Roman" pitchFamily="18" charset="0"/>
                <a:cs typeface="Arial" pitchFamily="34" charset="0"/>
              </a:rPr>
              <a:t> </a:t>
            </a:r>
            <a:r>
              <a:rPr kumimoji="0" lang="fr-FR" b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que Anta entendit la mère de son mari se lamenter.</a:t>
            </a:r>
            <a:endParaRPr kumimoji="0" lang="fr-FR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Wingdings 2" pitchFamily="18" charset="2"/>
                <a:cs typeface="Arial" pitchFamily="34" charset="0"/>
              </a:rPr>
              <a:t> 5</a:t>
            </a:r>
            <a:r>
              <a:rPr kumimoji="0" lang="fr-FR" b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 C’est en revenant </a:t>
            </a:r>
            <a:r>
              <a:rPr lang="fr-FR" b="1" strike="dblStrike" dirty="0">
                <a:solidFill>
                  <a:srgbClr val="000000"/>
                </a:solidFill>
                <a:latin typeface="Times New Roman" pitchFamily="18" charset="0"/>
                <a:cs typeface="Arial" pitchFamily="34" charset="0"/>
              </a:rPr>
              <a:t>en milieu de journée</a:t>
            </a:r>
            <a:r>
              <a:rPr lang="fr-FR" dirty="0">
                <a:solidFill>
                  <a:srgbClr val="000000"/>
                </a:solidFill>
                <a:latin typeface="Times New Roman" pitchFamily="18" charset="0"/>
                <a:cs typeface="Arial" pitchFamily="34" charset="0"/>
              </a:rPr>
              <a:t> </a:t>
            </a:r>
            <a:r>
              <a:rPr kumimoji="0" lang="fr-FR" b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que Anta entendit la mère de son mari se lamenter.</a:t>
            </a:r>
            <a:endParaRPr kumimoji="0" lang="fr-FR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Wingdings 2" pitchFamily="18" charset="2"/>
                <a:cs typeface="Arial" pitchFamily="34" charset="0"/>
              </a:rPr>
              <a:t> 5</a:t>
            </a:r>
            <a:r>
              <a:rPr kumimoji="0" lang="fr-FR" b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 </a:t>
            </a:r>
            <a:r>
              <a:rPr kumimoji="0" lang="fr-FR" b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Arial" pitchFamily="34" charset="0"/>
              </a:rPr>
              <a:t>C’est en revenant en fin de journée que Anta entendit la mère de son mari se lamenter.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 </a:t>
            </a:r>
            <a:endParaRPr kumimoji="0" lang="fr-F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fr-FR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2.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Wingdings 2" pitchFamily="18" charset="2"/>
                <a:cs typeface="Arial" pitchFamily="34" charset="0"/>
              </a:rPr>
              <a:t>5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 </a:t>
            </a:r>
            <a:r>
              <a:rPr lang="fr-FR" b="1" dirty="0">
                <a:solidFill>
                  <a:srgbClr val="FF0000"/>
                </a:solidFill>
                <a:latin typeface="Times New Roman" pitchFamily="18" charset="0"/>
                <a:cs typeface="Arial" pitchFamily="34" charset="0"/>
              </a:rPr>
              <a:t>Un jour, Anta revint au village pour expliquer sa disparition.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Wingdings 2" pitchFamily="18" charset="2"/>
                <a:cs typeface="Arial" pitchFamily="34" charset="0"/>
              </a:rPr>
              <a:t> 5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 Un jour, </a:t>
            </a:r>
            <a:r>
              <a:rPr lang="fr-FR" b="1" strike="dblStrike" dirty="0">
                <a:solidFill>
                  <a:srgbClr val="000000"/>
                </a:solidFill>
                <a:latin typeface="Times New Roman" pitchFamily="18" charset="0"/>
                <a:cs typeface="Arial" pitchFamily="34" charset="0"/>
              </a:rPr>
              <a:t>Mamadou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 revint au village pour expliquer sa disparition.</a:t>
            </a:r>
            <a:endParaRPr kumimoji="0" lang="fr-F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Wingdings 2" pitchFamily="18" charset="2"/>
                <a:cs typeface="Arial" pitchFamily="34" charset="0"/>
              </a:rPr>
              <a:t> 5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 Un jour, </a:t>
            </a:r>
            <a:r>
              <a:rPr lang="fr-FR" b="1" strike="dblStrike" dirty="0">
                <a:solidFill>
                  <a:srgbClr val="000000"/>
                </a:solidFill>
                <a:latin typeface="Times New Roman" pitchFamily="18" charset="0"/>
                <a:cs typeface="Arial" pitchFamily="34" charset="0"/>
              </a:rPr>
              <a:t>le frère d’Anta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  revint au village pour expliquer sa disparition.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 </a:t>
            </a:r>
            <a:endParaRPr kumimoji="0" lang="fr-F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fr-FR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3.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Wingdings 2" pitchFamily="18" charset="2"/>
                <a:cs typeface="Arial" pitchFamily="34" charset="0"/>
              </a:rPr>
              <a:t>5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 Le grenier de mil a brûlé </a:t>
            </a:r>
            <a:r>
              <a:rPr lang="fr-FR" b="1" strike="dblStrike" dirty="0">
                <a:solidFill>
                  <a:srgbClr val="000000"/>
                </a:solidFill>
                <a:latin typeface="Times New Roman" pitchFamily="18" charset="0"/>
                <a:cs typeface="Arial" pitchFamily="34" charset="0"/>
              </a:rPr>
              <a:t>car l’ange de la mort y a mit le feu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.</a:t>
            </a:r>
            <a:endParaRPr kumimoji="0" lang="fr-F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Wingdings 2" pitchFamily="18" charset="2"/>
                <a:cs typeface="Arial" pitchFamily="34" charset="0"/>
              </a:rPr>
              <a:t> 5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 </a:t>
            </a:r>
            <a:r>
              <a:rPr lang="fr-FR" b="1" dirty="0">
                <a:solidFill>
                  <a:srgbClr val="FF0000"/>
                </a:solidFill>
                <a:latin typeface="Times New Roman" pitchFamily="18" charset="0"/>
                <a:cs typeface="Arial" pitchFamily="34" charset="0"/>
              </a:rPr>
              <a:t>Le grenier de mil a brûlé car Anta a repoussé l’ange de la mort sur le grenier.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Wingdings 2" pitchFamily="18" charset="2"/>
                <a:cs typeface="Arial" pitchFamily="34" charset="0"/>
              </a:rPr>
              <a:t> 5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 Le grenier de mil a brûlé </a:t>
            </a:r>
            <a:r>
              <a:rPr lang="fr-FR" b="1" strike="dblStrike" dirty="0">
                <a:solidFill>
                  <a:srgbClr val="000000"/>
                </a:solidFill>
                <a:latin typeface="Times New Roman" pitchFamily="18" charset="0"/>
                <a:cs typeface="Arial" pitchFamily="34" charset="0"/>
              </a:rPr>
              <a:t>car Anta a laissé </a:t>
            </a:r>
            <a:r>
              <a:rPr lang="fr-FR" b="1" strike="dblStrike" dirty="0" smtClean="0">
                <a:solidFill>
                  <a:srgbClr val="000000"/>
                </a:solidFill>
                <a:latin typeface="Times New Roman" pitchFamily="18" charset="0"/>
                <a:cs typeface="Arial" pitchFamily="34" charset="0"/>
              </a:rPr>
              <a:t>tomber </a:t>
            </a:r>
            <a:r>
              <a:rPr lang="fr-FR" b="1" strike="dblStrike" dirty="0">
                <a:solidFill>
                  <a:srgbClr val="000000"/>
                </a:solidFill>
                <a:latin typeface="Times New Roman" pitchFamily="18" charset="0"/>
                <a:cs typeface="Arial" pitchFamily="34" charset="0"/>
              </a:rPr>
              <a:t>une torche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 </a:t>
            </a:r>
            <a:endParaRPr kumimoji="0" lang="fr-F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fr-FR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4.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Wingdings 2" pitchFamily="18" charset="2"/>
                <a:cs typeface="Arial" pitchFamily="34" charset="0"/>
              </a:rPr>
              <a:t>5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 Le taureau est mort car l’ange de la mort l’a fait 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basculer 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dans le puits pour se venger.</a:t>
            </a:r>
            <a:endParaRPr kumimoji="0" lang="fr-F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Wingdings 2" pitchFamily="18" charset="2"/>
                <a:cs typeface="Arial" pitchFamily="34" charset="0"/>
              </a:rPr>
              <a:t> 5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 Le taureau est mort car l’ange de la mort l’a fait 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basculer 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dans le puits en tombant sur lui.</a:t>
            </a:r>
            <a:endParaRPr kumimoji="0" lang="fr-F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Wingdings 2" pitchFamily="18" charset="2"/>
                <a:cs typeface="Arial" pitchFamily="34" charset="0"/>
              </a:rPr>
              <a:t> 5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 Le taureau est mort car Anta l’a pourchassé et il a basculé dans le puits.</a:t>
            </a:r>
            <a:endParaRPr kumimoji="0" lang="fr-FR" b="1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 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571472" y="0"/>
            <a:ext cx="8572528" cy="63094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algn="r"/>
            <a:r>
              <a:rPr lang="fr-FR" sz="1400" b="1" i="1" dirty="0"/>
              <a:t>Anta et Mamadou - partie 2, conte </a:t>
            </a:r>
            <a:r>
              <a:rPr lang="fr-FR" sz="1400" b="1" i="1" dirty="0" smtClean="0"/>
              <a:t>sénégalais</a:t>
            </a:r>
            <a:endParaRPr lang="fr-FR" sz="1400" dirty="0"/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Wingdings 2" pitchFamily="18" charset="2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81413" algn="l"/>
              </a:tabLst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Wingdings 2" pitchFamily="18" charset="2"/>
                <a:cs typeface="Arial" pitchFamily="34" charset="0"/>
              </a:rPr>
              <a:t>u</a:t>
            </a:r>
            <a:r>
              <a:rPr kumimoji="0" lang="fr-FR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 </a:t>
            </a:r>
            <a:r>
              <a:rPr kumimoji="0" lang="fr-FR" sz="1400" b="0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Arial" pitchFamily="34" charset="0"/>
              </a:rPr>
              <a:t>Coche la seule phrase correspondant à l’histoire :</a:t>
            </a:r>
            <a:endParaRPr kumimoji="0" lang="fr-F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b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1. </a:t>
            </a:r>
            <a:r>
              <a:rPr kumimoji="0" lang="en-US" b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Wingdings 2" pitchFamily="18" charset="2"/>
                <a:cs typeface="Arial" pitchFamily="34" charset="0"/>
              </a:rPr>
              <a:t>5</a:t>
            </a:r>
            <a:r>
              <a:rPr kumimoji="0" lang="fr-FR" b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 C’est en revenant </a:t>
            </a:r>
            <a:r>
              <a:rPr kumimoji="0" lang="fr-FR" b="1" u="none" strike="dbl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en début de journée</a:t>
            </a:r>
            <a:r>
              <a:rPr lang="fr-FR" dirty="0">
                <a:solidFill>
                  <a:srgbClr val="000000"/>
                </a:solidFill>
                <a:latin typeface="Times New Roman" pitchFamily="18" charset="0"/>
                <a:cs typeface="Arial" pitchFamily="34" charset="0"/>
              </a:rPr>
              <a:t> </a:t>
            </a:r>
            <a:r>
              <a:rPr kumimoji="0" lang="fr-FR" b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que Anta entendit la mère de son mari se lamenter.</a:t>
            </a:r>
            <a:endParaRPr kumimoji="0" lang="fr-FR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Wingdings 2" pitchFamily="18" charset="2"/>
                <a:cs typeface="Arial" pitchFamily="34" charset="0"/>
              </a:rPr>
              <a:t> 5</a:t>
            </a:r>
            <a:r>
              <a:rPr kumimoji="0" lang="fr-FR" b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 C’est en revenant </a:t>
            </a:r>
            <a:r>
              <a:rPr lang="fr-FR" b="1" strike="dblStrike" dirty="0">
                <a:solidFill>
                  <a:srgbClr val="000000"/>
                </a:solidFill>
                <a:latin typeface="Times New Roman" pitchFamily="18" charset="0"/>
                <a:cs typeface="Arial" pitchFamily="34" charset="0"/>
              </a:rPr>
              <a:t>en milieu de journée</a:t>
            </a:r>
            <a:r>
              <a:rPr lang="fr-FR" dirty="0">
                <a:solidFill>
                  <a:srgbClr val="000000"/>
                </a:solidFill>
                <a:latin typeface="Times New Roman" pitchFamily="18" charset="0"/>
                <a:cs typeface="Arial" pitchFamily="34" charset="0"/>
              </a:rPr>
              <a:t> </a:t>
            </a:r>
            <a:r>
              <a:rPr kumimoji="0" lang="fr-FR" b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que Anta entendit la mère de son mari se lamenter.</a:t>
            </a:r>
            <a:endParaRPr kumimoji="0" lang="fr-FR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Wingdings 2" pitchFamily="18" charset="2"/>
                <a:cs typeface="Arial" pitchFamily="34" charset="0"/>
              </a:rPr>
              <a:t> 5</a:t>
            </a:r>
            <a:r>
              <a:rPr kumimoji="0" lang="fr-FR" b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 </a:t>
            </a:r>
            <a:r>
              <a:rPr kumimoji="0" lang="fr-FR" b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Arial" pitchFamily="34" charset="0"/>
              </a:rPr>
              <a:t>C’est en revenant en fin de journée que Anta entendit la mère de son mari se lamenter.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 </a:t>
            </a:r>
            <a:endParaRPr kumimoji="0" lang="fr-F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fr-FR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2.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Wingdings 2" pitchFamily="18" charset="2"/>
                <a:cs typeface="Arial" pitchFamily="34" charset="0"/>
              </a:rPr>
              <a:t>5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 </a:t>
            </a:r>
            <a:r>
              <a:rPr lang="fr-FR" b="1" dirty="0">
                <a:solidFill>
                  <a:srgbClr val="FF0000"/>
                </a:solidFill>
                <a:latin typeface="Times New Roman" pitchFamily="18" charset="0"/>
                <a:cs typeface="Arial" pitchFamily="34" charset="0"/>
              </a:rPr>
              <a:t>Un jour, Anta revint au village pour expliquer sa disparition.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Wingdings 2" pitchFamily="18" charset="2"/>
                <a:cs typeface="Arial" pitchFamily="34" charset="0"/>
              </a:rPr>
              <a:t> 5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 Un jour, </a:t>
            </a:r>
            <a:r>
              <a:rPr lang="fr-FR" b="1" strike="dblStrike" dirty="0">
                <a:solidFill>
                  <a:srgbClr val="000000"/>
                </a:solidFill>
                <a:latin typeface="Times New Roman" pitchFamily="18" charset="0"/>
                <a:cs typeface="Arial" pitchFamily="34" charset="0"/>
              </a:rPr>
              <a:t>Mamadou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 revint au village pour expliquer sa disparition.</a:t>
            </a:r>
            <a:endParaRPr kumimoji="0" lang="fr-F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Wingdings 2" pitchFamily="18" charset="2"/>
                <a:cs typeface="Arial" pitchFamily="34" charset="0"/>
              </a:rPr>
              <a:t> 5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 Un jour, </a:t>
            </a:r>
            <a:r>
              <a:rPr lang="fr-FR" b="1" strike="dblStrike" dirty="0">
                <a:solidFill>
                  <a:srgbClr val="000000"/>
                </a:solidFill>
                <a:latin typeface="Times New Roman" pitchFamily="18" charset="0"/>
                <a:cs typeface="Arial" pitchFamily="34" charset="0"/>
              </a:rPr>
              <a:t>le frère d’Anta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  revint au village pour expliquer sa disparition.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 </a:t>
            </a:r>
            <a:endParaRPr kumimoji="0" lang="fr-F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fr-FR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3.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Wingdings 2" pitchFamily="18" charset="2"/>
                <a:cs typeface="Arial" pitchFamily="34" charset="0"/>
              </a:rPr>
              <a:t>5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 Le grenier de mil a brûlé </a:t>
            </a:r>
            <a:r>
              <a:rPr lang="fr-FR" b="1" strike="dblStrike" dirty="0">
                <a:solidFill>
                  <a:srgbClr val="000000"/>
                </a:solidFill>
                <a:latin typeface="Times New Roman" pitchFamily="18" charset="0"/>
                <a:cs typeface="Arial" pitchFamily="34" charset="0"/>
              </a:rPr>
              <a:t>car l’ange de la mort y a mit le feu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.</a:t>
            </a:r>
            <a:endParaRPr kumimoji="0" lang="fr-F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Wingdings 2" pitchFamily="18" charset="2"/>
                <a:cs typeface="Arial" pitchFamily="34" charset="0"/>
              </a:rPr>
              <a:t> 5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 </a:t>
            </a:r>
            <a:r>
              <a:rPr lang="fr-FR" b="1" dirty="0">
                <a:solidFill>
                  <a:srgbClr val="FF0000"/>
                </a:solidFill>
                <a:latin typeface="Times New Roman" pitchFamily="18" charset="0"/>
                <a:cs typeface="Arial" pitchFamily="34" charset="0"/>
              </a:rPr>
              <a:t>Le grenier de mil a brûlé car Anta a repoussé l’ange de la mort sur le grenier.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Wingdings 2" pitchFamily="18" charset="2"/>
                <a:cs typeface="Arial" pitchFamily="34" charset="0"/>
              </a:rPr>
              <a:t> 5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 Le grenier de mil a brûlé </a:t>
            </a:r>
            <a:r>
              <a:rPr lang="fr-FR" b="1" strike="dblStrike" dirty="0">
                <a:solidFill>
                  <a:srgbClr val="000000"/>
                </a:solidFill>
                <a:latin typeface="Times New Roman" pitchFamily="18" charset="0"/>
                <a:cs typeface="Arial" pitchFamily="34" charset="0"/>
              </a:rPr>
              <a:t>car Anta a laissé tombé une torche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 </a:t>
            </a:r>
            <a:endParaRPr kumimoji="0" lang="fr-F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fr-FR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4.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Wingdings 2" pitchFamily="18" charset="2"/>
                <a:cs typeface="Arial" pitchFamily="34" charset="0"/>
              </a:rPr>
              <a:t>5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 Le taureau est mort </a:t>
            </a:r>
            <a:r>
              <a:rPr lang="fr-FR" b="1" strike="dblStrike" dirty="0">
                <a:solidFill>
                  <a:srgbClr val="000000"/>
                </a:solidFill>
                <a:latin typeface="Times New Roman" pitchFamily="18" charset="0"/>
                <a:cs typeface="Arial" pitchFamily="34" charset="0"/>
              </a:rPr>
              <a:t>car l’ange de la mort l’a fait </a:t>
            </a:r>
            <a:r>
              <a:rPr lang="fr-FR" b="1" strike="dblStrike" dirty="0" smtClean="0">
                <a:solidFill>
                  <a:srgbClr val="000000"/>
                </a:solidFill>
                <a:latin typeface="Times New Roman" pitchFamily="18" charset="0"/>
                <a:cs typeface="Arial" pitchFamily="34" charset="0"/>
              </a:rPr>
              <a:t>basculer </a:t>
            </a:r>
            <a:r>
              <a:rPr lang="fr-FR" b="1" strike="dblStrike" dirty="0">
                <a:solidFill>
                  <a:srgbClr val="000000"/>
                </a:solidFill>
                <a:latin typeface="Times New Roman" pitchFamily="18" charset="0"/>
                <a:cs typeface="Arial" pitchFamily="34" charset="0"/>
              </a:rPr>
              <a:t>dans le puits pour se venger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.</a:t>
            </a:r>
            <a:endParaRPr kumimoji="0" lang="fr-F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Wingdings 2" pitchFamily="18" charset="2"/>
                <a:cs typeface="Arial" pitchFamily="34" charset="0"/>
              </a:rPr>
              <a:t> 5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 </a:t>
            </a:r>
            <a:r>
              <a:rPr lang="fr-FR" b="1" dirty="0">
                <a:solidFill>
                  <a:srgbClr val="FF0000"/>
                </a:solidFill>
                <a:latin typeface="Times New Roman" pitchFamily="18" charset="0"/>
                <a:cs typeface="Arial" pitchFamily="34" charset="0"/>
              </a:rPr>
              <a:t>Le taureau est mort car l’ange de la mort l’a fait basculer dans le puits en tombant sur lui.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Wingdings 2" pitchFamily="18" charset="2"/>
                <a:cs typeface="Arial" pitchFamily="34" charset="0"/>
              </a:rPr>
              <a:t> 5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 Le taureau est mort car Anta l’a pourchassé et il a basculé dans le puits.</a:t>
            </a:r>
            <a:endParaRPr kumimoji="0" lang="fr-FR" b="1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 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953</Words>
  <Application>Microsoft Office PowerPoint</Application>
  <PresentationFormat>Affichage à l'écran (4:3)</PresentationFormat>
  <Paragraphs>338</Paragraphs>
  <Slides>26</Slides>
  <Notes>26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26</vt:i4>
      </vt:variant>
    </vt:vector>
  </HeadingPairs>
  <TitlesOfParts>
    <vt:vector size="27" baseType="lpstr">
      <vt:lpstr>Thème Office</vt:lpstr>
      <vt:lpstr>Diapositive 1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  <vt:lpstr>Diapositive 10</vt:lpstr>
      <vt:lpstr>Diapositive 11</vt:lpstr>
      <vt:lpstr>Diapositive 12</vt:lpstr>
      <vt:lpstr>Diapositive 13</vt:lpstr>
      <vt:lpstr>Diapositive 14</vt:lpstr>
      <vt:lpstr>Diapositive 15</vt:lpstr>
      <vt:lpstr>Diapositive 16</vt:lpstr>
      <vt:lpstr>Diapositive 17</vt:lpstr>
      <vt:lpstr>Diapositive 18</vt:lpstr>
      <vt:lpstr>Diapositive 19</vt:lpstr>
      <vt:lpstr>Diapositive 20</vt:lpstr>
      <vt:lpstr>Diapositive 21</vt:lpstr>
      <vt:lpstr>Diapositive 22</vt:lpstr>
      <vt:lpstr>Diapositive 23</vt:lpstr>
      <vt:lpstr>Diapositive 24</vt:lpstr>
      <vt:lpstr>Diapositive 25</vt:lpstr>
      <vt:lpstr>Diapositive 26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Ange de Serra</dc:creator>
  <cp:lastModifiedBy>Ange de Serra</cp:lastModifiedBy>
  <cp:revision>7</cp:revision>
  <dcterms:created xsi:type="dcterms:W3CDTF">2010-01-27T13:12:06Z</dcterms:created>
  <dcterms:modified xsi:type="dcterms:W3CDTF">2010-01-28T08:49:29Z</dcterms:modified>
</cp:coreProperties>
</file>