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3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51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45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04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05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15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62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05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60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79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79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5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8C17C-D6D7-4072-BCCB-123C60B09F8B}" type="datetimeFigureOut">
              <a:rPr lang="fr-FR" smtClean="0"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E00A0-A0BF-4ADA-A4A6-65C723350A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3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364" y="116632"/>
            <a:ext cx="835412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fr-FR" b="1" dirty="0" smtClean="0">
                <a:solidFill>
                  <a:srgbClr val="0000FF"/>
                </a:solidFill>
                <a:sym typeface="Wingdings"/>
              </a:rPr>
              <a:t>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>
                <a:solidFill>
                  <a:srgbClr val="0000FF"/>
                </a:solidFill>
              </a:rPr>
              <a:t>Agathe a tiré </a:t>
            </a:r>
            <a:r>
              <a:rPr lang="fr-FR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10</a:t>
            </a:r>
            <a:r>
              <a:rPr lang="fr-FR" b="1" dirty="0">
                <a:solidFill>
                  <a:srgbClr val="0000FF"/>
                </a:solidFill>
              </a:rPr>
              <a:t> cartes de </a:t>
            </a:r>
            <a:r>
              <a:rPr lang="fr-FR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1 000 </a:t>
            </a:r>
            <a:r>
              <a:rPr lang="fr-FR" b="1" dirty="0">
                <a:solidFill>
                  <a:srgbClr val="0000FF"/>
                </a:solidFill>
              </a:rPr>
              <a:t>points.</a:t>
            </a:r>
          </a:p>
          <a:p>
            <a:pPr>
              <a:lnSpc>
                <a:spcPts val="3000"/>
              </a:lnSpc>
            </a:pPr>
            <a:r>
              <a:rPr lang="fr-FR" i="1" dirty="0">
                <a:solidFill>
                  <a:srgbClr val="00B050"/>
                </a:solidFill>
              </a:rPr>
              <a:t>Complète </a:t>
            </a:r>
            <a:r>
              <a:rPr lang="fr-FR" i="1" dirty="0" smtClean="0">
                <a:solidFill>
                  <a:srgbClr val="00B050"/>
                </a:solidFill>
              </a:rPr>
              <a:t>:</a:t>
            </a:r>
          </a:p>
          <a:p>
            <a:pPr>
              <a:lnSpc>
                <a:spcPts val="3000"/>
              </a:lnSpc>
            </a:pP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1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000 + </a:t>
            </a: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………………………………………….………………………………………………………………………</a:t>
            </a: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= </a:t>
            </a: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</a:t>
            </a:r>
            <a:endParaRPr lang="fr-FR" dirty="0">
              <a:latin typeface="Script Ecole 2" pitchFamily="2" charset="0"/>
              <a:ea typeface="Script Ecole 2" pitchFamily="2" charset="0"/>
            </a:endParaRPr>
          </a:p>
          <a:p>
            <a:pPr>
              <a:lnSpc>
                <a:spcPts val="3000"/>
              </a:lnSpc>
            </a:pP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10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x 1 000 =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……………………….</a:t>
            </a:r>
          </a:p>
          <a:p>
            <a:pPr>
              <a:lnSpc>
                <a:spcPts val="3000"/>
              </a:lnSpc>
            </a:pPr>
            <a:r>
              <a:rPr lang="fr-FR" dirty="0"/>
              <a:t>Agathe peut échanger ses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10</a:t>
            </a:r>
            <a:r>
              <a:rPr lang="fr-FR" dirty="0"/>
              <a:t> cartes contre une carte de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</a:t>
            </a:r>
            <a:r>
              <a:rPr lang="fr-FR" dirty="0"/>
              <a:t>  points.</a:t>
            </a:r>
          </a:p>
          <a:p>
            <a:r>
              <a:rPr lang="fr-FR" dirty="0"/>
              <a:t> </a:t>
            </a:r>
          </a:p>
          <a:p>
            <a:pPr>
              <a:lnSpc>
                <a:spcPts val="3000"/>
              </a:lnSpc>
            </a:pPr>
            <a:r>
              <a:rPr lang="fr-FR" b="1" dirty="0">
                <a:solidFill>
                  <a:srgbClr val="0000FF"/>
                </a:solidFill>
                <a:sym typeface="Wingdings"/>
              </a:rPr>
              <a:t></a:t>
            </a:r>
            <a:r>
              <a:rPr lang="fr-FR" b="1" dirty="0">
                <a:solidFill>
                  <a:srgbClr val="0000FF"/>
                </a:solidFill>
              </a:rPr>
              <a:t> Louis a tiré </a:t>
            </a:r>
            <a:r>
              <a:rPr lang="fr-FR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10</a:t>
            </a:r>
            <a:r>
              <a:rPr lang="fr-FR" b="1" dirty="0">
                <a:solidFill>
                  <a:srgbClr val="0000FF"/>
                </a:solidFill>
              </a:rPr>
              <a:t> cartes de </a:t>
            </a:r>
            <a:r>
              <a:rPr lang="fr-FR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10 000 </a:t>
            </a:r>
            <a:r>
              <a:rPr lang="fr-FR" b="1" dirty="0">
                <a:solidFill>
                  <a:srgbClr val="0000FF"/>
                </a:solidFill>
              </a:rPr>
              <a:t>points.</a:t>
            </a:r>
          </a:p>
          <a:p>
            <a:pPr>
              <a:lnSpc>
                <a:spcPts val="3000"/>
              </a:lnSpc>
            </a:pPr>
            <a:r>
              <a:rPr lang="fr-FR" i="1" dirty="0">
                <a:solidFill>
                  <a:srgbClr val="00B050"/>
                </a:solidFill>
              </a:rPr>
              <a:t>Complète : 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lnSpc>
                <a:spcPts val="3000"/>
              </a:lnSpc>
            </a:pP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10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x 10 000 =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</a:t>
            </a:r>
          </a:p>
          <a:p>
            <a:pPr>
              <a:lnSpc>
                <a:spcPts val="3000"/>
              </a:lnSpc>
            </a:pPr>
            <a:r>
              <a:rPr lang="fr-FR" dirty="0"/>
              <a:t>Louis peut échanger ses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10</a:t>
            </a:r>
            <a:r>
              <a:rPr lang="fr-FR" dirty="0"/>
              <a:t> cartes contre une carte de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</a:t>
            </a:r>
            <a:r>
              <a:rPr lang="fr-FR" dirty="0"/>
              <a:t>  points.</a:t>
            </a:r>
          </a:p>
          <a:p>
            <a:r>
              <a:rPr lang="fr-FR" dirty="0"/>
              <a:t> </a:t>
            </a:r>
          </a:p>
          <a:p>
            <a:pPr>
              <a:lnSpc>
                <a:spcPts val="3000"/>
              </a:lnSpc>
            </a:pPr>
            <a:r>
              <a:rPr lang="fr-FR" b="1" dirty="0">
                <a:solidFill>
                  <a:srgbClr val="0000FF"/>
                </a:solidFill>
                <a:sym typeface="Wingdings"/>
              </a:rPr>
              <a:t></a:t>
            </a:r>
            <a:r>
              <a:rPr lang="fr-FR" b="1" dirty="0">
                <a:solidFill>
                  <a:srgbClr val="0000FF"/>
                </a:solidFill>
              </a:rPr>
              <a:t> Leïla a tiré </a:t>
            </a:r>
            <a:r>
              <a:rPr lang="fr-FR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3</a:t>
            </a:r>
            <a:r>
              <a:rPr lang="fr-FR" b="1" dirty="0">
                <a:solidFill>
                  <a:srgbClr val="0000FF"/>
                </a:solidFill>
              </a:rPr>
              <a:t> cartes de </a:t>
            </a:r>
            <a:r>
              <a:rPr lang="fr-FR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100 000 </a:t>
            </a:r>
            <a:r>
              <a:rPr lang="fr-FR" b="1" dirty="0">
                <a:solidFill>
                  <a:srgbClr val="0000FF"/>
                </a:solidFill>
              </a:rPr>
              <a:t>points et </a:t>
            </a:r>
            <a:r>
              <a:rPr lang="fr-FR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7</a:t>
            </a:r>
            <a:r>
              <a:rPr lang="fr-FR" b="1" dirty="0">
                <a:solidFill>
                  <a:srgbClr val="0000FF"/>
                </a:solidFill>
              </a:rPr>
              <a:t> cartes de </a:t>
            </a:r>
            <a:r>
              <a:rPr lang="fr-FR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10 000 </a:t>
            </a:r>
            <a:r>
              <a:rPr lang="fr-FR" b="1" dirty="0">
                <a:solidFill>
                  <a:srgbClr val="0000FF"/>
                </a:solidFill>
              </a:rPr>
              <a:t>points.</a:t>
            </a:r>
          </a:p>
          <a:p>
            <a:pPr>
              <a:lnSpc>
                <a:spcPts val="3000"/>
              </a:lnSpc>
            </a:pPr>
            <a:r>
              <a:rPr lang="fr-FR" i="1" dirty="0">
                <a:solidFill>
                  <a:srgbClr val="00B050"/>
                </a:solidFill>
              </a:rPr>
              <a:t>Complète </a:t>
            </a:r>
            <a:r>
              <a:rPr lang="fr-FR" i="1" dirty="0" smtClean="0">
                <a:solidFill>
                  <a:srgbClr val="00B050"/>
                </a:solidFill>
              </a:rPr>
              <a:t>:</a:t>
            </a:r>
          </a:p>
          <a:p>
            <a:pPr>
              <a:lnSpc>
                <a:spcPts val="3000"/>
              </a:lnSpc>
            </a:pP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 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x 100 000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x 10 000 =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</a:t>
            </a:r>
          </a:p>
          <a:p>
            <a:pPr>
              <a:lnSpc>
                <a:spcPts val="3000"/>
              </a:lnSpc>
            </a:pP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 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=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</a:t>
            </a:r>
          </a:p>
          <a:p>
            <a:pPr>
              <a:lnSpc>
                <a:spcPts val="3000"/>
              </a:lnSpc>
            </a:pPr>
            <a:r>
              <a:rPr lang="fr-FR" dirty="0"/>
              <a:t>Leïla a obtenu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</a:t>
            </a:r>
            <a:r>
              <a:rPr lang="fr-FR" dirty="0"/>
              <a:t>  points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16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0"/>
            <a:ext cx="828092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  <a:sym typeface="Wingdings"/>
              </a:rPr>
              <a:t></a:t>
            </a:r>
            <a:r>
              <a:rPr lang="fr-FR" b="1" dirty="0" smtClean="0">
                <a:solidFill>
                  <a:srgbClr val="0000FF"/>
                </a:solidFill>
              </a:rPr>
              <a:t> Oscar a tiré 6 cartes </a:t>
            </a:r>
            <a:r>
              <a:rPr lang="fr-FR" sz="1500" dirty="0" smtClean="0">
                <a:solidFill>
                  <a:srgbClr val="0000FF"/>
                </a:solidFill>
              </a:rPr>
              <a:t>(elles peuvent être différentes les unes des autres)</a:t>
            </a:r>
            <a:r>
              <a:rPr lang="fr-FR" b="1" dirty="0" smtClean="0">
                <a:solidFill>
                  <a:srgbClr val="0000FF"/>
                </a:solidFill>
              </a:rPr>
              <a:t>. Il obtient 21 030 points.</a:t>
            </a:r>
            <a:endParaRPr lang="fr-FR" dirty="0" smtClean="0">
              <a:solidFill>
                <a:srgbClr val="0000FF"/>
              </a:solidFill>
            </a:endParaRPr>
          </a:p>
          <a:p>
            <a:pPr>
              <a:lnSpc>
                <a:spcPts val="3000"/>
              </a:lnSpc>
            </a:pPr>
            <a:r>
              <a:rPr lang="fr-FR" i="1" dirty="0" smtClean="0">
                <a:solidFill>
                  <a:srgbClr val="00B050"/>
                </a:solidFill>
              </a:rPr>
              <a:t>Complète :</a:t>
            </a:r>
          </a:p>
          <a:p>
            <a:pPr>
              <a:lnSpc>
                <a:spcPts val="3000"/>
              </a:lnSpc>
            </a:pP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21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030 = 20 000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21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030 =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x 10 000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x 1 000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x 100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 x 10</a:t>
            </a:r>
          </a:p>
          <a:p>
            <a:pPr>
              <a:lnSpc>
                <a:spcPts val="3000"/>
              </a:lnSpc>
            </a:pPr>
            <a:r>
              <a:rPr lang="fr-FR" dirty="0" smtClean="0"/>
              <a:t>Oscar vient de tirer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 cartes de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10 000 </a:t>
            </a:r>
            <a:r>
              <a:rPr lang="fr-FR" dirty="0" smtClean="0"/>
              <a:t>points,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 cartes de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1 000 </a:t>
            </a:r>
            <a:r>
              <a:rPr lang="fr-FR" dirty="0" smtClean="0"/>
              <a:t>points,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 cartes de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100</a:t>
            </a:r>
            <a:r>
              <a:rPr lang="fr-FR" dirty="0" smtClean="0"/>
              <a:t> points et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cartes de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10</a:t>
            </a:r>
            <a:r>
              <a:rPr lang="fr-FR" dirty="0" smtClean="0"/>
              <a:t> points.</a:t>
            </a:r>
          </a:p>
          <a:p>
            <a:pPr>
              <a:lnSpc>
                <a:spcPts val="3000"/>
              </a:lnSpc>
            </a:pPr>
            <a:r>
              <a:rPr lang="fr-FR" i="1" dirty="0" smtClean="0">
                <a:solidFill>
                  <a:srgbClr val="00B050"/>
                </a:solidFill>
              </a:rPr>
              <a:t>Écris ce nombre en lettres : </a:t>
            </a: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….…………………………………………………………………………………………………………….</a:t>
            </a:r>
            <a:endParaRPr lang="fr-FR" sz="1000" dirty="0">
              <a:latin typeface="Times New Roman" pitchFamily="18" charset="0"/>
              <a:ea typeface="Script Ecole 2" pitchFamily="2" charset="0"/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fr-FR" dirty="0" smtClean="0"/>
              <a:t> </a:t>
            </a: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………………………………………….…………………………………………………………………………………………………………………………...</a:t>
            </a:r>
            <a:endParaRPr lang="fr-FR" sz="1000" dirty="0">
              <a:latin typeface="Times New Roman" pitchFamily="18" charset="0"/>
              <a:ea typeface="Script Ecole 2" pitchFamily="2" charset="0"/>
              <a:cs typeface="Times New Roman" pitchFamily="18" charset="0"/>
            </a:endParaRPr>
          </a:p>
          <a:p>
            <a:r>
              <a:rPr lang="fr-FR" dirty="0" smtClean="0"/>
              <a:t> </a:t>
            </a:r>
          </a:p>
          <a:p>
            <a:r>
              <a:rPr lang="fr-FR" b="1" dirty="0" smtClean="0">
                <a:solidFill>
                  <a:srgbClr val="0000FF"/>
                </a:solidFill>
                <a:sym typeface="Wingdings"/>
              </a:rPr>
              <a:t></a:t>
            </a:r>
            <a:r>
              <a:rPr lang="fr-FR" b="1" dirty="0" smtClean="0">
                <a:solidFill>
                  <a:srgbClr val="0000FF"/>
                </a:solidFill>
              </a:rPr>
              <a:t> Sandrine a obtenu </a:t>
            </a:r>
            <a:r>
              <a:rPr lang="fr-FR" sz="1600" b="1" dirty="0">
                <a:solidFill>
                  <a:srgbClr val="0000FF"/>
                </a:solidFill>
                <a:latin typeface="Script Ecole 2" pitchFamily="2" charset="0"/>
                <a:ea typeface="Script Ecole 2" pitchFamily="2" charset="0"/>
              </a:rPr>
              <a:t>deux-cent-trente-mille-cinq-cents</a:t>
            </a:r>
            <a:r>
              <a:rPr lang="fr-FR" b="1" dirty="0" smtClean="0">
                <a:solidFill>
                  <a:srgbClr val="0000FF"/>
                </a:solidFill>
              </a:rPr>
              <a:t> points en tirant 10 cartes </a:t>
            </a:r>
            <a:r>
              <a:rPr lang="fr-FR" sz="1500" dirty="0" smtClean="0">
                <a:solidFill>
                  <a:srgbClr val="0000FF"/>
                </a:solidFill>
              </a:rPr>
              <a:t>(elles peuvent être différentes les unes des autres)</a:t>
            </a:r>
            <a:r>
              <a:rPr lang="fr-FR" sz="1500" b="1" dirty="0" smtClean="0">
                <a:solidFill>
                  <a:srgbClr val="0000FF"/>
                </a:solidFill>
              </a:rPr>
              <a:t>.</a:t>
            </a:r>
            <a:endParaRPr lang="fr-FR" sz="1500" dirty="0" smtClean="0">
              <a:solidFill>
                <a:srgbClr val="0000FF"/>
              </a:solidFill>
            </a:endParaRPr>
          </a:p>
          <a:p>
            <a:pPr>
              <a:lnSpc>
                <a:spcPts val="3000"/>
              </a:lnSpc>
            </a:pPr>
            <a:r>
              <a:rPr lang="fr-FR" i="1" dirty="0" smtClean="0">
                <a:solidFill>
                  <a:srgbClr val="00B050"/>
                </a:solidFill>
              </a:rPr>
              <a:t>Complète :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lnSpc>
                <a:spcPts val="3000"/>
              </a:lnSpc>
            </a:pP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>
                <a:latin typeface="Script Ecole 2" pitchFamily="2" charset="0"/>
                <a:ea typeface="Script Ecole 2" pitchFamily="2" charset="0"/>
              </a:rPr>
              <a:t>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x 100 000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x 10 000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x 1 000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x 100 +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x 10 = </a:t>
            </a: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………………..</a:t>
            </a:r>
            <a:endParaRPr lang="fr-FR" dirty="0">
              <a:latin typeface="Script Ecole 2" pitchFamily="2" charset="0"/>
              <a:ea typeface="Script Ecole 2" pitchFamily="2" charset="0"/>
            </a:endParaRPr>
          </a:p>
          <a:p>
            <a:pPr>
              <a:lnSpc>
                <a:spcPts val="3000"/>
              </a:lnSpc>
            </a:pPr>
            <a:r>
              <a:rPr lang="fr-FR" dirty="0" smtClean="0"/>
              <a:t>Sandrine vient de tirer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 cartes de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100 000 </a:t>
            </a:r>
            <a:r>
              <a:rPr lang="fr-FR" dirty="0" smtClean="0"/>
              <a:t>points,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 cartes de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10 000 </a:t>
            </a:r>
            <a:r>
              <a:rPr lang="fr-FR" dirty="0" smtClean="0"/>
              <a:t>points,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 cartes de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1 000 </a:t>
            </a:r>
            <a:r>
              <a:rPr lang="fr-FR" dirty="0" smtClean="0"/>
              <a:t>points,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 cartes de </a:t>
            </a:r>
            <a:r>
              <a:rPr lang="fr-FR" dirty="0">
                <a:latin typeface="Script Ecole 2" pitchFamily="2" charset="0"/>
                <a:ea typeface="Script Ecole 2" pitchFamily="2" charset="0"/>
              </a:rPr>
              <a:t>100</a:t>
            </a:r>
            <a:r>
              <a:rPr lang="fr-FR" dirty="0" smtClean="0"/>
              <a:t> points et </a:t>
            </a:r>
            <a:r>
              <a:rPr lang="fr-FR" sz="1000" dirty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……….</a:t>
            </a:r>
            <a:r>
              <a:rPr lang="fr-FR" dirty="0" smtClean="0"/>
              <a:t>  cartes de 10 points.</a:t>
            </a:r>
          </a:p>
          <a:p>
            <a:pPr>
              <a:lnSpc>
                <a:spcPts val="3000"/>
              </a:lnSpc>
            </a:pPr>
            <a:r>
              <a:rPr lang="fr-FR" i="1" dirty="0" smtClean="0">
                <a:solidFill>
                  <a:srgbClr val="00B050"/>
                </a:solidFill>
              </a:rPr>
              <a:t>Écris ce nombre en lettres : </a:t>
            </a: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………………………………………….……………………………………………………………………..</a:t>
            </a:r>
            <a:endParaRPr lang="fr-FR" sz="1000" dirty="0">
              <a:latin typeface="Times New Roman" pitchFamily="18" charset="0"/>
              <a:ea typeface="Script Ecole 2" pitchFamily="2" charset="0"/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fr-FR" sz="1000" dirty="0" smtClean="0">
                <a:latin typeface="Times New Roman" pitchFamily="18" charset="0"/>
                <a:ea typeface="Script Ecole 2" pitchFamily="2" charset="0"/>
                <a:cs typeface="Times New Roman" pitchFamily="18" charset="0"/>
              </a:rPr>
              <a:t>………………………………………….…………………………………………………………………………………………………………………………..</a:t>
            </a:r>
            <a:r>
              <a:rPr lang="fr-FR" dirty="0" smtClean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71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128</Words>
  <Application>Microsoft Office PowerPoint</Application>
  <PresentationFormat>Affichage à l'écran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3</cp:revision>
  <dcterms:created xsi:type="dcterms:W3CDTF">2012-05-23T14:32:21Z</dcterms:created>
  <dcterms:modified xsi:type="dcterms:W3CDTF">2012-05-23T14:44:56Z</dcterms:modified>
</cp:coreProperties>
</file>