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46" autoAdjust="0"/>
    <p:restoredTop sz="94660"/>
  </p:normalViewPr>
  <p:slideViewPr>
    <p:cSldViewPr>
      <p:cViewPr>
        <p:scale>
          <a:sx n="100" d="100"/>
          <a:sy n="100" d="100"/>
        </p:scale>
        <p:origin x="-3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10C0-C603-4415-966B-58750E1F4979}" type="datetimeFigureOut">
              <a:rPr lang="fr-FR" smtClean="0"/>
              <a:t>26/09/2010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9164-FB9A-4C6D-9014-B9C2B97E094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10C0-C603-4415-966B-58750E1F4979}" type="datetimeFigureOut">
              <a:rPr lang="fr-FR" smtClean="0"/>
              <a:t>26/09/2010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9164-FB9A-4C6D-9014-B9C2B97E094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10C0-C603-4415-966B-58750E1F4979}" type="datetimeFigureOut">
              <a:rPr lang="fr-FR" smtClean="0"/>
              <a:t>26/09/2010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9164-FB9A-4C6D-9014-B9C2B97E094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10C0-C603-4415-966B-58750E1F4979}" type="datetimeFigureOut">
              <a:rPr lang="fr-FR" smtClean="0"/>
              <a:t>26/09/2010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9164-FB9A-4C6D-9014-B9C2B97E094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10C0-C603-4415-966B-58750E1F4979}" type="datetimeFigureOut">
              <a:rPr lang="fr-FR" smtClean="0"/>
              <a:t>26/09/2010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9164-FB9A-4C6D-9014-B9C2B97E094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10C0-C603-4415-966B-58750E1F4979}" type="datetimeFigureOut">
              <a:rPr lang="fr-FR" smtClean="0"/>
              <a:t>26/09/2010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9164-FB9A-4C6D-9014-B9C2B97E094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10C0-C603-4415-966B-58750E1F4979}" type="datetimeFigureOut">
              <a:rPr lang="fr-FR" smtClean="0"/>
              <a:t>26/09/2010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9164-FB9A-4C6D-9014-B9C2B97E094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10C0-C603-4415-966B-58750E1F4979}" type="datetimeFigureOut">
              <a:rPr lang="fr-FR" smtClean="0"/>
              <a:t>26/09/2010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9164-FB9A-4C6D-9014-B9C2B97E094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10C0-C603-4415-966B-58750E1F4979}" type="datetimeFigureOut">
              <a:rPr lang="fr-FR" smtClean="0"/>
              <a:t>26/09/2010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9164-FB9A-4C6D-9014-B9C2B97E094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10C0-C603-4415-966B-58750E1F4979}" type="datetimeFigureOut">
              <a:rPr lang="fr-FR" smtClean="0"/>
              <a:t>26/09/2010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9164-FB9A-4C6D-9014-B9C2B97E094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10C0-C603-4415-966B-58750E1F4979}" type="datetimeFigureOut">
              <a:rPr lang="fr-FR" smtClean="0"/>
              <a:t>26/09/2010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F9164-FB9A-4C6D-9014-B9C2B97E0946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710C0-C603-4415-966B-58750E1F4979}" type="datetimeFigureOut">
              <a:rPr lang="fr-FR" smtClean="0"/>
              <a:t>26/09/2010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F9164-FB9A-4C6D-9014-B9C2B97E0946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144016"/>
            <a:ext cx="86044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B050"/>
                </a:solidFill>
                <a:latin typeface="Comic Sans MS" pitchFamily="66" charset="0"/>
              </a:rPr>
              <a:t>~ ~ ~ ~ ~ ~</a:t>
            </a:r>
            <a:r>
              <a:rPr lang="fr-FR" dirty="0" smtClean="0">
                <a:solidFill>
                  <a:srgbClr val="FF0000"/>
                </a:solidFill>
              </a:rPr>
              <a:t> Identifier les différents arbres</a:t>
            </a:r>
          </a:p>
          <a:p>
            <a:r>
              <a:rPr lang="fr-FR" dirty="0" smtClean="0">
                <a:solidFill>
                  <a:srgbClr val="0000FF"/>
                </a:solidFill>
              </a:rPr>
              <a:t>Pour </a:t>
            </a:r>
            <a:r>
              <a:rPr lang="fr-FR" dirty="0">
                <a:solidFill>
                  <a:srgbClr val="0000FF"/>
                </a:solidFill>
              </a:rPr>
              <a:t>identifier un arbre, j’utilise les mots suivants </a:t>
            </a:r>
            <a:r>
              <a:rPr lang="fr-FR" dirty="0" smtClean="0">
                <a:solidFill>
                  <a:srgbClr val="0000FF"/>
                </a:solidFill>
              </a:rPr>
              <a:t>:</a:t>
            </a:r>
            <a:endParaRPr lang="fr-FR" dirty="0">
              <a:solidFill>
                <a:srgbClr val="0000FF"/>
              </a:solidFill>
            </a:endParaRPr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836712"/>
            <a:ext cx="1747690" cy="283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084168" y="1412776"/>
            <a:ext cx="2376264" cy="7745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dirty="0"/>
              <a:t>feuillage,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dirty="0"/>
              <a:t>constitué de feuilles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156176" y="2636912"/>
            <a:ext cx="1525587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dirty="0"/>
              <a:t>tronc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228184" y="3573016"/>
            <a:ext cx="1525588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fr-FR" dirty="0"/>
              <a:t>racines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fr-FR" dirty="0"/>
              <a:t>sous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 </a:t>
            </a:r>
            <a:r>
              <a:rPr lang="fr-FR" dirty="0"/>
              <a:t>terre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907704" y="2780928"/>
            <a:ext cx="1527175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dirty="0"/>
              <a:t>branches</a:t>
            </a:r>
          </a:p>
        </p:txBody>
      </p:sp>
      <p:cxnSp>
        <p:nvCxnSpPr>
          <p:cNvPr id="11" name="Connecteur droit avec flèche 10"/>
          <p:cNvCxnSpPr>
            <a:stCxn id="1029" idx="3"/>
          </p:cNvCxnSpPr>
          <p:nvPr/>
        </p:nvCxnSpPr>
        <p:spPr>
          <a:xfrm flipV="1">
            <a:off x="3434879" y="2420888"/>
            <a:ext cx="993105" cy="5447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rot="10800000">
            <a:off x="4989042" y="1628800"/>
            <a:ext cx="116713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10800000">
            <a:off x="4644012" y="2852936"/>
            <a:ext cx="1584173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10800000">
            <a:off x="4644008" y="3789040"/>
            <a:ext cx="1656183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39552" y="4437112"/>
            <a:ext cx="8604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solidFill>
                  <a:srgbClr val="0000FF"/>
                </a:solidFill>
              </a:rPr>
              <a:t>Les arbres peuvent avoir différentes formes selon la forme de leur </a:t>
            </a:r>
            <a:r>
              <a:rPr lang="fr-FR" dirty="0">
                <a:solidFill>
                  <a:srgbClr val="FF0000"/>
                </a:solidFill>
              </a:rPr>
              <a:t>tronc</a:t>
            </a:r>
            <a:r>
              <a:rPr lang="fr-FR" dirty="0">
                <a:solidFill>
                  <a:srgbClr val="0000FF"/>
                </a:solidFill>
              </a:rPr>
              <a:t>, de leurs </a:t>
            </a:r>
            <a:r>
              <a:rPr lang="fr-FR" dirty="0">
                <a:solidFill>
                  <a:srgbClr val="FF0000"/>
                </a:solidFill>
              </a:rPr>
              <a:t>branches</a:t>
            </a:r>
            <a:r>
              <a:rPr lang="fr-FR" dirty="0">
                <a:solidFill>
                  <a:srgbClr val="0000FF"/>
                </a:solidFill>
              </a:rPr>
              <a:t>, de leurs </a:t>
            </a:r>
            <a:r>
              <a:rPr lang="fr-FR" dirty="0">
                <a:solidFill>
                  <a:srgbClr val="FF0000"/>
                </a:solidFill>
              </a:rPr>
              <a:t>feuilles</a:t>
            </a:r>
            <a:r>
              <a:rPr lang="fr-FR" dirty="0">
                <a:solidFill>
                  <a:srgbClr val="0000FF"/>
                </a:solidFill>
              </a:rPr>
              <a:t>, de leur </a:t>
            </a:r>
            <a:r>
              <a:rPr lang="fr-FR" dirty="0">
                <a:solidFill>
                  <a:srgbClr val="FF0000"/>
                </a:solidFill>
              </a:rPr>
              <a:t>écorce</a:t>
            </a:r>
            <a:r>
              <a:rPr lang="fr-FR" dirty="0">
                <a:solidFill>
                  <a:srgbClr val="0000FF"/>
                </a:solidFill>
              </a:rPr>
              <a:t> ou de leurs </a:t>
            </a:r>
            <a:r>
              <a:rPr lang="fr-FR" dirty="0">
                <a:solidFill>
                  <a:srgbClr val="FF0000"/>
                </a:solidFill>
              </a:rPr>
              <a:t>fruits</a:t>
            </a:r>
            <a:r>
              <a:rPr lang="fr-FR" dirty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fr-FR" dirty="0">
                <a:solidFill>
                  <a:srgbClr val="0000FF"/>
                </a:solidFill>
              </a:rPr>
              <a:t>Les troncs peuvent être courts et s’arrêtés là où commencent les branches, ou bien être très allongés et avoir des branches tout du long.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rbre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11760" y="332656"/>
            <a:ext cx="922646" cy="1416588"/>
          </a:xfrm>
          <a:prstGeom prst="rect">
            <a:avLst/>
          </a:prstGeom>
        </p:spPr>
      </p:pic>
      <p:pic>
        <p:nvPicPr>
          <p:cNvPr id="5" name="Image 4" descr="arbre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35896" y="404664"/>
            <a:ext cx="931411" cy="14152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3568" y="1844824"/>
            <a:ext cx="8460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solidFill>
                  <a:srgbClr val="0000FF"/>
                </a:solidFill>
              </a:rPr>
              <a:t>Les feuilles peuvent être </a:t>
            </a:r>
            <a:r>
              <a:rPr lang="fr-FR" dirty="0">
                <a:solidFill>
                  <a:srgbClr val="FF0000"/>
                </a:solidFill>
              </a:rPr>
              <a:t>entières</a:t>
            </a:r>
            <a:r>
              <a:rPr lang="fr-FR" dirty="0">
                <a:solidFill>
                  <a:srgbClr val="0000FF"/>
                </a:solidFill>
              </a:rPr>
              <a:t> ou </a:t>
            </a:r>
            <a:r>
              <a:rPr lang="fr-FR" dirty="0">
                <a:solidFill>
                  <a:srgbClr val="FF0000"/>
                </a:solidFill>
              </a:rPr>
              <a:t>découpées</a:t>
            </a:r>
            <a:r>
              <a:rPr lang="fr-FR" dirty="0">
                <a:solidFill>
                  <a:srgbClr val="0000FF"/>
                </a:solidFill>
              </a:rPr>
              <a:t> en plusieurs parties, être </a:t>
            </a:r>
            <a:r>
              <a:rPr lang="fr-FR" dirty="0">
                <a:solidFill>
                  <a:srgbClr val="FF0000"/>
                </a:solidFill>
              </a:rPr>
              <a:t>dentelées</a:t>
            </a:r>
            <a:r>
              <a:rPr lang="fr-FR" dirty="0">
                <a:solidFill>
                  <a:srgbClr val="0000FF"/>
                </a:solidFill>
              </a:rPr>
              <a:t>… Certains fruits sont </a:t>
            </a:r>
            <a:r>
              <a:rPr lang="fr-FR" dirty="0">
                <a:solidFill>
                  <a:srgbClr val="FF0000"/>
                </a:solidFill>
              </a:rPr>
              <a:t>comestibles</a:t>
            </a:r>
            <a:r>
              <a:rPr lang="fr-FR" dirty="0">
                <a:solidFill>
                  <a:srgbClr val="0000FF"/>
                </a:solidFill>
              </a:rPr>
              <a:t>, d’autres non.</a:t>
            </a:r>
          </a:p>
        </p:txBody>
      </p:sp>
      <p:pic>
        <p:nvPicPr>
          <p:cNvPr id="7" name="Image 6" descr="feuille1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31640" y="2924944"/>
            <a:ext cx="1095612" cy="1057702"/>
          </a:xfrm>
          <a:prstGeom prst="rect">
            <a:avLst/>
          </a:prstGeom>
        </p:spPr>
      </p:pic>
      <p:pic>
        <p:nvPicPr>
          <p:cNvPr id="8" name="Image 7" descr="feuille2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131840" y="2924944"/>
            <a:ext cx="942159" cy="989463"/>
          </a:xfrm>
          <a:prstGeom prst="rect">
            <a:avLst/>
          </a:prstGeom>
        </p:spPr>
      </p:pic>
      <p:pic>
        <p:nvPicPr>
          <p:cNvPr id="9" name="Image 8" descr="feuille3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04048" y="2996952"/>
            <a:ext cx="1045475" cy="1020972"/>
          </a:xfrm>
          <a:prstGeom prst="rect">
            <a:avLst/>
          </a:prstGeom>
        </p:spPr>
      </p:pic>
      <p:pic>
        <p:nvPicPr>
          <p:cNvPr id="10" name="Image 9" descr="feuille4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04248" y="2852936"/>
            <a:ext cx="888526" cy="102417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403648" y="4005064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aiguilles </a:t>
            </a:r>
            <a:r>
              <a:rPr lang="fr-FR" dirty="0" smtClean="0"/>
              <a:t>de</a:t>
            </a:r>
            <a:r>
              <a:rPr lang="fr-FR" dirty="0"/>
              <a:t> </a:t>
            </a:r>
            <a:r>
              <a:rPr lang="fr-FR" dirty="0" smtClean="0"/>
              <a:t>       feuille </a:t>
            </a:r>
            <a:r>
              <a:rPr lang="fr-FR" dirty="0"/>
              <a:t>dentée	      </a:t>
            </a:r>
            <a:r>
              <a:rPr lang="fr-FR" dirty="0" smtClean="0"/>
              <a:t>   feuille </a:t>
            </a:r>
            <a:r>
              <a:rPr lang="fr-FR" dirty="0"/>
              <a:t>palmée	  </a:t>
            </a:r>
            <a:r>
              <a:rPr lang="fr-FR" dirty="0" smtClean="0"/>
              <a:t>      </a:t>
            </a:r>
            <a:r>
              <a:rPr lang="fr-FR" dirty="0"/>
              <a:t>feuille découpée</a:t>
            </a:r>
          </a:p>
          <a:p>
            <a:r>
              <a:rPr lang="fr-FR" dirty="0" smtClean="0"/>
              <a:t>conifère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11560" y="4653136"/>
            <a:ext cx="8532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solidFill>
                  <a:srgbClr val="0000FF"/>
                </a:solidFill>
              </a:rPr>
              <a:t>Certains arbres perdent leurs feuilles en automne et hiver. Ce sont </a:t>
            </a:r>
            <a:r>
              <a:rPr lang="fr-FR" dirty="0">
                <a:solidFill>
                  <a:srgbClr val="FF0000"/>
                </a:solidFill>
              </a:rPr>
              <a:t>les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arbres à feuilles caduques</a:t>
            </a:r>
            <a:r>
              <a:rPr lang="fr-FR" dirty="0">
                <a:solidFill>
                  <a:srgbClr val="0000FF"/>
                </a:solidFill>
              </a:rPr>
              <a:t>. D’autres arbres, de la famille des </a:t>
            </a:r>
            <a:r>
              <a:rPr lang="fr-FR" dirty="0">
                <a:solidFill>
                  <a:srgbClr val="FF0000"/>
                </a:solidFill>
              </a:rPr>
              <a:t>conifères</a:t>
            </a:r>
            <a:r>
              <a:rPr lang="fr-FR" dirty="0">
                <a:solidFill>
                  <a:srgbClr val="0000FF"/>
                </a:solidFill>
              </a:rPr>
              <a:t>, gardent leurs feuilles, et ne les perdent que progressivement tout au long de l’année. Ce sont </a:t>
            </a:r>
            <a:r>
              <a:rPr lang="fr-FR" dirty="0">
                <a:solidFill>
                  <a:srgbClr val="FF0000"/>
                </a:solidFill>
              </a:rPr>
              <a:t>les arbres à feuillage persistant</a:t>
            </a:r>
            <a:r>
              <a:rPr lang="fr-FR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162</Words>
  <Application>Microsoft Office PowerPoint</Application>
  <PresentationFormat>Affichage à l'écran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CANDUSSO Laurent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Ange de Serra</dc:creator>
  <cp:lastModifiedBy>Ange de Serra</cp:lastModifiedBy>
  <cp:revision>3</cp:revision>
  <dcterms:created xsi:type="dcterms:W3CDTF">2010-09-26T12:50:56Z</dcterms:created>
  <dcterms:modified xsi:type="dcterms:W3CDTF">2010-09-26T13:00:47Z</dcterms:modified>
</cp:coreProperties>
</file>