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5DBBECE-2B17-41CF-AA37-3D23FDB8C27E}" type="datetimeFigureOut">
              <a:rPr lang="fr-FR" smtClean="0"/>
              <a:pPr/>
              <a:t>19/01/2011</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E13DC64-B4C0-42B4-A02A-46145850D24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E13DC64-B4C0-42B4-A02A-46145850D241}"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E13DC64-B4C0-42B4-A02A-46145850D241}"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E13DC64-B4C0-42B4-A02A-46145850D241}" type="slidenum">
              <a:rPr lang="fr-FR" smtClean="0"/>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E13DC64-B4C0-42B4-A02A-46145850D241}" type="slidenum">
              <a:rPr lang="fr-FR" smtClean="0"/>
              <a:pPr/>
              <a:t>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54F645-ECAD-4E87-A7A7-F8921B7450C1}" type="datetimeFigureOut">
              <a:rPr lang="fr-FR" smtClean="0"/>
              <a:pPr/>
              <a:t>19/01/2011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4FE4EF-9585-4976-AAEE-2115A4D5937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4F645-ECAD-4E87-A7A7-F8921B7450C1}" type="datetimeFigureOut">
              <a:rPr lang="fr-FR" smtClean="0"/>
              <a:pPr/>
              <a:t>19/01/2011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FE4EF-9585-4976-AAEE-2115A4D5937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0"/>
            <a:ext cx="8064896" cy="6740307"/>
          </a:xfrm>
          <a:prstGeom prst="rect">
            <a:avLst/>
          </a:prstGeom>
          <a:noFill/>
        </p:spPr>
        <p:txBody>
          <a:bodyPr wrap="square" rtlCol="0">
            <a:spAutoFit/>
          </a:bodyPr>
          <a:lstStyle/>
          <a:p>
            <a:r>
              <a:rPr lang="fr-FR" sz="2000" b="1" smtClean="0">
                <a:solidFill>
                  <a:srgbClr val="00B050"/>
                </a:solidFill>
              </a:rPr>
              <a:t>~  ~  ~  ~  ~  ~  </a:t>
            </a:r>
            <a:r>
              <a:rPr lang="fr-FR" smtClean="0">
                <a:solidFill>
                  <a:srgbClr val="FF0000"/>
                </a:solidFill>
              </a:rPr>
              <a:t>Les saisons</a:t>
            </a:r>
            <a:r>
              <a:rPr lang="fr-FR" smtClean="0">
                <a:solidFill>
                  <a:srgbClr val="0000FF"/>
                </a:solidFill>
              </a:rPr>
              <a:t> </a:t>
            </a:r>
            <a:r>
              <a:rPr lang="fr-FR" b="1" smtClean="0">
                <a:solidFill>
                  <a:srgbClr val="00B050"/>
                </a:solidFill>
                <a:sym typeface="Wingdings 3"/>
              </a:rPr>
              <a:t></a:t>
            </a:r>
            <a:endParaRPr lang="fr-FR" b="1" smtClean="0">
              <a:solidFill>
                <a:srgbClr val="00B050"/>
              </a:solidFill>
            </a:endParaRPr>
          </a:p>
          <a:p>
            <a:endParaRPr lang="fr-FR" smtClean="0">
              <a:solidFill>
                <a:srgbClr val="0000FF"/>
              </a:solidFill>
            </a:endParaRPr>
          </a:p>
          <a:p>
            <a:endParaRPr lang="fr-FR">
              <a:solidFill>
                <a:srgbClr val="0000FF"/>
              </a:solidFill>
            </a:endParaRPr>
          </a:p>
          <a:p>
            <a:endParaRPr lang="fr-FR" smtClean="0">
              <a:solidFill>
                <a:srgbClr val="0000FF"/>
              </a:solidFill>
            </a:endParaRPr>
          </a:p>
          <a:p>
            <a:endParaRPr lang="fr-FR" smtClean="0">
              <a:solidFill>
                <a:srgbClr val="0000FF"/>
              </a:solidFill>
            </a:endParaRPr>
          </a:p>
          <a:p>
            <a:endParaRPr lang="fr-FR">
              <a:solidFill>
                <a:srgbClr val="0000FF"/>
              </a:solidFill>
            </a:endParaRPr>
          </a:p>
          <a:p>
            <a:endParaRPr lang="fr-FR" smtClean="0">
              <a:solidFill>
                <a:srgbClr val="0000FF"/>
              </a:solidFill>
            </a:endParaRPr>
          </a:p>
          <a:p>
            <a:endParaRPr lang="fr-FR">
              <a:solidFill>
                <a:srgbClr val="0000FF"/>
              </a:solidFill>
            </a:endParaRPr>
          </a:p>
          <a:p>
            <a:endParaRPr lang="fr-FR" smtClean="0">
              <a:solidFill>
                <a:srgbClr val="0000FF"/>
              </a:solidFill>
            </a:endParaRPr>
          </a:p>
          <a:p>
            <a:endParaRPr lang="fr-FR">
              <a:solidFill>
                <a:srgbClr val="0000FF"/>
              </a:solidFill>
            </a:endParaRPr>
          </a:p>
          <a:p>
            <a:endParaRPr lang="fr-FR" smtClean="0">
              <a:solidFill>
                <a:srgbClr val="0000FF"/>
              </a:solidFill>
            </a:endParaRPr>
          </a:p>
          <a:p>
            <a:endParaRPr lang="fr-FR">
              <a:solidFill>
                <a:srgbClr val="0000FF"/>
              </a:solidFill>
            </a:endParaRPr>
          </a:p>
          <a:p>
            <a:endParaRPr lang="fr-FR" smtClean="0">
              <a:solidFill>
                <a:srgbClr val="0000FF"/>
              </a:solidFill>
            </a:endParaRPr>
          </a:p>
          <a:p>
            <a:endParaRPr lang="fr-FR">
              <a:solidFill>
                <a:srgbClr val="0000FF"/>
              </a:solidFill>
            </a:endParaRPr>
          </a:p>
          <a:p>
            <a:r>
              <a:rPr lang="fr-FR" smtClean="0">
                <a:solidFill>
                  <a:srgbClr val="0000FF"/>
                </a:solidFill>
              </a:rPr>
              <a:t>1. un pommier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2. un chêne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3. un sapin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4. une hirondelle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5. du mycélium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6. une fourmilière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7. un moineau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8. du blé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9. un bulbe </a:t>
            </a:r>
            <a:r>
              <a:rPr lang="fr-FR" b="1" smtClean="0">
                <a:solidFill>
                  <a:srgbClr val="00B050"/>
                </a:solidFill>
                <a:sym typeface="Wingdings 3"/>
              </a:rPr>
              <a:t></a:t>
            </a:r>
            <a:endParaRPr lang="fr-FR" smtClean="0">
              <a:solidFill>
                <a:srgbClr val="0000FF"/>
              </a:solidFill>
            </a:endParaRPr>
          </a:p>
          <a:p>
            <a:r>
              <a:rPr lang="fr-FR" smtClean="0">
                <a:solidFill>
                  <a:srgbClr val="0000FF"/>
                </a:solidFill>
              </a:rPr>
              <a:t>10. un hérisson </a:t>
            </a:r>
            <a:r>
              <a:rPr lang="fr-FR" b="1" smtClean="0">
                <a:solidFill>
                  <a:srgbClr val="00B050"/>
                </a:solidFill>
                <a:sym typeface="Wingdings 3"/>
              </a:rPr>
              <a:t></a:t>
            </a:r>
            <a:endParaRPr lang="fr-FR" smtClean="0">
              <a:solidFill>
                <a:srgbClr val="0000FF"/>
              </a:solidFill>
            </a:endParaRPr>
          </a:p>
        </p:txBody>
      </p:sp>
      <p:pic>
        <p:nvPicPr>
          <p:cNvPr id="6" name="Image 5" descr="Observer-bosquet-arbres1.gif"/>
          <p:cNvPicPr>
            <a:picLocks noChangeAspect="1"/>
          </p:cNvPicPr>
          <p:nvPr/>
        </p:nvPicPr>
        <p:blipFill>
          <a:blip r:embed="rId3" cstate="print"/>
          <a:stretch>
            <a:fillRect/>
          </a:stretch>
        </p:blipFill>
        <p:spPr>
          <a:xfrm>
            <a:off x="2123728" y="404664"/>
            <a:ext cx="5568153" cy="3492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88640"/>
            <a:ext cx="8028384" cy="923330"/>
          </a:xfrm>
          <a:prstGeom prst="rect">
            <a:avLst/>
          </a:prstGeom>
        </p:spPr>
        <p:txBody>
          <a:bodyPr wrap="square">
            <a:spAutoFit/>
          </a:bodyPr>
          <a:lstStyle/>
          <a:p>
            <a:pPr algn="just"/>
            <a:r>
              <a:rPr lang="fr-FR" smtClean="0">
                <a:solidFill>
                  <a:srgbClr val="0000FF"/>
                </a:solidFill>
              </a:rPr>
              <a:t>En </a:t>
            </a:r>
            <a:r>
              <a:rPr lang="fr-FR" smtClean="0">
                <a:solidFill>
                  <a:srgbClr val="FF0000"/>
                </a:solidFill>
              </a:rPr>
              <a:t>été</a:t>
            </a:r>
            <a:r>
              <a:rPr lang="fr-FR" smtClean="0">
                <a:solidFill>
                  <a:srgbClr val="0000FF"/>
                </a:solidFill>
              </a:rPr>
              <a:t>, les animaux sont actifs. Le blé est mûr, prêt à être récolté. Les bulbes sont fanés. Les champignons sont sous terre (le mycélium). Les arbres à feuilles caduques ont toutes leurs feuilles. </a:t>
            </a:r>
            <a:r>
              <a:rPr lang="fr-FR" b="1" smtClean="0">
                <a:solidFill>
                  <a:srgbClr val="00B050"/>
                </a:solidFill>
                <a:sym typeface="Wingdings 3"/>
              </a:rPr>
              <a:t></a:t>
            </a:r>
            <a:endParaRPr lang="fr-FR" smtClean="0">
              <a:solidFill>
                <a:srgbClr val="0000FF"/>
              </a:solidFill>
            </a:endParaRPr>
          </a:p>
        </p:txBody>
      </p:sp>
      <p:pic>
        <p:nvPicPr>
          <p:cNvPr id="6" name="Image 5" descr="automne.jpg"/>
          <p:cNvPicPr>
            <a:picLocks noChangeAspect="1"/>
          </p:cNvPicPr>
          <p:nvPr/>
        </p:nvPicPr>
        <p:blipFill>
          <a:blip r:embed="rId3" cstate="print"/>
          <a:stretch>
            <a:fillRect/>
          </a:stretch>
        </p:blipFill>
        <p:spPr>
          <a:xfrm>
            <a:off x="2339752" y="1124744"/>
            <a:ext cx="5558956" cy="3492000"/>
          </a:xfrm>
          <a:prstGeom prst="rect">
            <a:avLst/>
          </a:prstGeom>
        </p:spPr>
      </p:pic>
      <p:sp>
        <p:nvSpPr>
          <p:cNvPr id="7" name="Rectangle 6"/>
          <p:cNvSpPr/>
          <p:nvPr/>
        </p:nvSpPr>
        <p:spPr>
          <a:xfrm>
            <a:off x="971600" y="4653136"/>
            <a:ext cx="7992888" cy="2031325"/>
          </a:xfrm>
          <a:prstGeom prst="rect">
            <a:avLst/>
          </a:prstGeom>
        </p:spPr>
        <p:txBody>
          <a:bodyPr wrap="square">
            <a:spAutoFit/>
          </a:bodyPr>
          <a:lstStyle/>
          <a:p>
            <a:pPr algn="just"/>
            <a:r>
              <a:rPr lang="fr-FR" smtClean="0">
                <a:solidFill>
                  <a:srgbClr val="0000FF"/>
                </a:solidFill>
              </a:rPr>
              <a:t>En </a:t>
            </a:r>
            <a:r>
              <a:rPr lang="fr-FR" smtClean="0">
                <a:solidFill>
                  <a:srgbClr val="FF0000"/>
                </a:solidFill>
              </a:rPr>
              <a:t>automne</a:t>
            </a:r>
            <a:r>
              <a:rPr lang="fr-FR" smtClean="0">
                <a:solidFill>
                  <a:srgbClr val="0000FF"/>
                </a:solidFill>
              </a:rPr>
              <a:t>, les arbres et arbustes à feuilles caduques perdent leurs feuilles. Les champignons sortent de terre. Les arbres fruitiers d’automne donnent les derniers fruits (comme les pommes, les noix, les châtaignes…). </a:t>
            </a:r>
            <a:r>
              <a:rPr lang="fr-FR" b="1" smtClean="0">
                <a:solidFill>
                  <a:srgbClr val="00B050"/>
                </a:solidFill>
                <a:sym typeface="Wingdings 3"/>
              </a:rPr>
              <a:t></a:t>
            </a:r>
            <a:endParaRPr lang="fr-FR" smtClean="0">
              <a:solidFill>
                <a:srgbClr val="0000FF"/>
              </a:solidFill>
            </a:endParaRPr>
          </a:p>
          <a:p>
            <a:pPr algn="just"/>
            <a:r>
              <a:rPr lang="fr-FR" smtClean="0">
                <a:solidFill>
                  <a:srgbClr val="FF0000"/>
                </a:solidFill>
              </a:rPr>
              <a:t>Les êtres vivants se préparent au prochain hiver</a:t>
            </a:r>
            <a:r>
              <a:rPr lang="fr-FR" smtClean="0">
                <a:solidFill>
                  <a:srgbClr val="0000FF"/>
                </a:solidFill>
              </a:rPr>
              <a:t> : les bulbes rentrent sous terre. Les fourmis ferment les accès de la fourmilière. Les animaux se préparent à </a:t>
            </a:r>
            <a:r>
              <a:rPr lang="fr-FR" u="heavy" smtClean="0">
                <a:solidFill>
                  <a:srgbClr val="0000FF"/>
                </a:solidFill>
                <a:uFill>
                  <a:solidFill>
                    <a:srgbClr val="FF0000"/>
                  </a:solidFill>
                </a:uFill>
              </a:rPr>
              <a:t>hiberner</a:t>
            </a:r>
            <a:r>
              <a:rPr lang="fr-FR" smtClean="0">
                <a:solidFill>
                  <a:srgbClr val="0000FF"/>
                </a:solidFill>
              </a:rPr>
              <a:t> : ils finissent leur terrier et mangent beaucoup. Ceux qui n’hibernent pas font des provisions. Les </a:t>
            </a:r>
            <a:r>
              <a:rPr lang="fr-FR" u="heavy">
                <a:solidFill>
                  <a:srgbClr val="0000FF"/>
                </a:solidFill>
                <a:uFill>
                  <a:solidFill>
                    <a:srgbClr val="FF0000"/>
                  </a:solidFill>
                </a:uFill>
              </a:rPr>
              <a:t>oiseaux migrateurs </a:t>
            </a:r>
            <a:r>
              <a:rPr lang="fr-FR" smtClean="0">
                <a:solidFill>
                  <a:srgbClr val="0000FF"/>
                </a:solidFill>
              </a:rPr>
              <a:t>entament leur long voyage vers les pays chauds.</a:t>
            </a:r>
            <a:endParaRPr lang="fr-FR">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iver.jpg"/>
          <p:cNvPicPr>
            <a:picLocks noChangeAspect="1"/>
          </p:cNvPicPr>
          <p:nvPr/>
        </p:nvPicPr>
        <p:blipFill>
          <a:blip r:embed="rId3" cstate="print"/>
          <a:stretch>
            <a:fillRect/>
          </a:stretch>
        </p:blipFill>
        <p:spPr>
          <a:xfrm>
            <a:off x="1691680" y="188640"/>
            <a:ext cx="6050176" cy="3789040"/>
          </a:xfrm>
          <a:prstGeom prst="rect">
            <a:avLst/>
          </a:prstGeom>
        </p:spPr>
      </p:pic>
      <p:sp>
        <p:nvSpPr>
          <p:cNvPr id="2049" name="Rectangle 1"/>
          <p:cNvSpPr>
            <a:spLocks noChangeArrowheads="1"/>
          </p:cNvSpPr>
          <p:nvPr/>
        </p:nvSpPr>
        <p:spPr bwMode="auto">
          <a:xfrm>
            <a:off x="683568" y="4005064"/>
            <a:ext cx="82809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i="0" u="none" strike="noStrike" cap="none" normalizeH="0" baseline="0" smtClean="0">
                <a:ln>
                  <a:noFill/>
                </a:ln>
                <a:solidFill>
                  <a:srgbClr val="0000FF"/>
                </a:solidFill>
                <a:effectLst/>
                <a:latin typeface="Calibri" pitchFamily="34" charset="0"/>
                <a:ea typeface="Calibri" pitchFamily="34" charset="0"/>
                <a:cs typeface="Times New Roman" pitchFamily="18" charset="0"/>
              </a:rPr>
              <a:t>En</a:t>
            </a:r>
            <a:r>
              <a:rPr kumimoji="0" lang="fr-FR" i="0" u="none" strike="noStrike" cap="none" normalizeH="0" baseline="0" smtClean="0">
                <a:ln>
                  <a:noFill/>
                </a:ln>
                <a:solidFill>
                  <a:srgbClr val="0070C0"/>
                </a:solidFill>
                <a:effectLst/>
                <a:latin typeface="Calibri" pitchFamily="34" charset="0"/>
                <a:ea typeface="Calibri" pitchFamily="34" charset="0"/>
                <a:cs typeface="Times New Roman" pitchFamily="18" charset="0"/>
              </a:rPr>
              <a:t> </a:t>
            </a:r>
            <a:r>
              <a:rPr kumimoji="0" lang="fr-FR"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hiver</a:t>
            </a:r>
            <a:r>
              <a:rPr kumimoji="0" lang="fr-FR" i="0" u="none" strike="noStrike" cap="none" normalizeH="0" baseline="0" smtClean="0">
                <a:ln>
                  <a:noFill/>
                </a:ln>
                <a:solidFill>
                  <a:srgbClr val="0000FF"/>
                </a:solidFill>
                <a:effectLst/>
                <a:latin typeface="Calibri" pitchFamily="34" charset="0"/>
                <a:ea typeface="Calibri" pitchFamily="34" charset="0"/>
                <a:cs typeface="Times New Roman" pitchFamily="18" charset="0"/>
              </a:rPr>
              <a:t>, la nature est au repos car la nourriture est rare</a:t>
            </a:r>
            <a:r>
              <a:rPr kumimoji="0" lang="fr-FR" i="0" u="none" strike="noStrike" cap="none" normalizeH="0" smtClean="0">
                <a:ln>
                  <a:noFill/>
                </a:ln>
                <a:solidFill>
                  <a:srgbClr val="0000FF"/>
                </a:solidFill>
                <a:effectLst/>
                <a:latin typeface="Calibri" pitchFamily="34" charset="0"/>
                <a:ea typeface="Calibri" pitchFamily="34" charset="0"/>
                <a:cs typeface="Times New Roman" pitchFamily="18" charset="0"/>
              </a:rPr>
              <a:t> et il fait froid. C</a:t>
            </a:r>
            <a:r>
              <a:rPr kumimoji="0" lang="fr-FR" i="0" u="none" strike="noStrike" cap="none" normalizeH="0" baseline="0" smtClean="0">
                <a:ln>
                  <a:noFill/>
                </a:ln>
                <a:solidFill>
                  <a:srgbClr val="0000FF"/>
                </a:solidFill>
                <a:effectLst/>
                <a:latin typeface="Calibri" pitchFamily="34" charset="0"/>
                <a:ea typeface="Calibri" pitchFamily="34" charset="0"/>
                <a:cs typeface="Times New Roman" pitchFamily="18" charset="0"/>
              </a:rPr>
              <a:t>ertains animaux </a:t>
            </a:r>
            <a:r>
              <a:rPr kumimoji="0" lang="fr-FR"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hibernent</a:t>
            </a:r>
            <a:r>
              <a:rPr kumimoji="0" lang="fr-FR" i="0" u="none" strike="noStrike" cap="none" normalizeH="0" baseline="0" smtClean="0">
                <a:ln>
                  <a:noFill/>
                </a:ln>
                <a:solidFill>
                  <a:srgbClr val="0000FF"/>
                </a:solidFill>
                <a:effectLst/>
                <a:latin typeface="Calibri" pitchFamily="34" charset="0"/>
                <a:ea typeface="Calibri" pitchFamily="34" charset="0"/>
                <a:cs typeface="Times New Roman" pitchFamily="18" charset="0"/>
              </a:rPr>
              <a:t>, les autres ont une activité réduite (uniquement la recherche de nourriture). Les </a:t>
            </a:r>
            <a:r>
              <a:rPr kumimoji="0" lang="fr-FR"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végétaux</a:t>
            </a:r>
            <a:r>
              <a:rPr kumimoji="0" lang="fr-FR" i="0" u="none" strike="noStrike" cap="none" normalizeH="0" baseline="0" smtClean="0">
                <a:ln>
                  <a:noFill/>
                </a:ln>
                <a:solidFill>
                  <a:srgbClr val="0070C0"/>
                </a:solidFill>
                <a:effectLst/>
                <a:latin typeface="Calibri" pitchFamily="34" charset="0"/>
                <a:ea typeface="Calibri" pitchFamily="34" charset="0"/>
                <a:cs typeface="Times New Roman" pitchFamily="18" charset="0"/>
              </a:rPr>
              <a:t> </a:t>
            </a:r>
            <a:r>
              <a:rPr kumimoji="0" lang="fr-FR" i="0" u="none" strike="noStrike" cap="none" normalizeH="0" baseline="0" smtClean="0">
                <a:ln>
                  <a:noFill/>
                </a:ln>
                <a:solidFill>
                  <a:srgbClr val="0000FF"/>
                </a:solidFill>
                <a:effectLst/>
                <a:latin typeface="Calibri" pitchFamily="34" charset="0"/>
                <a:ea typeface="Calibri" pitchFamily="34" charset="0"/>
                <a:cs typeface="Times New Roman" pitchFamily="18" charset="0"/>
              </a:rPr>
              <a:t>sont aussi au repos, on parle de </a:t>
            </a:r>
            <a:r>
              <a:rPr kumimoji="0" lang="fr-FR" i="0" u="none" strike="noStrike" cap="none" normalizeH="0" baseline="0" smtClean="0">
                <a:ln>
                  <a:noFill/>
                </a:ln>
                <a:solidFill>
                  <a:srgbClr val="FF0000"/>
                </a:solidFill>
                <a:effectLst/>
                <a:latin typeface="Calibri" pitchFamily="34" charset="0"/>
                <a:ea typeface="Calibri" pitchFamily="34" charset="0"/>
                <a:cs typeface="Times New Roman" pitchFamily="18" charset="0"/>
              </a:rPr>
              <a:t>dormance</a:t>
            </a:r>
            <a:r>
              <a:rPr kumimoji="0" lang="fr-FR" i="0" u="none" strike="noStrike" cap="none" normalizeH="0" baseline="0" smtClean="0">
                <a:ln>
                  <a:noFill/>
                </a:ln>
                <a:solidFill>
                  <a:srgbClr val="0000FF"/>
                </a:solidFill>
                <a:effectLst/>
                <a:latin typeface="Calibri" pitchFamily="34" charset="0"/>
                <a:ea typeface="Calibri" pitchFamily="34" charset="0"/>
                <a:cs typeface="Times New Roman" pitchFamily="18" charset="0"/>
              </a:rPr>
              <a:t>. Les arbres préparent les premiers bourgeons qui se développeront quand la chaleur reviendra.</a:t>
            </a:r>
            <a:r>
              <a:rPr kumimoji="0" lang="fr-FR" i="0" u="none" strike="noStrike" cap="none" normalizeH="0" baseline="0" smtClean="0">
                <a:ln>
                  <a:noFill/>
                </a:ln>
                <a:solidFill>
                  <a:srgbClr val="00B050"/>
                </a:solidFill>
                <a:effectLst/>
                <a:latin typeface="Calibri" pitchFamily="34" charset="0"/>
                <a:ea typeface="Calibri" pitchFamily="34" charset="0"/>
                <a:cs typeface="Times New Roman" pitchFamily="18" charset="0"/>
                <a:sym typeface="Wingdings 3" pitchFamily="18" charset="2"/>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printemps.jpg"/>
          <p:cNvPicPr/>
          <p:nvPr/>
        </p:nvPicPr>
        <p:blipFill>
          <a:blip r:embed="rId3" cstate="print"/>
          <a:stretch>
            <a:fillRect/>
          </a:stretch>
        </p:blipFill>
        <p:spPr>
          <a:xfrm>
            <a:off x="2267744" y="260648"/>
            <a:ext cx="5040000" cy="3175158"/>
          </a:xfrm>
          <a:prstGeom prst="rect">
            <a:avLst/>
          </a:prstGeom>
        </p:spPr>
      </p:pic>
      <p:sp>
        <p:nvSpPr>
          <p:cNvPr id="2049" name="Rectangle 1"/>
          <p:cNvSpPr>
            <a:spLocks noChangeArrowheads="1"/>
          </p:cNvSpPr>
          <p:nvPr/>
        </p:nvSpPr>
        <p:spPr bwMode="auto">
          <a:xfrm>
            <a:off x="683568" y="3573016"/>
            <a:ext cx="82809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mtClean="0">
                <a:solidFill>
                  <a:srgbClr val="0000FF"/>
                </a:solidFill>
                <a:latin typeface="Calibri" pitchFamily="34" charset="0"/>
                <a:ea typeface="Calibri" pitchFamily="34" charset="0"/>
                <a:cs typeface="Times New Roman" pitchFamily="18" charset="0"/>
              </a:rPr>
              <a:t>Au</a:t>
            </a:r>
            <a:r>
              <a:rPr lang="fr-FR" smtClean="0">
                <a:solidFill>
                  <a:srgbClr val="0070C0"/>
                </a:solidFill>
                <a:latin typeface="Calibri" pitchFamily="34" charset="0"/>
                <a:ea typeface="Calibri" pitchFamily="34" charset="0"/>
                <a:cs typeface="Times New Roman" pitchFamily="18" charset="0"/>
              </a:rPr>
              <a:t> </a:t>
            </a:r>
            <a:r>
              <a:rPr lang="fr-FR" smtClean="0">
                <a:solidFill>
                  <a:srgbClr val="FF0000"/>
                </a:solidFill>
                <a:latin typeface="Calibri" pitchFamily="34" charset="0"/>
                <a:ea typeface="Calibri" pitchFamily="34" charset="0"/>
                <a:cs typeface="Times New Roman" pitchFamily="18" charset="0"/>
              </a:rPr>
              <a:t>printemps</a:t>
            </a:r>
            <a:r>
              <a:rPr lang="fr-FR" smtClean="0">
                <a:solidFill>
                  <a:srgbClr val="0000FF"/>
                </a:solidFill>
                <a:latin typeface="Calibri" pitchFamily="34" charset="0"/>
                <a:ea typeface="Calibri" pitchFamily="34" charset="0"/>
                <a:cs typeface="Times New Roman" pitchFamily="18" charset="0"/>
              </a:rPr>
              <a:t>, les jours rallongent, les températures sont plus chaudes, la nature se réveille.</a:t>
            </a:r>
          </a:p>
          <a:p>
            <a:pPr algn="just" fontAlgn="base">
              <a:spcBef>
                <a:spcPct val="0"/>
              </a:spcBef>
              <a:spcAft>
                <a:spcPct val="0"/>
              </a:spcAft>
            </a:pPr>
            <a:r>
              <a:rPr lang="fr-FR" smtClean="0">
                <a:solidFill>
                  <a:srgbClr val="0000FF"/>
                </a:solidFill>
                <a:latin typeface="Calibri" pitchFamily="34" charset="0"/>
                <a:ea typeface="Calibri" pitchFamily="34" charset="0"/>
                <a:cs typeface="Times New Roman" pitchFamily="18" charset="0"/>
              </a:rPr>
              <a:t>Les animaux se </a:t>
            </a:r>
            <a:r>
              <a:rPr lang="fr-FR" smtClean="0">
                <a:solidFill>
                  <a:srgbClr val="FF0000"/>
                </a:solidFill>
                <a:latin typeface="Calibri" pitchFamily="34" charset="0"/>
                <a:ea typeface="Calibri" pitchFamily="34" charset="0"/>
                <a:cs typeface="Times New Roman" pitchFamily="18" charset="0"/>
              </a:rPr>
              <a:t>reproduisent</a:t>
            </a:r>
            <a:r>
              <a:rPr lang="fr-FR" smtClean="0">
                <a:solidFill>
                  <a:srgbClr val="0070C0"/>
                </a:solidFill>
                <a:latin typeface="Calibri" pitchFamily="34" charset="0"/>
                <a:ea typeface="Calibri" pitchFamily="34" charset="0"/>
                <a:cs typeface="Times New Roman" pitchFamily="18" charset="0"/>
              </a:rPr>
              <a:t> </a:t>
            </a:r>
            <a:r>
              <a:rPr lang="fr-FR" smtClean="0">
                <a:solidFill>
                  <a:srgbClr val="0000FF"/>
                </a:solidFill>
                <a:latin typeface="Calibri" pitchFamily="34" charset="0"/>
                <a:ea typeface="Calibri" pitchFamily="34" charset="0"/>
                <a:cs typeface="Times New Roman" pitchFamily="18" charset="0"/>
              </a:rPr>
              <a:t>et ont des petits (on dit : reproduction). Les plantes reprennent leur </a:t>
            </a:r>
            <a:r>
              <a:rPr lang="fr-FR" smtClean="0">
                <a:solidFill>
                  <a:srgbClr val="FF0000"/>
                </a:solidFill>
                <a:latin typeface="Calibri" pitchFamily="34" charset="0"/>
                <a:ea typeface="Calibri" pitchFamily="34" charset="0"/>
                <a:cs typeface="Times New Roman" pitchFamily="18" charset="0"/>
              </a:rPr>
              <a:t>croissance</a:t>
            </a:r>
            <a:r>
              <a:rPr lang="fr-FR" smtClean="0">
                <a:solidFill>
                  <a:srgbClr val="0000FF"/>
                </a:solidFill>
                <a:latin typeface="Calibri" pitchFamily="34" charset="0"/>
                <a:ea typeface="Calibri" pitchFamily="34" charset="0"/>
                <a:cs typeface="Times New Roman" pitchFamily="18" charset="0"/>
              </a:rPr>
              <a:t>. Les </a:t>
            </a:r>
            <a:r>
              <a:rPr lang="fr-FR" smtClean="0">
                <a:solidFill>
                  <a:srgbClr val="FF0000"/>
                </a:solidFill>
                <a:latin typeface="Calibri" pitchFamily="34" charset="0"/>
                <a:ea typeface="Calibri" pitchFamily="34" charset="0"/>
                <a:cs typeface="Times New Roman" pitchFamily="18" charset="0"/>
              </a:rPr>
              <a:t>graines </a:t>
            </a:r>
            <a:r>
              <a:rPr lang="fr-FR" smtClean="0">
                <a:solidFill>
                  <a:srgbClr val="FF0000"/>
                </a:solidFill>
                <a:latin typeface="Calibri" pitchFamily="34" charset="0"/>
                <a:ea typeface="Calibri" pitchFamily="34" charset="0"/>
                <a:cs typeface="Times New Roman" pitchFamily="18" charset="0"/>
              </a:rPr>
              <a:t>germent </a:t>
            </a:r>
            <a:r>
              <a:rPr lang="fr-FR" smtClean="0">
                <a:solidFill>
                  <a:srgbClr val="0000FF"/>
                </a:solidFill>
                <a:latin typeface="Calibri" pitchFamily="34" charset="0"/>
                <a:ea typeface="Calibri" pitchFamily="34" charset="0"/>
                <a:cs typeface="Times New Roman" pitchFamily="18" charset="0"/>
              </a:rPr>
              <a:t>(c’est la germination), les </a:t>
            </a:r>
            <a:r>
              <a:rPr lang="fr-FR" u="heavy" smtClean="0">
                <a:solidFill>
                  <a:srgbClr val="0000FF"/>
                </a:solidFill>
                <a:uFill>
                  <a:solidFill>
                    <a:srgbClr val="FF0000"/>
                  </a:solidFill>
                </a:uFill>
                <a:latin typeface="Calibri" pitchFamily="34" charset="0"/>
                <a:ea typeface="Calibri" pitchFamily="34" charset="0"/>
                <a:cs typeface="Times New Roman" pitchFamily="18" charset="0"/>
              </a:rPr>
              <a:t>bourgeons éclosent</a:t>
            </a:r>
            <a:r>
              <a:rPr lang="fr-FR" smtClean="0">
                <a:solidFill>
                  <a:srgbClr val="0000FF"/>
                </a:solidFill>
                <a:uFill>
                  <a:solidFill>
                    <a:srgbClr val="FF0000"/>
                  </a:solidFill>
                </a:uFill>
                <a:latin typeface="Calibri" pitchFamily="34" charset="0"/>
                <a:ea typeface="Calibri" pitchFamily="34" charset="0"/>
                <a:cs typeface="Times New Roman" pitchFamily="18" charset="0"/>
              </a:rPr>
              <a:t> </a:t>
            </a:r>
            <a:r>
              <a:rPr lang="fr-FR" smtClean="0">
                <a:solidFill>
                  <a:srgbClr val="0000FF"/>
                </a:solidFill>
                <a:latin typeface="Calibri" pitchFamily="34" charset="0"/>
                <a:ea typeface="Calibri" pitchFamily="34" charset="0"/>
                <a:cs typeface="Times New Roman" pitchFamily="18" charset="0"/>
              </a:rPr>
              <a:t>pour donner de nouvelles feuilles, les arbres fruitiers ont des fleurs. Les oiseaux migrateurs sont revenus. Les animaux sont actifs. Le mycélium se développe.</a:t>
            </a:r>
            <a:endParaRPr lang="fr-FR" smtClean="0">
              <a:solidFill>
                <a:srgbClr val="0000FF"/>
              </a:solidFill>
              <a:latin typeface="Calibri" pitchFamily="34" charset="0"/>
              <a:ea typeface="Calibri" pitchFamily="34" charset="0"/>
              <a:cs typeface="Times New Roman" pitchFamily="18" charset="0"/>
            </a:endParaRPr>
          </a:p>
          <a:p>
            <a:pPr algn="just" fontAlgn="base">
              <a:spcBef>
                <a:spcPct val="0"/>
              </a:spcBef>
              <a:spcAft>
                <a:spcPct val="0"/>
              </a:spcAft>
            </a:pPr>
            <a:r>
              <a:rPr lang="fr-FR" u="heavy" smtClean="0">
                <a:solidFill>
                  <a:srgbClr val="0000FF"/>
                </a:solidFill>
                <a:uFill>
                  <a:solidFill>
                    <a:srgbClr val="FF0000"/>
                  </a:solidFill>
                </a:uFill>
                <a:latin typeface="Calibri" pitchFamily="34" charset="0"/>
                <a:ea typeface="Calibri" pitchFamily="34" charset="0"/>
                <a:cs typeface="Times New Roman" pitchFamily="18" charset="0"/>
              </a:rPr>
              <a:t>A la </a:t>
            </a:r>
            <a:r>
              <a:rPr lang="fr-FR" u="heavy" smtClean="0">
                <a:solidFill>
                  <a:srgbClr val="0000FF"/>
                </a:solidFill>
                <a:uFill>
                  <a:solidFill>
                    <a:srgbClr val="FF0000"/>
                  </a:solidFill>
                </a:uFill>
                <a:latin typeface="Calibri" pitchFamily="34" charset="0"/>
                <a:ea typeface="Calibri" pitchFamily="34" charset="0"/>
                <a:cs typeface="Times New Roman" pitchFamily="18" charset="0"/>
              </a:rPr>
              <a:t>fin </a:t>
            </a:r>
            <a:r>
              <a:rPr lang="fr-FR" u="heavy" smtClean="0">
                <a:solidFill>
                  <a:srgbClr val="0000FF"/>
                </a:solidFill>
                <a:uFill>
                  <a:solidFill>
                    <a:srgbClr val="FF0000"/>
                  </a:solidFill>
                </a:uFill>
                <a:latin typeface="Calibri" pitchFamily="34" charset="0"/>
                <a:ea typeface="Calibri" pitchFamily="34" charset="0"/>
                <a:cs typeface="Times New Roman" pitchFamily="18" charset="0"/>
              </a:rPr>
              <a:t>du printemps, la nature est de nouveau </a:t>
            </a:r>
            <a:r>
              <a:rPr lang="fr-FR" u="heavy" smtClean="0">
                <a:solidFill>
                  <a:srgbClr val="0000FF"/>
                </a:solidFill>
                <a:uFill>
                  <a:solidFill>
                    <a:srgbClr val="FF0000"/>
                  </a:solidFill>
                </a:uFill>
                <a:latin typeface="Calibri" pitchFamily="34" charset="0"/>
                <a:ea typeface="Calibri" pitchFamily="34" charset="0"/>
                <a:cs typeface="Times New Roman" pitchFamily="18" charset="0"/>
              </a:rPr>
              <a:t>identique </a:t>
            </a:r>
            <a:r>
              <a:rPr lang="fr-FR" u="heavy" smtClean="0">
                <a:solidFill>
                  <a:srgbClr val="0000FF"/>
                </a:solidFill>
                <a:uFill>
                  <a:solidFill>
                    <a:srgbClr val="FF0000"/>
                  </a:solidFill>
                </a:uFill>
                <a:latin typeface="Calibri" pitchFamily="34" charset="0"/>
                <a:ea typeface="Calibri" pitchFamily="34" charset="0"/>
                <a:cs typeface="Times New Roman" pitchFamily="18" charset="0"/>
              </a:rPr>
              <a:t>au début de l’été précédent</a:t>
            </a:r>
            <a:r>
              <a:rPr lang="fr-FR" smtClean="0">
                <a:solidFill>
                  <a:srgbClr val="0000FF"/>
                </a:solidFill>
                <a:latin typeface="Calibri" pitchFamily="34" charset="0"/>
                <a:ea typeface="Calibri" pitchFamily="34" charset="0"/>
                <a:cs typeface="Times New Roman" pitchFamily="18" charset="0"/>
              </a:rPr>
              <a:t>. On parle de </a:t>
            </a:r>
            <a:r>
              <a:rPr lang="fr-FR" smtClean="0">
                <a:solidFill>
                  <a:srgbClr val="FF0000"/>
                </a:solidFill>
                <a:latin typeface="Calibri" pitchFamily="34" charset="0"/>
                <a:ea typeface="Calibri" pitchFamily="34" charset="0"/>
                <a:cs typeface="Times New Roman" pitchFamily="18" charset="0"/>
              </a:rPr>
              <a:t>cycle de la vie</a:t>
            </a:r>
            <a:r>
              <a:rPr lang="fr-FR" smtClean="0">
                <a:solidFill>
                  <a:srgbClr val="0000FF"/>
                </a:solidFill>
                <a:latin typeface="Calibri" pitchFamily="34" charset="0"/>
                <a:ea typeface="Calibri" pitchFamily="34" charset="0"/>
                <a:cs typeface="Times New Roman" pitchFamily="18" charset="0"/>
              </a:rPr>
              <a:t> : les animaux grandissent, ont des petits, puis meurent, mais leurs petits se reproduisent aussi. Les plantes grandissent aussi, donnent des graines, puis meurent, pendant que les graines donnent elles aussi de nouvelles plantes.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TotalTime>
  <Words>296</Words>
  <Application>Microsoft Office PowerPoint</Application>
  <PresentationFormat>Affichage à l'écran (4:3)</PresentationFormat>
  <Paragraphs>35</Paragraphs>
  <Slides>4</Slides>
  <Notes>4</Notes>
  <HiddenSlides>0</HiddenSlides>
  <MMClips>0</MMClips>
  <ScaleCrop>false</ScaleCrop>
  <HeadingPairs>
    <vt:vector size="4" baseType="variant">
      <vt:variant>
        <vt:lpstr>Thème</vt:lpstr>
      </vt:variant>
      <vt:variant>
        <vt:i4>1</vt:i4>
      </vt:variant>
      <vt:variant>
        <vt:lpstr>Titres des diapositives</vt:lpstr>
      </vt:variant>
      <vt:variant>
        <vt:i4>4</vt:i4>
      </vt:variant>
    </vt:vector>
  </HeadingPairs>
  <TitlesOfParts>
    <vt:vector size="5" baseType="lpstr">
      <vt:lpstr>Thème Office</vt:lpstr>
      <vt:lpstr>Diapositive 1</vt:lpstr>
      <vt:lpstr>Diapositive 2</vt:lpstr>
      <vt:lpstr>Diapositive 3</vt:lpstr>
      <vt:lpstr>Diapositive 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Ange de Serra</dc:creator>
  <cp:lastModifiedBy>Ange de Serra</cp:lastModifiedBy>
  <cp:revision>27</cp:revision>
  <dcterms:created xsi:type="dcterms:W3CDTF">2010-10-03T09:37:49Z</dcterms:created>
  <dcterms:modified xsi:type="dcterms:W3CDTF">2011-01-19T09:25:59Z</dcterms:modified>
</cp:coreProperties>
</file>