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0710863" cy="7561263"/>
  <p:notesSz cx="6881813" cy="10002838"/>
  <p:defaultTextStyle>
    <a:defPPr>
      <a:defRPr lang="fr-FR"/>
    </a:defPPr>
    <a:lvl1pPr marL="0" algn="l" defTabSz="104406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22031" algn="l" defTabSz="104406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44062" algn="l" defTabSz="104406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566093" algn="l" defTabSz="104406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088124" algn="l" defTabSz="104406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610155" algn="l" defTabSz="104406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132186" algn="l" defTabSz="104406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654217" algn="l" defTabSz="104406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176248" algn="l" defTabSz="104406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758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85" d="100"/>
          <a:sy n="85" d="100"/>
        </p:scale>
        <p:origin x="-931" y="-91"/>
      </p:cViewPr>
      <p:guideLst>
        <p:guide orient="horz" pos="2381"/>
        <p:guide pos="337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803315" y="2348893"/>
            <a:ext cx="9104234" cy="1620771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606630" y="4284716"/>
            <a:ext cx="7497604" cy="193232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220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40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6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81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101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321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542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762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24B8B-21FE-4BEA-80B4-04E6BD0D145A}" type="datetimeFigureOut">
              <a:rPr lang="fr-FR" smtClean="0"/>
              <a:t>17/05/2015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C4533-D236-4332-9616-638FEC18CBA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848636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24B8B-21FE-4BEA-80B4-04E6BD0D145A}" type="datetimeFigureOut">
              <a:rPr lang="fr-FR" smtClean="0"/>
              <a:t>17/05/2015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C4533-D236-4332-9616-638FEC18CBA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819117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765376" y="302802"/>
            <a:ext cx="2409944" cy="645157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535543" y="302802"/>
            <a:ext cx="7051318" cy="645157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24B8B-21FE-4BEA-80B4-04E6BD0D145A}" type="datetimeFigureOut">
              <a:rPr lang="fr-FR" smtClean="0"/>
              <a:t>17/05/2015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C4533-D236-4332-9616-638FEC18CBA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094727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24B8B-21FE-4BEA-80B4-04E6BD0D145A}" type="datetimeFigureOut">
              <a:rPr lang="fr-FR" smtClean="0"/>
              <a:t>17/05/2015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C4533-D236-4332-9616-638FEC18CBA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543081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46084" y="4858812"/>
            <a:ext cx="9104234" cy="1501751"/>
          </a:xfrm>
        </p:spPr>
        <p:txBody>
          <a:bodyPr anchor="t"/>
          <a:lstStyle>
            <a:lvl1pPr algn="l">
              <a:defRPr sz="46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46084" y="3204786"/>
            <a:ext cx="9104234" cy="1654026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22031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4406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6609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8812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1015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3218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5421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7624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24B8B-21FE-4BEA-80B4-04E6BD0D145A}" type="datetimeFigureOut">
              <a:rPr lang="fr-FR" smtClean="0"/>
              <a:t>17/05/2015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C4533-D236-4332-9616-638FEC18CBA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632999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535543" y="1764295"/>
            <a:ext cx="4730631" cy="4990084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444689" y="1764295"/>
            <a:ext cx="4730631" cy="4990084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24B8B-21FE-4BEA-80B4-04E6BD0D145A}" type="datetimeFigureOut">
              <a:rPr lang="fr-FR" smtClean="0"/>
              <a:t>17/05/2015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C4533-D236-4332-9616-638FEC18CBA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982995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35543" y="1692533"/>
            <a:ext cx="4732491" cy="705367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2031" indent="0">
              <a:buNone/>
              <a:defRPr sz="2300" b="1"/>
            </a:lvl2pPr>
            <a:lvl3pPr marL="1044062" indent="0">
              <a:buNone/>
              <a:defRPr sz="2100" b="1"/>
            </a:lvl3pPr>
            <a:lvl4pPr marL="1566093" indent="0">
              <a:buNone/>
              <a:defRPr sz="1800" b="1"/>
            </a:lvl4pPr>
            <a:lvl5pPr marL="2088124" indent="0">
              <a:buNone/>
              <a:defRPr sz="1800" b="1"/>
            </a:lvl5pPr>
            <a:lvl6pPr marL="2610155" indent="0">
              <a:buNone/>
              <a:defRPr sz="1800" b="1"/>
            </a:lvl6pPr>
            <a:lvl7pPr marL="3132186" indent="0">
              <a:buNone/>
              <a:defRPr sz="1800" b="1"/>
            </a:lvl7pPr>
            <a:lvl8pPr marL="3654217" indent="0">
              <a:buNone/>
              <a:defRPr sz="1800" b="1"/>
            </a:lvl8pPr>
            <a:lvl9pPr marL="4176248" indent="0">
              <a:buNone/>
              <a:defRPr sz="18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35543" y="2397901"/>
            <a:ext cx="4732491" cy="4356478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5440970" y="1692533"/>
            <a:ext cx="4734350" cy="705367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2031" indent="0">
              <a:buNone/>
              <a:defRPr sz="2300" b="1"/>
            </a:lvl2pPr>
            <a:lvl3pPr marL="1044062" indent="0">
              <a:buNone/>
              <a:defRPr sz="2100" b="1"/>
            </a:lvl3pPr>
            <a:lvl4pPr marL="1566093" indent="0">
              <a:buNone/>
              <a:defRPr sz="1800" b="1"/>
            </a:lvl4pPr>
            <a:lvl5pPr marL="2088124" indent="0">
              <a:buNone/>
              <a:defRPr sz="1800" b="1"/>
            </a:lvl5pPr>
            <a:lvl6pPr marL="2610155" indent="0">
              <a:buNone/>
              <a:defRPr sz="1800" b="1"/>
            </a:lvl6pPr>
            <a:lvl7pPr marL="3132186" indent="0">
              <a:buNone/>
              <a:defRPr sz="1800" b="1"/>
            </a:lvl7pPr>
            <a:lvl8pPr marL="3654217" indent="0">
              <a:buNone/>
              <a:defRPr sz="1800" b="1"/>
            </a:lvl8pPr>
            <a:lvl9pPr marL="4176248" indent="0">
              <a:buNone/>
              <a:defRPr sz="18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5440970" y="2397901"/>
            <a:ext cx="4734350" cy="4356478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24B8B-21FE-4BEA-80B4-04E6BD0D145A}" type="datetimeFigureOut">
              <a:rPr lang="fr-FR" smtClean="0"/>
              <a:t>17/05/2015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C4533-D236-4332-9616-638FEC18CBA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826657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24B8B-21FE-4BEA-80B4-04E6BD0D145A}" type="datetimeFigureOut">
              <a:rPr lang="fr-FR" smtClean="0"/>
              <a:t>17/05/2015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C4533-D236-4332-9616-638FEC18CBA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431425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24B8B-21FE-4BEA-80B4-04E6BD0D145A}" type="datetimeFigureOut">
              <a:rPr lang="fr-FR" smtClean="0"/>
              <a:t>17/05/2015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C4533-D236-4332-9616-638FEC18CBA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261663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5544" y="301050"/>
            <a:ext cx="3523800" cy="1281214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187650" y="301051"/>
            <a:ext cx="5987670" cy="6453328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535544" y="1582265"/>
            <a:ext cx="3523800" cy="5172114"/>
          </a:xfrm>
        </p:spPr>
        <p:txBody>
          <a:bodyPr/>
          <a:lstStyle>
            <a:lvl1pPr marL="0" indent="0">
              <a:buNone/>
              <a:defRPr sz="1600"/>
            </a:lvl1pPr>
            <a:lvl2pPr marL="522031" indent="0">
              <a:buNone/>
              <a:defRPr sz="1400"/>
            </a:lvl2pPr>
            <a:lvl3pPr marL="1044062" indent="0">
              <a:buNone/>
              <a:defRPr sz="1100"/>
            </a:lvl3pPr>
            <a:lvl4pPr marL="1566093" indent="0">
              <a:buNone/>
              <a:defRPr sz="1000"/>
            </a:lvl4pPr>
            <a:lvl5pPr marL="2088124" indent="0">
              <a:buNone/>
              <a:defRPr sz="1000"/>
            </a:lvl5pPr>
            <a:lvl6pPr marL="2610155" indent="0">
              <a:buNone/>
              <a:defRPr sz="1000"/>
            </a:lvl6pPr>
            <a:lvl7pPr marL="3132186" indent="0">
              <a:buNone/>
              <a:defRPr sz="1000"/>
            </a:lvl7pPr>
            <a:lvl8pPr marL="3654217" indent="0">
              <a:buNone/>
              <a:defRPr sz="1000"/>
            </a:lvl8pPr>
            <a:lvl9pPr marL="4176248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24B8B-21FE-4BEA-80B4-04E6BD0D145A}" type="datetimeFigureOut">
              <a:rPr lang="fr-FR" smtClean="0"/>
              <a:t>17/05/2015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C4533-D236-4332-9616-638FEC18CBA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945280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099404" y="5292884"/>
            <a:ext cx="6426518" cy="624855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2099404" y="675613"/>
            <a:ext cx="6426518" cy="4536758"/>
          </a:xfrm>
        </p:spPr>
        <p:txBody>
          <a:bodyPr/>
          <a:lstStyle>
            <a:lvl1pPr marL="0" indent="0">
              <a:buNone/>
              <a:defRPr sz="3700"/>
            </a:lvl1pPr>
            <a:lvl2pPr marL="522031" indent="0">
              <a:buNone/>
              <a:defRPr sz="3200"/>
            </a:lvl2pPr>
            <a:lvl3pPr marL="1044062" indent="0">
              <a:buNone/>
              <a:defRPr sz="2700"/>
            </a:lvl3pPr>
            <a:lvl4pPr marL="1566093" indent="0">
              <a:buNone/>
              <a:defRPr sz="2300"/>
            </a:lvl4pPr>
            <a:lvl5pPr marL="2088124" indent="0">
              <a:buNone/>
              <a:defRPr sz="2300"/>
            </a:lvl5pPr>
            <a:lvl6pPr marL="2610155" indent="0">
              <a:buNone/>
              <a:defRPr sz="2300"/>
            </a:lvl6pPr>
            <a:lvl7pPr marL="3132186" indent="0">
              <a:buNone/>
              <a:defRPr sz="2300"/>
            </a:lvl7pPr>
            <a:lvl8pPr marL="3654217" indent="0">
              <a:buNone/>
              <a:defRPr sz="2300"/>
            </a:lvl8pPr>
            <a:lvl9pPr marL="4176248" indent="0">
              <a:buNone/>
              <a:defRPr sz="23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2099404" y="5917739"/>
            <a:ext cx="6426518" cy="887398"/>
          </a:xfrm>
        </p:spPr>
        <p:txBody>
          <a:bodyPr/>
          <a:lstStyle>
            <a:lvl1pPr marL="0" indent="0">
              <a:buNone/>
              <a:defRPr sz="1600"/>
            </a:lvl1pPr>
            <a:lvl2pPr marL="522031" indent="0">
              <a:buNone/>
              <a:defRPr sz="1400"/>
            </a:lvl2pPr>
            <a:lvl3pPr marL="1044062" indent="0">
              <a:buNone/>
              <a:defRPr sz="1100"/>
            </a:lvl3pPr>
            <a:lvl4pPr marL="1566093" indent="0">
              <a:buNone/>
              <a:defRPr sz="1000"/>
            </a:lvl4pPr>
            <a:lvl5pPr marL="2088124" indent="0">
              <a:buNone/>
              <a:defRPr sz="1000"/>
            </a:lvl5pPr>
            <a:lvl6pPr marL="2610155" indent="0">
              <a:buNone/>
              <a:defRPr sz="1000"/>
            </a:lvl6pPr>
            <a:lvl7pPr marL="3132186" indent="0">
              <a:buNone/>
              <a:defRPr sz="1000"/>
            </a:lvl7pPr>
            <a:lvl8pPr marL="3654217" indent="0">
              <a:buNone/>
              <a:defRPr sz="1000"/>
            </a:lvl8pPr>
            <a:lvl9pPr marL="4176248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24B8B-21FE-4BEA-80B4-04E6BD0D145A}" type="datetimeFigureOut">
              <a:rPr lang="fr-FR" smtClean="0"/>
              <a:t>17/05/2015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C4533-D236-4332-9616-638FEC18CBA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300521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535543" y="302801"/>
            <a:ext cx="9639777" cy="1260211"/>
          </a:xfrm>
          <a:prstGeom prst="rect">
            <a:avLst/>
          </a:prstGeom>
        </p:spPr>
        <p:txBody>
          <a:bodyPr vert="horz" lIns="104406" tIns="52203" rIns="104406" bIns="52203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35543" y="1764295"/>
            <a:ext cx="9639777" cy="4990084"/>
          </a:xfrm>
          <a:prstGeom prst="rect">
            <a:avLst/>
          </a:prstGeom>
        </p:spPr>
        <p:txBody>
          <a:bodyPr vert="horz" lIns="104406" tIns="52203" rIns="104406" bIns="52203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535543" y="7008171"/>
            <a:ext cx="2499201" cy="402567"/>
          </a:xfrm>
          <a:prstGeom prst="rect">
            <a:avLst/>
          </a:prstGeom>
        </p:spPr>
        <p:txBody>
          <a:bodyPr vert="horz" lIns="104406" tIns="52203" rIns="104406" bIns="52203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824B8B-21FE-4BEA-80B4-04E6BD0D145A}" type="datetimeFigureOut">
              <a:rPr lang="fr-FR" smtClean="0"/>
              <a:t>17/05/2015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659545" y="7008171"/>
            <a:ext cx="3391773" cy="402567"/>
          </a:xfrm>
          <a:prstGeom prst="rect">
            <a:avLst/>
          </a:prstGeom>
        </p:spPr>
        <p:txBody>
          <a:bodyPr vert="horz" lIns="104406" tIns="52203" rIns="104406" bIns="52203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7676119" y="7008171"/>
            <a:ext cx="2499201" cy="402567"/>
          </a:xfrm>
          <a:prstGeom prst="rect">
            <a:avLst/>
          </a:prstGeom>
        </p:spPr>
        <p:txBody>
          <a:bodyPr vert="horz" lIns="104406" tIns="52203" rIns="104406" bIns="52203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BC4533-D236-4332-9616-638FEC18CBA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80056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44062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91523" indent="-391523" algn="l" defTabSz="1044062" rtl="0" eaLnBrk="1" latinLnBrk="0" hangingPunct="1">
        <a:spcBef>
          <a:spcPct val="20000"/>
        </a:spcBef>
        <a:buFont typeface="Arial" panose="020B0604020202020204" pitchFamily="34" charset="0"/>
        <a:buChar char="•"/>
        <a:defRPr sz="3700" kern="1200">
          <a:solidFill>
            <a:schemeClr val="tx1"/>
          </a:solidFill>
          <a:latin typeface="+mn-lt"/>
          <a:ea typeface="+mn-ea"/>
          <a:cs typeface="+mn-cs"/>
        </a:defRPr>
      </a:lvl1pPr>
      <a:lvl2pPr marL="848300" indent="-326269" algn="l" defTabSz="1044062" rtl="0" eaLnBrk="1" latinLnBrk="0" hangingPunct="1">
        <a:spcBef>
          <a:spcPct val="20000"/>
        </a:spcBef>
        <a:buFont typeface="Arial" panose="020B0604020202020204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305077" indent="-261015" algn="l" defTabSz="1044062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27108" indent="-261015" algn="l" defTabSz="1044062" rtl="0" eaLnBrk="1" latinLnBrk="0" hangingPunct="1">
        <a:spcBef>
          <a:spcPct val="20000"/>
        </a:spcBef>
        <a:buFont typeface="Arial" panose="020B0604020202020204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49139" indent="-261015" algn="l" defTabSz="1044062" rtl="0" eaLnBrk="1" latinLnBrk="0" hangingPunct="1">
        <a:spcBef>
          <a:spcPct val="20000"/>
        </a:spcBef>
        <a:buFont typeface="Arial" panose="020B0604020202020204" pitchFamily="34" charset="0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71170" indent="-261015" algn="l" defTabSz="1044062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93201" indent="-261015" algn="l" defTabSz="1044062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15232" indent="-261015" algn="l" defTabSz="1044062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37263" indent="-261015" algn="l" defTabSz="1044062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104406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2031" algn="l" defTabSz="104406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4062" algn="l" defTabSz="104406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6093" algn="l" defTabSz="104406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8124" algn="l" defTabSz="104406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10155" algn="l" defTabSz="104406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32186" algn="l" defTabSz="104406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54217" algn="l" defTabSz="104406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6248" algn="l" defTabSz="104406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0855" y="2124447"/>
            <a:ext cx="6696744" cy="1074922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60000"/>
                  <a:lumOff val="40000"/>
                  <a:shade val="30000"/>
                  <a:satMod val="115000"/>
                </a:schemeClr>
              </a:gs>
              <a:gs pos="97667">
                <a:schemeClr val="accent5">
                  <a:lumMod val="26000"/>
                  <a:lumOff val="74000"/>
                </a:schemeClr>
              </a:gs>
              <a:gs pos="14000">
                <a:schemeClr val="accent5">
                  <a:lumMod val="60000"/>
                  <a:lumOff val="40000"/>
                </a:schemeClr>
              </a:gs>
            </a:gsLst>
            <a:lin ang="18900000" scaled="1"/>
            <a:tileRect/>
          </a:gradFill>
          <a:ln w="19050">
            <a:solidFill>
              <a:schemeClr val="accent5">
                <a:lumMod val="75000"/>
              </a:schemeClr>
            </a:solidFill>
          </a:ln>
          <a:scene3d>
            <a:camera prst="orthographicFront"/>
            <a:lightRig rig="threePt" dir="t"/>
          </a:scene3d>
          <a:sp3d prstMaterial="matte">
            <a:bevelT/>
            <a:bevelB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104406" tIns="52203" rIns="104406" bIns="52203">
            <a:spAutoFit/>
          </a:bodyPr>
          <a:lstStyle/>
          <a:p>
            <a:pPr algn="just"/>
            <a:r>
              <a:rPr lang="fr-FR" dirty="0"/>
              <a:t>C'est le nom de la rivière qui traverse Prague et une grande partie de la Bohême avant de rejoindre l'Elbe dans lequel elle se jette.</a:t>
            </a:r>
          </a:p>
        </p:txBody>
      </p:sp>
      <p:pic>
        <p:nvPicPr>
          <p:cNvPr id="1026" name="Picture 2" descr="MaVlastSmetanaT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7337" y="5580831"/>
            <a:ext cx="7265884" cy="11344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à coins arrondis 10"/>
          <p:cNvSpPr/>
          <p:nvPr/>
        </p:nvSpPr>
        <p:spPr>
          <a:xfrm>
            <a:off x="2907159" y="4068663"/>
            <a:ext cx="7632848" cy="1584176"/>
          </a:xfrm>
          <a:prstGeom prst="roundRect">
            <a:avLst>
              <a:gd name="adj" fmla="val 9834"/>
            </a:avLst>
          </a:prstGeom>
          <a:ln>
            <a:solidFill>
              <a:schemeClr val="accent5">
                <a:lumMod val="75000"/>
              </a:schemeClr>
            </a:solidFill>
            <a:prstDash val="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fr-FR" sz="2000" dirty="0"/>
              <a:t>La musique évoque </a:t>
            </a:r>
            <a:r>
              <a:rPr lang="fr-FR" sz="2000" dirty="0" smtClean="0"/>
              <a:t>les </a:t>
            </a:r>
            <a:r>
              <a:rPr lang="fr-FR" sz="2000" dirty="0"/>
              <a:t>deux </a:t>
            </a:r>
            <a:r>
              <a:rPr lang="fr-FR" sz="2000" dirty="0" smtClean="0"/>
              <a:t>sources de la </a:t>
            </a:r>
            <a:r>
              <a:rPr lang="fr-FR" sz="2000" dirty="0" err="1" smtClean="0"/>
              <a:t>Vlatva</a:t>
            </a:r>
            <a:r>
              <a:rPr lang="fr-FR" sz="2000" dirty="0" smtClean="0"/>
              <a:t> </a:t>
            </a:r>
            <a:r>
              <a:rPr lang="fr-FR" sz="2000" dirty="0"/>
              <a:t>qui finissent par se mélanger et former la </a:t>
            </a:r>
            <a:r>
              <a:rPr lang="fr-FR" sz="2000" dirty="0" smtClean="0"/>
              <a:t>rivière.</a:t>
            </a:r>
          </a:p>
          <a:p>
            <a:pPr algn="just"/>
            <a:r>
              <a:rPr lang="fr-FR" sz="2000" dirty="0" smtClean="0"/>
              <a:t>On </a:t>
            </a:r>
            <a:r>
              <a:rPr lang="fr-FR" sz="2000" dirty="0"/>
              <a:t>entend d’abord deux mélodies qui se répondent. Puis elles se mélangent en une seule. La musique évoque alors les différents paysages traversés.</a:t>
            </a:r>
            <a:endParaRPr lang="fr-FR" sz="2000" dirty="0"/>
          </a:p>
        </p:txBody>
      </p:sp>
      <p:sp>
        <p:nvSpPr>
          <p:cNvPr id="6" name="Titre 1"/>
          <p:cNvSpPr>
            <a:spLocks noGrp="1"/>
          </p:cNvSpPr>
          <p:nvPr>
            <p:ph type="ctrTitle"/>
          </p:nvPr>
        </p:nvSpPr>
        <p:spPr>
          <a:xfrm>
            <a:off x="2066045" y="75504"/>
            <a:ext cx="6578773" cy="1786975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r>
              <a:rPr lang="fr-FR" sz="4700" b="1" dirty="0">
                <a:solidFill>
                  <a:schemeClr val="accent5">
                    <a:lumMod val="75000"/>
                  </a:schemeClr>
                </a:solidFill>
                <a:latin typeface="Pere Castor" panose="00000400000000000000" pitchFamily="2" charset="0"/>
              </a:rPr>
              <a:t>Musique du monde</a:t>
            </a:r>
            <a:br>
              <a:rPr lang="fr-FR" sz="4700" b="1" dirty="0">
                <a:solidFill>
                  <a:schemeClr val="accent5">
                    <a:lumMod val="75000"/>
                  </a:schemeClr>
                </a:solidFill>
                <a:latin typeface="Pere Castor" panose="00000400000000000000" pitchFamily="2" charset="0"/>
              </a:rPr>
            </a:br>
            <a:r>
              <a:rPr lang="fr-FR" sz="4700" b="1" dirty="0" smtClean="0">
                <a:solidFill>
                  <a:schemeClr val="accent5">
                    <a:lumMod val="75000"/>
                  </a:schemeClr>
                </a:solidFill>
                <a:latin typeface="Pere Castor" panose="00000400000000000000" pitchFamily="2" charset="0"/>
              </a:rPr>
              <a:t>Tchécoslovaquie – La Moldau</a:t>
            </a:r>
            <a:br>
              <a:rPr lang="fr-FR" sz="4700" b="1" dirty="0" smtClean="0">
                <a:solidFill>
                  <a:schemeClr val="accent5">
                    <a:lumMod val="75000"/>
                  </a:schemeClr>
                </a:solidFill>
                <a:latin typeface="Pere Castor" panose="00000400000000000000" pitchFamily="2" charset="0"/>
              </a:rPr>
            </a:br>
            <a:r>
              <a:rPr lang="fr-FR" sz="3300" b="1" dirty="0" smtClean="0">
                <a:solidFill>
                  <a:schemeClr val="accent5">
                    <a:lumMod val="75000"/>
                  </a:schemeClr>
                </a:solidFill>
                <a:latin typeface="Pere Castor" panose="00000400000000000000" pitchFamily="2" charset="0"/>
              </a:rPr>
              <a:t>Instruments à vent et Orchestre</a:t>
            </a:r>
            <a:endParaRPr lang="fr-FR" sz="3300" b="1" dirty="0">
              <a:solidFill>
                <a:schemeClr val="accent5">
                  <a:lumMod val="75000"/>
                </a:schemeClr>
              </a:solidFill>
              <a:latin typeface="Pere Castor" panose="00000400000000000000" pitchFamily="2" charset="0"/>
            </a:endParaRPr>
          </a:p>
        </p:txBody>
      </p:sp>
      <p:pic>
        <p:nvPicPr>
          <p:cNvPr id="3" name="Picture 2" descr="Description de l'image Smetana.jpg.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855" y="3492599"/>
            <a:ext cx="2381250" cy="3848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2619127" y="6732959"/>
            <a:ext cx="784887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sz="1800" dirty="0" err="1"/>
              <a:t>Bedřich</a:t>
            </a:r>
            <a:r>
              <a:rPr lang="fr-FR" sz="1800" dirty="0"/>
              <a:t> </a:t>
            </a:r>
            <a:r>
              <a:rPr lang="fr-FR" sz="1800" dirty="0" smtClean="0"/>
              <a:t>Smetana est </a:t>
            </a:r>
            <a:r>
              <a:rPr lang="fr-FR" sz="1800" dirty="0"/>
              <a:t>un compositeur </a:t>
            </a:r>
            <a:r>
              <a:rPr lang="fr-FR" sz="1800" dirty="0" smtClean="0"/>
              <a:t>tchèque</a:t>
            </a:r>
            <a:r>
              <a:rPr lang="fr-FR" sz="1800" dirty="0" smtClean="0"/>
              <a:t>.</a:t>
            </a:r>
          </a:p>
          <a:p>
            <a:pPr algn="just"/>
            <a:r>
              <a:rPr lang="fr-FR" sz="1800" dirty="0" smtClean="0"/>
              <a:t>Il est né le 2 mars 1824 et est mort le 12 mai 1884.</a:t>
            </a:r>
            <a:endParaRPr lang="fr-FR" sz="1800" dirty="0"/>
          </a:p>
        </p:txBody>
      </p:sp>
      <p:pic>
        <p:nvPicPr>
          <p:cNvPr id="1028" name="Picture 4" descr="http://upload.wikimedia.org/wikipedia/commons/thumb/8/85/Vysehrad_and_Moldau_%284%29.JPG/220px-Vysehrad_and_Moldau_%284%29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3663" y="1908423"/>
            <a:ext cx="3096344" cy="20689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10618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248</TotalTime>
  <Words>96</Words>
  <Application>Microsoft Office PowerPoint</Application>
  <PresentationFormat>Personnalisé</PresentationFormat>
  <Paragraphs>6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Musique du monde Tchécoslovaquie – La Moldau Instruments à vent et Orchestre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Musique du monde Indonésie– « Tabuh manuk anguci »</dc:title>
  <dc:creator>Enge</dc:creator>
  <cp:lastModifiedBy>Enge</cp:lastModifiedBy>
  <cp:revision>31</cp:revision>
  <cp:lastPrinted>2015-02-16T18:57:52Z</cp:lastPrinted>
  <dcterms:created xsi:type="dcterms:W3CDTF">2015-02-16T17:52:52Z</dcterms:created>
  <dcterms:modified xsi:type="dcterms:W3CDTF">2015-05-17T15:55:47Z</dcterms:modified>
</cp:coreProperties>
</file>