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98" r:id="rId5"/>
    <p:sldId id="282" r:id="rId6"/>
    <p:sldId id="283" r:id="rId7"/>
    <p:sldId id="284" r:id="rId8"/>
    <p:sldId id="301" r:id="rId9"/>
    <p:sldId id="300" r:id="rId10"/>
    <p:sldId id="292" r:id="rId11"/>
    <p:sldId id="279" r:id="rId12"/>
    <p:sldId id="281" r:id="rId13"/>
    <p:sldId id="302" r:id="rId14"/>
    <p:sldId id="285" r:id="rId15"/>
    <p:sldId id="286" r:id="rId16"/>
    <p:sldId id="288" r:id="rId17"/>
    <p:sldId id="303" r:id="rId18"/>
    <p:sldId id="304" r:id="rId19"/>
    <p:sldId id="305" r:id="rId20"/>
  </p:sldIdLst>
  <p:sldSz cx="9901238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>
          <p15:clr>
            <a:srgbClr val="A4A3A4"/>
          </p15:clr>
        </p15:guide>
        <p15:guide id="2" pos="61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3333FF"/>
    <a:srgbClr val="9F5FCF"/>
    <a:srgbClr val="339933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08" y="264"/>
      </p:cViewPr>
      <p:guideLst>
        <p:guide orient="horz" pos="368"/>
        <p:guide pos="61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540" y="115892"/>
            <a:ext cx="6646159" cy="6626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ou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48" y="5623"/>
            <a:ext cx="7858542" cy="684675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646363" y="764704"/>
            <a:ext cx="5400600" cy="854968"/>
          </a:xfrm>
          <a:prstGeom prst="rect">
            <a:avLst/>
          </a:prstGeom>
        </p:spPr>
        <p:txBody>
          <a:bodyPr/>
          <a:lstStyle>
            <a:lvl1pPr>
              <a:defRPr sz="5000" b="0" spc="0" baseline="0">
                <a:solidFill>
                  <a:srgbClr val="C00000"/>
                </a:solidFill>
                <a:latin typeface="Cursive standard" pitchFamily="2" charset="0"/>
                <a:ea typeface="A Gentle Touch" panose="02000603000000000000" pitchFamily="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 userDrawn="1"/>
        </p:nvSpPr>
        <p:spPr>
          <a:xfrm>
            <a:off x="125412" y="115888"/>
            <a:ext cx="9648825" cy="630000"/>
          </a:xfrm>
          <a:prstGeom prst="rect">
            <a:avLst/>
          </a:prstGeom>
          <a:ln w="127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marL="3175" lvl="3" indent="0" algn="ctr"/>
            <a:endParaRPr lang="fr-FR" sz="3000" dirty="0">
              <a:latin typeface="Androgyne" pitchFamily="82" charset="0"/>
            </a:endParaRPr>
          </a:p>
        </p:txBody>
      </p:sp>
      <p:sp>
        <p:nvSpPr>
          <p:cNvPr id="3" name="Arrondir un rectangle avec un coin diagonal 2"/>
          <p:cNvSpPr/>
          <p:nvPr userDrawn="1"/>
        </p:nvSpPr>
        <p:spPr>
          <a:xfrm>
            <a:off x="233363" y="250888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70C0"/>
                </a:solidFill>
              </a:rPr>
              <a:t>Le texte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2182426" y="26824"/>
            <a:ext cx="7591812" cy="699782"/>
          </a:xfrm>
          <a:prstGeom prst="rect">
            <a:avLst/>
          </a:prstGeom>
        </p:spPr>
        <p:txBody>
          <a:bodyPr anchor="ctr" anchorCtr="0"/>
          <a:lstStyle>
            <a:lvl1pPr>
              <a:defRPr sz="4000">
                <a:solidFill>
                  <a:srgbClr val="0070C0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0"/>
          </p:nvPr>
        </p:nvSpPr>
        <p:spPr>
          <a:xfrm>
            <a:off x="125412" y="836712"/>
            <a:ext cx="9648825" cy="5905401"/>
          </a:xfrm>
          <a:prstGeom prst="rect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1pPr>
            <a:lvl2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2pPr>
            <a:lvl3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3pPr>
            <a:lvl4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4pPr>
            <a:lvl5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defRPr sz="2000" b="1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9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Maitres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339966"/>
                </a:solidFill>
              </a:rPr>
              <a:t>Collectif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3" y="584199"/>
            <a:ext cx="9645960" cy="6157913"/>
          </a:xfrm>
          <a:prstGeom prst="rect">
            <a:avLst/>
          </a:prstGeom>
          <a:ln w="25400">
            <a:solidFill>
              <a:srgbClr val="00B050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1800" b="0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600" dirty="0" smtClean="0">
                <a:latin typeface="Cursive standard" pitchFamily="2" charset="0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200" b="1" kern="1200" dirty="0" smtClean="0">
                <a:solidFill>
                  <a:srgbClr val="00B050"/>
                </a:solidFill>
                <a:latin typeface="Gabriola" panose="04040605051002020D02" pitchFamily="82" charset="0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7625615" y="132384"/>
            <a:ext cx="2026659" cy="360362"/>
          </a:xfrm>
          <a:prstGeom prst="rect">
            <a:avLst/>
          </a:prstGeom>
        </p:spPr>
        <p:txBody>
          <a:bodyPr/>
          <a:lstStyle>
            <a:lvl1pPr marL="285750" indent="-28575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buFontTx/>
              <a:buNone/>
              <a:defRPr lang="fr-FR" sz="1800" kern="1200" dirty="0" smtClean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buFontTx/>
              <a:buNone/>
              <a:defRPr lang="fr-FR" sz="1800" kern="1200" dirty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Modifier les styles du texte du masque</a:t>
            </a:r>
          </a:p>
          <a:p>
            <a:pPr marL="0" lvl="1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Deuxième niveau</a:t>
            </a:r>
          </a:p>
          <a:p>
            <a:pPr marL="0" lvl="2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Troisième niveau</a:t>
            </a:r>
          </a:p>
          <a:p>
            <a:pPr marL="0" lvl="3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Quatrième niveau</a:t>
            </a:r>
          </a:p>
          <a:p>
            <a:pPr marL="0" lvl="4" indent="0" algn="ctr" defTabSz="914400" rtl="0" eaLnBrk="1" latinLnBrk="0" hangingPunct="1">
              <a:spcBef>
                <a:spcPct val="20000"/>
              </a:spcBef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6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 - Élè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23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nage Sey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7274" r="1286" b="691"/>
          <a:stretch/>
        </p:blipFill>
        <p:spPr>
          <a:xfrm>
            <a:off x="130991" y="584684"/>
            <a:ext cx="9643247" cy="6157430"/>
          </a:xfrm>
          <a:prstGeom prst="rect">
            <a:avLst/>
          </a:prstGeom>
        </p:spPr>
      </p:pic>
      <p:sp>
        <p:nvSpPr>
          <p:cNvPr id="3" name="Arrondir un rectangle avec un coin diagonal 2"/>
          <p:cNvSpPr/>
          <p:nvPr userDrawn="1"/>
        </p:nvSpPr>
        <p:spPr>
          <a:xfrm>
            <a:off x="130991" y="130174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5">
                    <a:lumMod val="75000"/>
                  </a:schemeClr>
                </a:solidFill>
              </a:rPr>
              <a:t>Collectif</a:t>
            </a:r>
          </a:p>
        </p:txBody>
      </p:sp>
      <p:sp>
        <p:nvSpPr>
          <p:cNvPr id="4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684"/>
            <a:ext cx="9648824" cy="6157429"/>
          </a:xfrm>
          <a:prstGeom prst="rect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just" defTabSz="914400" rtl="0" eaLnBrk="1" latinLnBrk="0" hangingPunct="1">
              <a:lnSpc>
                <a:spcPct val="200000"/>
              </a:lnSpc>
              <a:spcBef>
                <a:spcPts val="0"/>
              </a:spcBef>
              <a:buFontTx/>
              <a:buNone/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Rogner un rectangle avec un coin du même côté 4"/>
          <p:cNvSpPr/>
          <p:nvPr userDrawn="1"/>
        </p:nvSpPr>
        <p:spPr>
          <a:xfrm rot="5400000">
            <a:off x="8517600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7632074" y="129812"/>
            <a:ext cx="2026659" cy="360362"/>
          </a:xfrm>
          <a:prstGeom prst="rect">
            <a:avLst/>
          </a:prstGeom>
        </p:spPr>
        <p:txBody>
          <a:bodyPr anchor="t" anchorCtr="0"/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0" hangingPunct="1">
              <a:spcBef>
                <a:spcPct val="20000"/>
              </a:spcBef>
              <a:buFontTx/>
              <a:buNone/>
              <a:defRPr lang="fr-FR" sz="1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1050425" y="1125539"/>
            <a:ext cx="8724627" cy="561657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0" indent="0">
              <a:buFontTx/>
              <a:buNone/>
              <a:defRPr lang="fr-FR" sz="2800" kern="1200" dirty="0" smtClean="0">
                <a:solidFill>
                  <a:schemeClr val="tx1"/>
                </a:solidFill>
                <a:latin typeface="Cursive standard" pitchFamily="2" charset="0"/>
                <a:ea typeface="+mn-ea"/>
                <a:cs typeface="+mn-cs"/>
              </a:defRPr>
            </a:lvl2pPr>
            <a:lvl3pPr marL="0" indent="0">
              <a:buFontTx/>
              <a:buNone/>
              <a:defRPr lang="fr-FR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>
              <a:buFontTx/>
              <a:buNone/>
              <a:defRPr lang="fr-FR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Modifier les styles du texte du masque</a:t>
            </a:r>
          </a:p>
          <a:p>
            <a:pPr marL="0" lvl="1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Deuxième niveau</a:t>
            </a:r>
          </a:p>
          <a:p>
            <a:pPr marL="0" lvl="2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Troisième niveau</a:t>
            </a:r>
          </a:p>
          <a:p>
            <a:pPr marL="0" lvl="3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Quatrième niveau</a:t>
            </a:r>
          </a:p>
          <a:p>
            <a:pPr marL="0" lvl="4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7038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101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rgbClr val="9F5FC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Individuel</a:t>
            </a: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8964" y="-759600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rgbClr val="9F5F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rgbClr val="9F5FCF"/>
                </a:solidFill>
              </a:rPr>
              <a:t>Exercices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0"/>
          </p:nvPr>
        </p:nvSpPr>
        <p:spPr>
          <a:xfrm>
            <a:off x="125414" y="584199"/>
            <a:ext cx="9648824" cy="6157913"/>
          </a:xfrm>
          <a:prstGeom prst="rect">
            <a:avLst/>
          </a:prstGeom>
          <a:ln w="25400">
            <a:solidFill>
              <a:srgbClr val="9F5FCF"/>
            </a:solidFill>
          </a:ln>
        </p:spPr>
        <p:txBody>
          <a:bodyPr/>
          <a:lstStyle>
            <a:lvl1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u="sng" kern="1200" dirty="0" smtClean="0">
                <a:solidFill>
                  <a:srgbClr val="3333FF"/>
                </a:solidFill>
                <a:latin typeface="Sassoon Infant Std" pitchFamily="34" charset="0"/>
                <a:ea typeface="+mn-ea"/>
                <a:cs typeface="+mn-cs"/>
              </a:defRPr>
            </a:lvl1pPr>
            <a:lvl2pPr marL="360000" indent="0" algn="just" defTabSz="914400" rtl="0" eaLnBrk="1" latinLnBrk="0" hangingPunct="1">
              <a:lnSpc>
                <a:spcPct val="150000"/>
              </a:lnSpc>
              <a:spcBef>
                <a:spcPts val="0"/>
              </a:spcBef>
              <a:buFontTx/>
              <a:buNone/>
              <a:defRPr lang="fr-FR" dirty="0" smtClean="0">
                <a:latin typeface="Cursive standard" pitchFamily="2" charset="0"/>
              </a:defRPr>
            </a:lvl2pPr>
            <a:lvl3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dirty="0" smtClean="0"/>
            </a:lvl3pPr>
            <a:lvl4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0" algn="just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lang="fr-FR" sz="20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1740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ynthè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ndir un rectangle avec un coin diagonal 2"/>
          <p:cNvSpPr/>
          <p:nvPr userDrawn="1"/>
        </p:nvSpPr>
        <p:spPr>
          <a:xfrm>
            <a:off x="129600" y="129600"/>
            <a:ext cx="1949063" cy="36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Page</a:t>
            </a:r>
            <a:r>
              <a:rPr lang="fr-FR" baseline="0" dirty="0">
                <a:solidFill>
                  <a:schemeClr val="accent6">
                    <a:lumMod val="75000"/>
                  </a:schemeClr>
                </a:solidFill>
              </a:rPr>
              <a:t> de garde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Rogner un rectangle avec un coin du même côté 3"/>
          <p:cNvSpPr/>
          <p:nvPr userDrawn="1"/>
        </p:nvSpPr>
        <p:spPr>
          <a:xfrm rot="5400000">
            <a:off x="8517341" y="-758715"/>
            <a:ext cx="360000" cy="2143969"/>
          </a:xfrm>
          <a:prstGeom prst="snip2SameRect">
            <a:avLst>
              <a:gd name="adj1" fmla="val 27956"/>
              <a:gd name="adj2" fmla="val 0"/>
            </a:avLst>
          </a:prstGeom>
          <a:solidFill>
            <a:schemeClr val="bg1"/>
          </a:solidFill>
          <a:ln w="38100" cmpd="thickThin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Synthèse</a:t>
            </a:r>
          </a:p>
        </p:txBody>
      </p:sp>
      <p:sp>
        <p:nvSpPr>
          <p:cNvPr id="2" name="Rectangle à coins arrondis 1"/>
          <p:cNvSpPr/>
          <p:nvPr userDrawn="1"/>
        </p:nvSpPr>
        <p:spPr>
          <a:xfrm>
            <a:off x="125414" y="2035410"/>
            <a:ext cx="9648824" cy="2628292"/>
          </a:xfrm>
          <a:prstGeom prst="roundRect">
            <a:avLst>
              <a:gd name="adj" fmla="val 6029"/>
            </a:avLst>
          </a:prstGeom>
          <a:ln w="254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125414" y="2629476"/>
            <a:ext cx="9643912" cy="72008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rgbClr val="3333FF"/>
                </a:solidFill>
                <a:latin typeface="Gabriola" panose="04040605051002020D02" pitchFamily="82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/>
          </p:nvPr>
        </p:nvSpPr>
        <p:spPr>
          <a:xfrm>
            <a:off x="125414" y="3349556"/>
            <a:ext cx="9643911" cy="131445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lang="fr-FR" sz="2000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451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432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211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61" r:id="rId3"/>
    <p:sldLayoutId id="2147483662" r:id="rId4"/>
    <p:sldLayoutId id="2147483664" r:id="rId5"/>
    <p:sldLayoutId id="2147483670" r:id="rId6"/>
    <p:sldLayoutId id="2147483668" r:id="rId7"/>
    <p:sldLayoutId id="2147483669" r:id="rId8"/>
    <p:sldLayoutId id="2147483671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299599" y="620688"/>
            <a:ext cx="5457982" cy="11881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fr-FR" sz="2900" dirty="0">
                <a:solidFill>
                  <a:schemeClr val="bg1"/>
                </a:solidFill>
                <a:latin typeface="Gabriola" panose="04040605051002020D02" pitchFamily="82" charset="0"/>
              </a:rPr>
              <a:t>Texte 17 bis – Quand nous étions petites filles</a:t>
            </a:r>
          </a:p>
          <a:p>
            <a:pPr algn="ctr"/>
            <a:r>
              <a:rPr lang="fr-FR" sz="3600" dirty="0">
                <a:solidFill>
                  <a:schemeClr val="bg1"/>
                </a:solidFill>
                <a:latin typeface="Gabriola" panose="04040605051002020D02" pitchFamily="82" charset="0"/>
              </a:rPr>
              <a:t>Synthèse Groupe nominal</a:t>
            </a:r>
          </a:p>
        </p:txBody>
      </p:sp>
    </p:spTree>
    <p:extLst>
      <p:ext uri="{BB962C8B-B14F-4D97-AF65-F5344CB8AC3E}">
        <p14:creationId xmlns:p14="http://schemas.microsoft.com/office/powerpoint/2010/main" val="15580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</a:t>
            </a:r>
            <a:r>
              <a:rPr lang="fr-FR" dirty="0" err="1"/>
              <a:t>²phrase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165338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les pages suivantes – Compléter avec les étiquettes mots)</a:t>
            </a:r>
          </a:p>
          <a:p>
            <a:endParaRPr lang="fr-FR" dirty="0"/>
          </a:p>
          <a:p>
            <a:r>
              <a:rPr lang="fr-FR" u="sng" dirty="0"/>
              <a:t>Analyse fonctionnelle :</a:t>
            </a:r>
          </a:p>
          <a:p>
            <a:r>
              <a:rPr lang="fr-FR" dirty="0"/>
              <a:t>Dans les phrases collectées, encadrer le groupe sujet, ce qu’on en dit, souligner le verbe, écrire son infinitif.</a:t>
            </a:r>
          </a:p>
          <a:p>
            <a:pPr lvl="1"/>
            <a:r>
              <a:rPr lang="fr-FR" dirty="0"/>
              <a:t>Chaque matin, vous marchiez pendant plus d’une heure.</a:t>
            </a:r>
          </a:p>
          <a:p>
            <a:pPr lvl="1"/>
            <a:r>
              <a:rPr lang="fr-FR" dirty="0"/>
              <a:t>Vous emportiez une gamelle tous les jours.</a:t>
            </a:r>
          </a:p>
          <a:p>
            <a:pPr lvl="1"/>
            <a:r>
              <a:rPr lang="fr-FR" dirty="0"/>
              <a:t>Le midi, vous mangiez à l’école.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5797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Encadrer le verbe en rouge et souligner son sujet en bleu.</a:t>
            </a:r>
          </a:p>
          <a:p>
            <a:r>
              <a:rPr lang="fr-FR" dirty="0"/>
              <a:t>Écrire le nom du verbe au-dessous.</a:t>
            </a:r>
          </a:p>
          <a:p>
            <a:r>
              <a:rPr lang="fr-FR" dirty="0"/>
              <a:t>Souligner en vert le groupe de mots qui pourrait être déplacé à un autre endroit de la phrase.</a:t>
            </a:r>
          </a:p>
          <a:p>
            <a:pPr lvl="1"/>
            <a:r>
              <a:rPr lang="fr-FR" dirty="0" err="1"/>
              <a:t>C²haque</a:t>
            </a:r>
            <a:r>
              <a:rPr lang="fr-FR" dirty="0"/>
              <a:t>  matin ,  </a:t>
            </a:r>
            <a:r>
              <a:rPr lang="fr-FR" dirty="0" err="1"/>
              <a:t>vou</a:t>
            </a:r>
            <a:r>
              <a:rPr lang="fr-FR" dirty="0"/>
              <a:t>$  marchiez  </a:t>
            </a:r>
            <a:r>
              <a:rPr lang="fr-FR" dirty="0" err="1"/>
              <a:t>²pendant</a:t>
            </a:r>
            <a:r>
              <a:rPr lang="fr-FR" dirty="0"/>
              <a:t>  </a:t>
            </a:r>
            <a:r>
              <a:rPr lang="fr-FR" dirty="0" err="1"/>
              <a:t>²plu</a:t>
            </a:r>
            <a:r>
              <a:rPr lang="fr-FR" dirty="0"/>
              <a:t>$  ²d’</a:t>
            </a:r>
            <a:r>
              <a:rPr lang="fr-FR" dirty="0" err="1"/>
              <a:t>²une</a:t>
            </a:r>
            <a:r>
              <a:rPr lang="fr-FR" dirty="0"/>
              <a:t>  </a:t>
            </a:r>
            <a:r>
              <a:rPr lang="fr-FR" dirty="0" err="1"/>
              <a:t>²heure</a:t>
            </a:r>
            <a:r>
              <a:rPr lang="fr-FR" dirty="0"/>
              <a:t> .</a:t>
            </a:r>
          </a:p>
          <a:p>
            <a:pPr lvl="1">
              <a:lnSpc>
                <a:spcPct val="300000"/>
              </a:lnSpc>
            </a:pPr>
            <a:r>
              <a:rPr lang="fr-FR" dirty="0" err="1"/>
              <a:t>V²ou</a:t>
            </a:r>
            <a:r>
              <a:rPr lang="fr-FR" dirty="0"/>
              <a:t>$  emportiez  </a:t>
            </a:r>
            <a:r>
              <a:rPr lang="fr-FR" dirty="0" err="1"/>
              <a:t>²une</a:t>
            </a:r>
            <a:r>
              <a:rPr lang="fr-FR" dirty="0"/>
              <a:t>  </a:t>
            </a:r>
            <a:r>
              <a:rPr lang="fr-FR" dirty="0" err="1"/>
              <a:t>²gamelle</a:t>
            </a:r>
            <a:r>
              <a:rPr lang="fr-FR" dirty="0"/>
              <a:t>  </a:t>
            </a:r>
            <a:r>
              <a:rPr lang="fr-FR" dirty="0" err="1"/>
              <a:t>²tou</a:t>
            </a:r>
            <a:r>
              <a:rPr lang="fr-FR" dirty="0"/>
              <a:t>$  </a:t>
            </a:r>
            <a:r>
              <a:rPr lang="fr-FR" dirty="0" err="1"/>
              <a:t>²le</a:t>
            </a:r>
            <a:r>
              <a:rPr lang="fr-FR" dirty="0"/>
              <a:t>$  </a:t>
            </a:r>
            <a:r>
              <a:rPr lang="fr-FR" dirty="0" err="1"/>
              <a:t>²jour</a:t>
            </a:r>
            <a:r>
              <a:rPr lang="fr-FR" dirty="0"/>
              <a:t>$ .</a:t>
            </a:r>
          </a:p>
          <a:p>
            <a:pPr lvl="1">
              <a:lnSpc>
                <a:spcPct val="300000"/>
              </a:lnSpc>
            </a:pPr>
            <a:r>
              <a:rPr lang="fr-FR" dirty="0"/>
              <a:t>Le  midi ,  </a:t>
            </a:r>
            <a:r>
              <a:rPr lang="fr-FR" dirty="0" err="1"/>
              <a:t>vou</a:t>
            </a:r>
            <a:r>
              <a:rPr lang="fr-FR" dirty="0"/>
              <a:t>$  mangiez  </a:t>
            </a:r>
            <a:r>
              <a:rPr lang="fr-FR" dirty="0" err="1"/>
              <a:t>²à</a:t>
            </a:r>
            <a:r>
              <a:rPr lang="fr-FR" dirty="0"/>
              <a:t>  ²l’école .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Les phrases</a:t>
            </a:r>
          </a:p>
        </p:txBody>
      </p:sp>
    </p:spTree>
    <p:extLst>
      <p:ext uri="{BB962C8B-B14F-4D97-AF65-F5344CB8AC3E}">
        <p14:creationId xmlns:p14="http://schemas.microsoft.com/office/powerpoint/2010/main" val="129440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Transpose les phrases suivantes en changeant « nous » en « elle ».</a:t>
            </a:r>
          </a:p>
          <a:p>
            <a:r>
              <a:rPr lang="fr-FR" u="none" dirty="0"/>
              <a:t>Tu peux relire le texte « Quand </a:t>
            </a:r>
            <a:r>
              <a:rPr lang="fr-FR" u="none" dirty="0" err="1"/>
              <a:t>Zouzou</a:t>
            </a:r>
            <a:r>
              <a:rPr lang="fr-FR" u="none" dirty="0"/>
              <a:t> était un jeune chiot » pour te rappeler comment se terminent les verbes.</a:t>
            </a:r>
          </a:p>
          <a:p>
            <a:pPr lvl="2"/>
            <a:r>
              <a:rPr lang="fr-FR" dirty="0"/>
              <a:t>Pour aller à l’école, le matin, nous marchions pendant plus d’une heure. Nous emportions une gamelle avec notre repas. </a:t>
            </a:r>
          </a:p>
          <a:p>
            <a:pPr lvl="2"/>
            <a:r>
              <a:rPr lang="fr-FR" dirty="0"/>
              <a:t>Le midi, nous mangions à l’école. Nous aimions beaucoup lire. Nous travaillions bien car plus tard, nous voulions être maitresses.</a:t>
            </a:r>
          </a:p>
          <a:p>
            <a:pPr lvl="2"/>
            <a:endParaRPr lang="fr-FR" dirty="0"/>
          </a:p>
          <a:p>
            <a:r>
              <a:rPr lang="fr-FR" dirty="0"/>
              <a:t>Transpose avec vous :</a:t>
            </a:r>
          </a:p>
          <a:p>
            <a:pPr lvl="2"/>
            <a:r>
              <a:rPr lang="fr-FR" dirty="0"/>
              <a:t>Nous emportions notre gamelle et nous marchions vers l’école.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584199"/>
            <a:ext cx="469353" cy="5851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14" y="3040512"/>
            <a:ext cx="469353" cy="58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20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A²ctivité</a:t>
            </a:r>
            <a:r>
              <a:rPr lang="fr-FR" dirty="0"/>
              <a:t>$ </a:t>
            </a:r>
            <a:r>
              <a:rPr lang="fr-FR" dirty="0" err="1"/>
              <a:t>²sur</a:t>
            </a:r>
            <a:r>
              <a:rPr lang="fr-FR" dirty="0"/>
              <a:t> </a:t>
            </a:r>
            <a:r>
              <a:rPr lang="fr-FR" dirty="0" err="1"/>
              <a:t>²le</a:t>
            </a:r>
            <a:r>
              <a:rPr lang="fr-FR" dirty="0"/>
              <a:t>$ mot$</a:t>
            </a:r>
          </a:p>
        </p:txBody>
      </p:sp>
    </p:spTree>
    <p:extLst>
      <p:ext uri="{BB962C8B-B14F-4D97-AF65-F5344CB8AC3E}">
        <p14:creationId xmlns:p14="http://schemas.microsoft.com/office/powerpoint/2010/main" val="2329886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Sassoon Infant Std" panose="020B0503020103030203" pitchFamily="34" charset="0"/>
              </a:rPr>
              <a:t>Il s’agit d’identifier l’adjectif.</a:t>
            </a:r>
          </a:p>
          <a:p>
            <a:r>
              <a:rPr lang="fr-FR" dirty="0">
                <a:solidFill>
                  <a:srgbClr val="FF0000"/>
                </a:solidFill>
                <a:latin typeface="Sassoon Infant Std" panose="020B0503020103030203" pitchFamily="34" charset="0"/>
              </a:rPr>
              <a:t>L’adjectif est abordé en tant que mot qualifiant un nom (il apporte des renseignements) et en tant qu’élément non indispensable du groupe nominal.</a:t>
            </a:r>
          </a:p>
          <a:p>
            <a:endParaRPr lang="fr-FR" dirty="0"/>
          </a:p>
          <a:p>
            <a:r>
              <a:rPr lang="fr-FR" dirty="0"/>
              <a:t>Oralement :</a:t>
            </a:r>
          </a:p>
          <a:p>
            <a:r>
              <a:rPr lang="fr-FR" dirty="0"/>
              <a:t>Lire les groupes nominaux 2. Trouver les noms et les déterminants, identifier l’adjectif.</a:t>
            </a:r>
          </a:p>
          <a:p>
            <a:endParaRPr lang="fr-FR" dirty="0"/>
          </a:p>
          <a:p>
            <a:r>
              <a:rPr lang="fr-FR" dirty="0"/>
              <a:t>Constater que, dans certains groupes nominaux, il y a un mot qui n’est pas indispensable mais qui nous apporte des renseignements sur la taille, la couleur, etc. : c’est un </a:t>
            </a:r>
            <a:r>
              <a:rPr lang="fr-FR" dirty="0">
                <a:solidFill>
                  <a:srgbClr val="FF0000"/>
                </a:solidFill>
              </a:rPr>
              <a:t>adjectif</a:t>
            </a:r>
            <a:r>
              <a:rPr lang="fr-FR" dirty="0"/>
              <a:t>.</a:t>
            </a:r>
          </a:p>
          <a:p>
            <a:r>
              <a:rPr lang="fr-FR" dirty="0"/>
              <a:t>Lister les adjectifs rencontrés en relisant la page des groupes nominaux. Remarquer que l’adjectif peut être avant ou après le nom et qu’il peut y avoir plusieurs adjectifs dans un groupe nominal.</a:t>
            </a:r>
          </a:p>
          <a:p>
            <a:endParaRPr lang="fr-FR" dirty="0"/>
          </a:p>
          <a:p>
            <a:r>
              <a:rPr lang="fr-FR" dirty="0"/>
              <a:t>Constater l’accord au féminin et l’accord au pluriel.</a:t>
            </a:r>
          </a:p>
          <a:p>
            <a:r>
              <a:rPr lang="fr-FR" dirty="0"/>
              <a:t>Constater qu’on peut avoir deux accords en même temps (féminin ET pluriel).</a:t>
            </a:r>
          </a:p>
          <a:p>
            <a:r>
              <a:rPr lang="fr-FR" dirty="0"/>
              <a:t>Faire constater que, comme pour les noms, les adjectifs peuvent prendre un x au pluriel (beaux) et que, si au singulier il y a déjà un s, ou un x, on n’en rajoute pas un (gris, malheureux).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Les mots</a:t>
            </a:r>
          </a:p>
        </p:txBody>
      </p:sp>
    </p:spTree>
    <p:extLst>
      <p:ext uri="{BB962C8B-B14F-4D97-AF65-F5344CB8AC3E}">
        <p14:creationId xmlns:p14="http://schemas.microsoft.com/office/powerpoint/2010/main" val="1693329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Identifier chaque mot dans chaque groupe de mots :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414" y="830840"/>
            <a:ext cx="9648824" cy="4490022"/>
          </a:xfrm>
          <a:prstGeom prst="rect">
            <a:avLst/>
          </a:prstGeom>
        </p:spPr>
        <p:txBody>
          <a:bodyPr wrap="square" numCol="2" spcCol="360000">
            <a:noAutofit/>
          </a:bodyPr>
          <a:lstStyle/>
          <a:p>
            <a:pPr>
              <a:lnSpc>
                <a:spcPct val="175000"/>
              </a:lnSpc>
            </a:pPr>
            <a:r>
              <a:rPr lang="fr-FR" dirty="0"/>
              <a:t>un petit garçon – une petite fille</a:t>
            </a:r>
          </a:p>
          <a:p>
            <a:pPr>
              <a:lnSpc>
                <a:spcPct val="175000"/>
              </a:lnSpc>
            </a:pPr>
            <a:r>
              <a:rPr lang="fr-FR" dirty="0"/>
              <a:t>des petits lapins gris</a:t>
            </a:r>
          </a:p>
          <a:p>
            <a:pPr>
              <a:lnSpc>
                <a:spcPct val="175000"/>
              </a:lnSpc>
            </a:pPr>
            <a:r>
              <a:rPr lang="fr-FR" dirty="0"/>
              <a:t>les petites poules</a:t>
            </a:r>
          </a:p>
          <a:p>
            <a:pPr>
              <a:lnSpc>
                <a:spcPct val="175000"/>
              </a:lnSpc>
            </a:pPr>
            <a:r>
              <a:rPr lang="fr-FR" dirty="0"/>
              <a:t>les animaux sauvages</a:t>
            </a:r>
          </a:p>
          <a:p>
            <a:pPr>
              <a:lnSpc>
                <a:spcPct val="175000"/>
              </a:lnSpc>
            </a:pPr>
            <a:r>
              <a:rPr lang="fr-FR" dirty="0"/>
              <a:t>un chanteur connu – une chanteuse connue</a:t>
            </a:r>
          </a:p>
          <a:p>
            <a:pPr>
              <a:lnSpc>
                <a:spcPct val="175000"/>
              </a:lnSpc>
            </a:pPr>
            <a:r>
              <a:rPr lang="fr-FR" dirty="0"/>
              <a:t>un grand magicien – une grande magicienne</a:t>
            </a:r>
          </a:p>
          <a:p>
            <a:pPr>
              <a:lnSpc>
                <a:spcPct val="175000"/>
              </a:lnSpc>
            </a:pPr>
            <a:r>
              <a:rPr lang="fr-FR" dirty="0"/>
              <a:t>des pigeons blancs</a:t>
            </a:r>
          </a:p>
          <a:p>
            <a:pPr>
              <a:lnSpc>
                <a:spcPct val="175000"/>
              </a:lnSpc>
            </a:pPr>
            <a:r>
              <a:rPr lang="fr-FR" dirty="0"/>
              <a:t>un habit noir</a:t>
            </a:r>
          </a:p>
          <a:p>
            <a:pPr>
              <a:lnSpc>
                <a:spcPct val="175000"/>
              </a:lnSpc>
            </a:pPr>
            <a:r>
              <a:rPr lang="fr-FR" dirty="0"/>
              <a:t>le mot magique</a:t>
            </a:r>
          </a:p>
          <a:p>
            <a:pPr>
              <a:lnSpc>
                <a:spcPct val="175000"/>
              </a:lnSpc>
            </a:pPr>
            <a:r>
              <a:rPr lang="fr-FR" dirty="0"/>
              <a:t>un vaisseau spatial</a:t>
            </a:r>
          </a:p>
          <a:p>
            <a:pPr>
              <a:lnSpc>
                <a:spcPct val="175000"/>
              </a:lnSpc>
            </a:pPr>
            <a:r>
              <a:rPr lang="fr-FR" dirty="0"/>
              <a:t>un petit appareil photo</a:t>
            </a:r>
          </a:p>
          <a:p>
            <a:pPr>
              <a:lnSpc>
                <a:spcPct val="175000"/>
              </a:lnSpc>
            </a:pPr>
            <a:r>
              <a:rPr lang="fr-FR" dirty="0"/>
              <a:t>de jeunes astronautes</a:t>
            </a:r>
          </a:p>
          <a:p>
            <a:pPr>
              <a:lnSpc>
                <a:spcPct val="175000"/>
              </a:lnSpc>
            </a:pPr>
            <a:r>
              <a:rPr lang="fr-FR" dirty="0"/>
              <a:t>la jungle profonde</a:t>
            </a:r>
          </a:p>
          <a:p>
            <a:pPr>
              <a:lnSpc>
                <a:spcPct val="175000"/>
              </a:lnSpc>
            </a:pPr>
            <a:r>
              <a:rPr lang="fr-FR" dirty="0"/>
              <a:t>une belle voix grave</a:t>
            </a:r>
          </a:p>
          <a:p>
            <a:pPr>
              <a:lnSpc>
                <a:spcPct val="175000"/>
              </a:lnSpc>
            </a:pPr>
            <a:r>
              <a:rPr lang="fr-FR" dirty="0"/>
              <a:t>la guitare électrique</a:t>
            </a:r>
          </a:p>
          <a:p>
            <a:pPr>
              <a:lnSpc>
                <a:spcPct val="175000"/>
              </a:lnSpc>
            </a:pPr>
            <a:r>
              <a:rPr lang="fr-FR" dirty="0"/>
              <a:t>les bouteilles vides</a:t>
            </a:r>
          </a:p>
          <a:p>
            <a:pPr>
              <a:lnSpc>
                <a:spcPct val="175000"/>
              </a:lnSpc>
            </a:pPr>
            <a:r>
              <a:rPr lang="fr-FR" dirty="0"/>
              <a:t>sa petite balle verte</a:t>
            </a:r>
          </a:p>
          <a:p>
            <a:pPr>
              <a:lnSpc>
                <a:spcPct val="175000"/>
              </a:lnSpc>
            </a:pPr>
            <a:r>
              <a:rPr lang="fr-FR" dirty="0"/>
              <a:t>un air malheureux</a:t>
            </a:r>
          </a:p>
          <a:p>
            <a:pPr>
              <a:lnSpc>
                <a:spcPct val="175000"/>
              </a:lnSpc>
            </a:pPr>
            <a:r>
              <a:rPr lang="fr-FR" dirty="0"/>
              <a:t>deux vieilles dames</a:t>
            </a:r>
          </a:p>
          <a:p>
            <a:pPr>
              <a:lnSpc>
                <a:spcPct val="175000"/>
              </a:lnSpc>
            </a:pPr>
            <a:r>
              <a:rPr lang="fr-FR" dirty="0"/>
              <a:t>des petites filles</a:t>
            </a:r>
          </a:p>
          <a:p>
            <a:pPr>
              <a:lnSpc>
                <a:spcPct val="175000"/>
              </a:lnSpc>
            </a:pPr>
            <a:r>
              <a:rPr lang="fr-FR" dirty="0"/>
              <a:t>un petit hameau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125413" y="5975506"/>
            <a:ext cx="953331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5000"/>
              </a:lnSpc>
            </a:pPr>
            <a:r>
              <a:rPr lang="fr-FR" dirty="0"/>
              <a:t>un photographe intrépide – une photographe intrépide</a:t>
            </a:r>
          </a:p>
        </p:txBody>
      </p:sp>
    </p:spTree>
    <p:extLst>
      <p:ext uri="{BB962C8B-B14F-4D97-AF65-F5344CB8AC3E}">
        <p14:creationId xmlns:p14="http://schemas.microsoft.com/office/powerpoint/2010/main" val="4179324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defTabSz="361950"/>
            <a:r>
              <a:rPr lang="fr-FR" dirty="0"/>
              <a:t>Ajouter au moins un adjectif aux groupes nominaux suivants :</a:t>
            </a:r>
          </a:p>
          <a:p>
            <a:pPr lvl="2" defTabSz="361950"/>
            <a:r>
              <a:rPr lang="fr-FR" dirty="0"/>
              <a:t>les cheveux	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  <a:p>
            <a:pPr lvl="2" defTabSz="361950"/>
            <a:r>
              <a:rPr lang="fr-FR" dirty="0"/>
              <a:t>la voiture		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  <a:p>
            <a:pPr lvl="2" defTabSz="361950"/>
            <a:r>
              <a:rPr lang="fr-FR" dirty="0"/>
              <a:t>une fleur		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  <a:p>
            <a:pPr lvl="2" defTabSz="361950"/>
            <a:r>
              <a:rPr lang="fr-FR" dirty="0"/>
              <a:t>un livre	</a:t>
            </a:r>
            <a:r>
              <a:rPr lang="fr-FR" dirty="0">
                <a:sym typeface="Wingdings" panose="05000000000000000000" pitchFamily="2" charset="2"/>
              </a:rPr>
              <a:t> 	</a:t>
            </a:r>
            <a:endParaRPr lang="fr-FR" dirty="0"/>
          </a:p>
          <a:p>
            <a:pPr lvl="2" defTabSz="361950"/>
            <a:endParaRPr lang="fr-FR" dirty="0"/>
          </a:p>
          <a:p>
            <a:pPr defTabSz="361950"/>
            <a:r>
              <a:rPr lang="fr-FR" dirty="0"/>
              <a:t>Trouver les adjectifs dans les groupes nominaux suivants :</a:t>
            </a:r>
          </a:p>
          <a:p>
            <a:pPr lvl="2" defTabSz="361950"/>
            <a:r>
              <a:rPr lang="fr-FR" dirty="0"/>
              <a:t>un chat gourmand		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  <a:p>
            <a:pPr lvl="2" defTabSz="361950"/>
            <a:r>
              <a:rPr lang="fr-FR" dirty="0"/>
              <a:t>une route dangereuse	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  <a:p>
            <a:pPr lvl="2" defTabSz="361950"/>
            <a:r>
              <a:rPr lang="fr-FR" dirty="0"/>
              <a:t>un beau livre				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  <a:p>
            <a:pPr lvl="2" defTabSz="361950"/>
            <a:r>
              <a:rPr lang="fr-FR" dirty="0"/>
              <a:t>un nouveau crayon		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  <a:p>
            <a:pPr lvl="2" defTabSz="361950"/>
            <a:r>
              <a:rPr lang="fr-FR" dirty="0"/>
              <a:t>une bonne soupe			</a:t>
            </a:r>
            <a:r>
              <a:rPr lang="fr-FR" dirty="0">
                <a:sym typeface="Wingdings" panose="05000000000000000000" pitchFamily="2" charset="2"/>
              </a:rPr>
              <a:t>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</p:spTree>
    <p:extLst>
      <p:ext uri="{BB962C8B-B14F-4D97-AF65-F5344CB8AC3E}">
        <p14:creationId xmlns:p14="http://schemas.microsoft.com/office/powerpoint/2010/main" val="36722957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Entourer les changements dans le deuxième groupe nominal.</a:t>
            </a:r>
          </a:p>
          <a:p>
            <a:pPr lvl="2"/>
            <a:r>
              <a:rPr lang="fr-FR" dirty="0"/>
              <a:t>un  petit  garçon  –  une  petite  fille</a:t>
            </a:r>
          </a:p>
          <a:p>
            <a:pPr lvl="2"/>
            <a:r>
              <a:rPr lang="fr-FR" dirty="0"/>
              <a:t>un  canard  noir  –  une  poule  noire</a:t>
            </a:r>
          </a:p>
          <a:p>
            <a:pPr lvl="2"/>
            <a:r>
              <a:rPr lang="fr-FR" dirty="0"/>
              <a:t>un  bec  pointu  –  une  plume  pointue</a:t>
            </a:r>
          </a:p>
          <a:p>
            <a:pPr lvl="2"/>
            <a:r>
              <a:rPr lang="fr-FR" dirty="0"/>
              <a:t>un  arbre  vert  –  une  feuille  verte</a:t>
            </a:r>
          </a:p>
          <a:p>
            <a:pPr>
              <a:spcBef>
                <a:spcPts val="600"/>
              </a:spcBef>
            </a:pPr>
            <a:r>
              <a:rPr lang="fr-FR" u="none" dirty="0"/>
              <a:t>Pourquoi y </a:t>
            </a:r>
            <a:r>
              <a:rPr lang="fr-FR" u="none" dirty="0" err="1"/>
              <a:t>a-t-il</a:t>
            </a:r>
            <a:r>
              <a:rPr lang="fr-FR" u="none" dirty="0"/>
              <a:t> un changement ? Qu’est-ce que ce changement annonce ?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un  chat  noir  –  des  chats  noirs</a:t>
            </a:r>
          </a:p>
          <a:p>
            <a:pPr lvl="2"/>
            <a:r>
              <a:rPr lang="fr-FR" dirty="0"/>
              <a:t>un  pantalon  rouge  –  des  pantalons  rouges</a:t>
            </a:r>
          </a:p>
          <a:p>
            <a:pPr lvl="2"/>
            <a:r>
              <a:rPr lang="fr-FR" dirty="0"/>
              <a:t>un  biscuit  salé  –  des  biscuits  salés</a:t>
            </a:r>
          </a:p>
          <a:p>
            <a:pPr lvl="2"/>
            <a:r>
              <a:rPr lang="fr-FR" dirty="0"/>
              <a:t>une  vieille  dame  –  deux  vieilles  dames</a:t>
            </a:r>
          </a:p>
          <a:p>
            <a:pPr lvl="2"/>
            <a:r>
              <a:rPr lang="fr-FR" dirty="0"/>
              <a:t>une  petite  fille  –  des  petites  filles</a:t>
            </a:r>
          </a:p>
          <a:p>
            <a:pPr>
              <a:spcBef>
                <a:spcPts val="600"/>
              </a:spcBef>
            </a:pPr>
            <a:r>
              <a:rPr lang="fr-FR" u="none" dirty="0"/>
              <a:t>Pourquoi y </a:t>
            </a:r>
            <a:r>
              <a:rPr lang="fr-FR" u="none" dirty="0" err="1"/>
              <a:t>a-t-il</a:t>
            </a:r>
            <a:r>
              <a:rPr lang="fr-FR" u="none" dirty="0"/>
              <a:t> un changement ? Qu’est-ce que ce changement annonce ?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Le groupe nominal</a:t>
            </a:r>
          </a:p>
        </p:txBody>
      </p:sp>
    </p:spTree>
    <p:extLst>
      <p:ext uri="{BB962C8B-B14F-4D97-AF65-F5344CB8AC3E}">
        <p14:creationId xmlns:p14="http://schemas.microsoft.com/office/powerpoint/2010/main" val="725847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/>
            <a:r>
              <a:rPr lang="fr-FR" dirty="0"/>
              <a:t>Voir page d’exercices.</a:t>
            </a:r>
          </a:p>
        </p:txBody>
      </p:sp>
    </p:spTree>
    <p:extLst>
      <p:ext uri="{BB962C8B-B14F-4D97-AF65-F5344CB8AC3E}">
        <p14:creationId xmlns:p14="http://schemas.microsoft.com/office/powerpoint/2010/main" val="2431626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dirty="0" err="1"/>
              <a:t>²texte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3616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Quand nous étions des petites filles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indent="360000">
              <a:spcAft>
                <a:spcPts val="1200"/>
              </a:spcAft>
            </a:pPr>
            <a:r>
              <a:rPr lang="fr-FR" dirty="0"/>
              <a:t>Quand nous étions des petites filles, nous habitions un petit hameau dans la campagne. Pour aller à l’école, le matin, nous marchions pendant plus d’une heure. Nous emportions une gamelle avec notre repas. Le midi, nous mangions à l’école. Nous aimions beaucoup lire. Nous travaillions bien car plus tard, nous voulions être maitresses.</a:t>
            </a:r>
          </a:p>
          <a:p>
            <a:pPr indent="360000">
              <a:spcAft>
                <a:spcPts val="1200"/>
              </a:spcAft>
            </a:pPr>
            <a:r>
              <a:rPr lang="fr-FR" dirty="0"/>
              <a:t>Le soir, l’hiver, nous rentrions à la maison à la nuit. Notre mère allumait la lampe à pétrole et nous faisions nos devoirs sur la table de la cuisine. Après le repas, nous montions dans notre chambre et nous dormions tout de suite. Nous étions fatiguées.</a:t>
            </a:r>
          </a:p>
          <a:p>
            <a:pPr indent="360000">
              <a:spcAft>
                <a:spcPts val="1200"/>
              </a:spcAft>
            </a:pPr>
            <a:r>
              <a:rPr lang="fr-FR" dirty="0"/>
              <a:t>Nous allions à l’école tous les jours sauf le jeudi et le dimanche. Ces jours-là, nous travaillions avec nos parents à la ferme.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74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Quand j’étais une petite fille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Quand j’étais une petite fille, j’habitais un petit hameau dans la campagne. Pour aller à l’école, le matin, je marchais pendant plus d’une heure. J’emportais une gamelle avec mon repas. Le midi, je mangeais à l’école. J’aimais beaucoup lire. Je travaillais bien car plus tard, je voulais être maitresse.</a:t>
            </a:r>
          </a:p>
          <a:p>
            <a:r>
              <a:rPr lang="fr-FR" dirty="0"/>
              <a:t>Le soir, l’hiver, je rentrais à la maison à la nuit. Ma mère allumait la lampe à pétrole et je faisais mes devoirs sur la table de la cuisine. Après le repas, je montais dans ma chambre et je dormais tout de suite. J’étais fatiguée.</a:t>
            </a:r>
          </a:p>
          <a:p>
            <a:r>
              <a:rPr lang="fr-FR" dirty="0"/>
              <a:t>J’allais à l’école tous les jours sauf le jeudi et le dimanche. Ces jours-là, je travaillais avec mes parents à la ferme. </a:t>
            </a:r>
          </a:p>
        </p:txBody>
      </p:sp>
    </p:spTree>
    <p:extLst>
      <p:ext uri="{BB962C8B-B14F-4D97-AF65-F5344CB8AC3E}">
        <p14:creationId xmlns:p14="http://schemas.microsoft.com/office/powerpoint/2010/main" val="113238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T²ransposition</a:t>
            </a:r>
            <a:r>
              <a:rPr lang="fr-FR" dirty="0"/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30975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4"/>
            <a:r>
              <a:rPr lang="fr-FR" dirty="0"/>
              <a:t>(Diapo de travail : voir la page suivante.)</a:t>
            </a:r>
          </a:p>
          <a:p>
            <a:endParaRPr lang="fr-FR" dirty="0"/>
          </a:p>
          <a:p>
            <a:r>
              <a:rPr lang="fr-FR" strike="sngStrike" dirty="0"/>
              <a:t>Transposer le texte en transformant « nous » </a:t>
            </a:r>
            <a:r>
              <a:rPr lang="fr-FR" strike="sngStrike" dirty="0">
                <a:sym typeface="Symbol"/>
              </a:rPr>
              <a:t></a:t>
            </a:r>
            <a:r>
              <a:rPr lang="fr-FR" strike="sngStrike" dirty="0"/>
              <a:t> vous.</a:t>
            </a:r>
          </a:p>
          <a:p>
            <a:r>
              <a:rPr lang="fr-FR" strike="sngStrike" dirty="0"/>
              <a:t>Première partie collectivement.</a:t>
            </a:r>
          </a:p>
          <a:p>
            <a:r>
              <a:rPr lang="fr-FR" strike="sngStrike" dirty="0"/>
              <a:t>Deuxième partie individuellement.</a:t>
            </a:r>
          </a:p>
          <a:p>
            <a:endParaRPr lang="fr-FR" dirty="0"/>
          </a:p>
          <a:p>
            <a:r>
              <a:rPr lang="fr-FR" dirty="0"/>
              <a:t>Transposer le texte en transformant « je » </a:t>
            </a:r>
            <a:r>
              <a:rPr lang="fr-FR" dirty="0">
                <a:sym typeface="Symbol"/>
              </a:rPr>
              <a:t></a:t>
            </a:r>
            <a:r>
              <a:rPr lang="fr-FR" dirty="0"/>
              <a:t> vous.</a:t>
            </a:r>
          </a:p>
          <a:p>
            <a:r>
              <a:rPr lang="fr-FR" dirty="0"/>
              <a:t>Déviation par rapport à l’ouvrage : je pars du texte original, avec « je », pour vérifier que tout le monde a bien intégré les changements autres dans le texte.</a:t>
            </a:r>
          </a:p>
          <a:p>
            <a:r>
              <a:rPr lang="fr-FR" dirty="0"/>
              <a:t>Partage du texte en deux parties.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633408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« je » en « vous » :</a:t>
            </a:r>
          </a:p>
          <a:p>
            <a:pPr lvl="2"/>
            <a:r>
              <a:rPr lang="fr-FR" dirty="0"/>
              <a:t>Quand j’étais une petite fille, j’habitais un petit hameau dans la campagne. Pour aller à l’école, le matin, je marchais pendant plus d’une heure. J’emportais une gamelle avec mon repas. Le midi, je mangeais à l’école. J’aimais beaucoup lire. Je travaillais bien car plus tard, je voulais être maitresse.</a:t>
            </a:r>
          </a:p>
          <a:p>
            <a:pPr lvl="2"/>
            <a:endParaRPr lang="fr-FR" dirty="0"/>
          </a:p>
          <a:p>
            <a:pPr lvl="2"/>
            <a:r>
              <a:rPr lang="fr-FR" dirty="0"/>
              <a:t>Le soir, l’hiver, je rentrais à la maison à la nuit. Ma mère allumait la lampe à pétrole et je faisais mes devoirs sur la table de la cuisine. Après le repas, je montais dans ma chambre et je dormais tout de suite. J’étais fatiguée. J’allais à l’école tous les jours sauf le jeudi et le dimanche. Ces jours-là, je travaillais avec mes parents à la ferme. 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2962814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« je » en « vous » :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Quand j’étais une petite fille, j’habitais un petit hameau dans la campagne. Pour aller à l’école, le matin, je marchais pendant plus d’une heure. J’emportais une gamelle avec mon repas. Le midi, je mangeais à l’école. J’aimais beaucoup lire. Je travaillais bien car plus tard, je voulais être maitresse.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4043492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Transformer « je » en « vous » :</a:t>
            </a:r>
          </a:p>
          <a:p>
            <a:pPr lvl="2">
              <a:lnSpc>
                <a:spcPct val="300000"/>
              </a:lnSpc>
            </a:pPr>
            <a:r>
              <a:rPr lang="fr-FR" dirty="0"/>
              <a:t>Le soir, l’hiver, je rentrais à la maison à la nuit. Ma mère allumait la lampe à pétrole et je faisais mes devoirs sur la table de la cuisine. Après le repas, je montais dans ma chambre et je dormais tout de suite. J’étais fatiguée. J’allais à l’école tous les jours sauf le jeudi et le dimanche. Ces jours-là, je travaillais avec mes parents à la ferme. 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Transposition</a:t>
            </a:r>
          </a:p>
        </p:txBody>
      </p:sp>
    </p:spTree>
    <p:extLst>
      <p:ext uri="{BB962C8B-B14F-4D97-AF65-F5344CB8AC3E}">
        <p14:creationId xmlns:p14="http://schemas.microsoft.com/office/powerpoint/2010/main" val="1556787216"/>
      </p:ext>
    </p:extLst>
  </p:cSld>
  <p:clrMapOvr>
    <a:masterClrMapping/>
  </p:clrMapOvr>
</p:sld>
</file>

<file path=ppt/theme/theme1.xml><?xml version="1.0" encoding="utf-8"?>
<a:theme xmlns:a="http://schemas.openxmlformats.org/drawingml/2006/main" name="Faire de la grammaire au CE1 - Préremp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" id="{1D74D738-BA49-4FEB-B8EA-7212550D8016}" vid="{598B8FFC-F393-4FAB-BEC8-2C74464F09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Faire de la grammaire au</Template>
  <TotalTime>65</TotalTime>
  <Words>793</Words>
  <Application>Microsoft Office PowerPoint</Application>
  <PresentationFormat>Personnalisé</PresentationFormat>
  <Paragraphs>122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9" baseType="lpstr">
      <vt:lpstr>A Gentle Touch</vt:lpstr>
      <vt:lpstr>Androgyne</vt:lpstr>
      <vt:lpstr>Arial</vt:lpstr>
      <vt:lpstr>Calibri</vt:lpstr>
      <vt:lpstr>Cursive standard</vt:lpstr>
      <vt:lpstr>Gabriola</vt:lpstr>
      <vt:lpstr>Sassoon Infant Std</vt:lpstr>
      <vt:lpstr>Symbol</vt:lpstr>
      <vt:lpstr>Wingdings</vt:lpstr>
      <vt:lpstr>Faire de la grammaire au CE1 - Prérempli</vt:lpstr>
      <vt:lpstr>Présentation PowerPoint</vt:lpstr>
      <vt:lpstr>Le ²texte</vt:lpstr>
      <vt:lpstr>Quand nous étions des petites filles</vt:lpstr>
      <vt:lpstr>Quand j’étais une petite fille</vt:lpstr>
      <vt:lpstr>T²ransposition$</vt:lpstr>
      <vt:lpstr>Présentation PowerPoint</vt:lpstr>
      <vt:lpstr>Présentation PowerPoint</vt:lpstr>
      <vt:lpstr>Présentation PowerPoint</vt:lpstr>
      <vt:lpstr>Présentation PowerPoint</vt:lpstr>
      <vt:lpstr>A²ctivité$ ²sur ²le$ ²phrase$</vt:lpstr>
      <vt:lpstr>Présentation PowerPoint</vt:lpstr>
      <vt:lpstr>Présentation PowerPoint</vt:lpstr>
      <vt:lpstr>Présentation PowerPoint</vt:lpstr>
      <vt:lpstr>A²ctivité$ ²sur ²le$ mot$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 E.</dc:creator>
  <cp:lastModifiedBy>Enge E.</cp:lastModifiedBy>
  <cp:revision>10</cp:revision>
  <dcterms:created xsi:type="dcterms:W3CDTF">2017-03-26T08:42:15Z</dcterms:created>
  <dcterms:modified xsi:type="dcterms:W3CDTF">2017-03-26T09:48:12Z</dcterms:modified>
</cp:coreProperties>
</file>