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72" r:id="rId5"/>
    <p:sldId id="259" r:id="rId6"/>
    <p:sldId id="270" r:id="rId7"/>
    <p:sldId id="281" r:id="rId8"/>
    <p:sldId id="265" r:id="rId9"/>
    <p:sldId id="260" r:id="rId10"/>
    <p:sldId id="264" r:id="rId11"/>
    <p:sldId id="273" r:id="rId12"/>
    <p:sldId id="266" r:id="rId13"/>
    <p:sldId id="261" r:id="rId14"/>
    <p:sldId id="262" r:id="rId15"/>
    <p:sldId id="286" r:id="rId16"/>
    <p:sldId id="282" r:id="rId17"/>
    <p:sldId id="283" r:id="rId18"/>
    <p:sldId id="269" r:id="rId19"/>
    <p:sldId id="284" r:id="rId20"/>
    <p:sldId id="285" r:id="rId21"/>
    <p:sldId id="275" r:id="rId22"/>
    <p:sldId id="276" r:id="rId23"/>
    <p:sldId id="274" r:id="rId24"/>
    <p:sldId id="263" r:id="rId25"/>
  </p:sldIdLst>
  <p:sldSz cx="9901238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68">
          <p15:clr>
            <a:srgbClr val="A4A3A4"/>
          </p15:clr>
        </p15:guide>
        <p15:guide id="2" pos="615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9F5FCF"/>
    <a:srgbClr val="339966"/>
    <a:srgbClr val="339933"/>
    <a:srgbClr val="99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31" autoAdjust="0"/>
    <p:restoredTop sz="94660"/>
  </p:normalViewPr>
  <p:slideViewPr>
    <p:cSldViewPr snapToObjects="1">
      <p:cViewPr varScale="1">
        <p:scale>
          <a:sx n="121" d="100"/>
          <a:sy n="121" d="100"/>
        </p:scale>
        <p:origin x="936" y="102"/>
      </p:cViewPr>
      <p:guideLst>
        <p:guide orient="horz" pos="368"/>
        <p:guide pos="615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7540" y="115892"/>
            <a:ext cx="6646159" cy="6626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309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ou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0330" y="115888"/>
            <a:ext cx="6680579" cy="6612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897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 userDrawn="1"/>
        </p:nvSpPr>
        <p:spPr>
          <a:xfrm>
            <a:off x="125412" y="115888"/>
            <a:ext cx="9648825" cy="630000"/>
          </a:xfrm>
          <a:prstGeom prst="rect">
            <a:avLst/>
          </a:prstGeom>
          <a:ln w="127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marL="3175" lvl="3" indent="0" algn="ctr"/>
            <a:endParaRPr lang="fr-FR" sz="3000" dirty="0">
              <a:latin typeface="Androgyne" pitchFamily="82" charset="0"/>
            </a:endParaRPr>
          </a:p>
        </p:txBody>
      </p:sp>
      <p:sp>
        <p:nvSpPr>
          <p:cNvPr id="3" name="Arrondir un rectangle avec un coin diagonal 2"/>
          <p:cNvSpPr/>
          <p:nvPr userDrawn="1"/>
        </p:nvSpPr>
        <p:spPr>
          <a:xfrm>
            <a:off x="233363" y="250888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0070C0"/>
                </a:solidFill>
              </a:rPr>
              <a:t>Le texte</a:t>
            </a:r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2182426" y="26824"/>
            <a:ext cx="7591812" cy="699782"/>
          </a:xfrm>
          <a:prstGeom prst="rect">
            <a:avLst/>
          </a:prstGeom>
        </p:spPr>
        <p:txBody>
          <a:bodyPr anchor="ctr" anchorCtr="0"/>
          <a:lstStyle>
            <a:lvl1pPr>
              <a:defRPr sz="4000">
                <a:solidFill>
                  <a:srgbClr val="0070C0"/>
                </a:solidFill>
                <a:latin typeface="Gabriola" panose="04040605051002020D02" pitchFamily="82" charset="0"/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0"/>
          </p:nvPr>
        </p:nvSpPr>
        <p:spPr>
          <a:xfrm>
            <a:off x="125412" y="836712"/>
            <a:ext cx="9648825" cy="5905401"/>
          </a:xfrm>
          <a:prstGeom prst="rect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1pPr>
            <a:lvl2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2pPr>
            <a:lvl3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3pPr>
            <a:lvl4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4pPr>
            <a:lvl5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27908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l - Maitres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29600" y="129600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rgbClr val="33996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339966"/>
                </a:solidFill>
              </a:rPr>
              <a:t>Collectif</a:t>
            </a: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8517600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rgbClr val="339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fr-FR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3" y="584199"/>
            <a:ext cx="9645960" cy="6157913"/>
          </a:xfrm>
          <a:prstGeom prst="rect">
            <a:avLst/>
          </a:prstGeom>
          <a:ln w="25400">
            <a:solidFill>
              <a:srgbClr val="339966"/>
            </a:solidFill>
          </a:ln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2pPr>
            <a:lvl3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3600" b="0" kern="1200" dirty="0" smtClean="0">
                <a:solidFill>
                  <a:schemeClr val="tx1"/>
                </a:solidFill>
                <a:latin typeface="Ecriture A" pitchFamily="50" charset="0"/>
                <a:ea typeface="+mn-ea"/>
                <a:cs typeface="+mn-cs"/>
              </a:defRPr>
            </a:lvl3pPr>
            <a:lvl4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600" b="0" kern="1200" dirty="0" smtClean="0">
                <a:solidFill>
                  <a:schemeClr val="tx1"/>
                </a:solidFill>
                <a:latin typeface="Cursive standard" pitchFamily="2" charset="0"/>
                <a:ea typeface="+mn-ea"/>
                <a:cs typeface="+mn-cs"/>
              </a:defRPr>
            </a:lvl4pPr>
            <a:lvl5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200" b="1" kern="1200" dirty="0">
                <a:solidFill>
                  <a:srgbClr val="00B050"/>
                </a:solidFill>
                <a:latin typeface="Gabriola" panose="04040605051002020D02" pitchFamily="82" charset="0"/>
                <a:ea typeface="+mn-ea"/>
                <a:cs typeface="+mn-cs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1"/>
          </p:nvPr>
        </p:nvSpPr>
        <p:spPr>
          <a:xfrm>
            <a:off x="7625615" y="132384"/>
            <a:ext cx="2026659" cy="360362"/>
          </a:xfrm>
          <a:prstGeom prst="rect">
            <a:avLst/>
          </a:prstGeom>
        </p:spPr>
        <p:txBody>
          <a:bodyPr/>
          <a:lstStyle>
            <a:lvl1pPr marL="285750" indent="-28575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339966"/>
                </a:solidFill>
                <a:latin typeface="+mn-lt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339966"/>
                </a:solidFill>
                <a:latin typeface="+mn-lt"/>
                <a:ea typeface="+mn-ea"/>
                <a:cs typeface="+mn-cs"/>
              </a:defRPr>
            </a:lvl2pPr>
            <a:lvl3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339966"/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339966"/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buFontTx/>
              <a:buNone/>
              <a:defRPr lang="fr-FR" sz="1800" kern="1200" dirty="0">
                <a:solidFill>
                  <a:srgbClr val="339966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defTabSz="914400" rtl="0" eaLnBrk="1" latinLnBrk="0" hangingPunct="1">
              <a:spcBef>
                <a:spcPct val="20000"/>
              </a:spcBef>
            </a:pPr>
            <a:r>
              <a:rPr lang="fr-FR"/>
              <a:t>Modifiez les styles du texte du masque</a:t>
            </a:r>
          </a:p>
          <a:p>
            <a:pPr marL="0" lvl="1" indent="0" algn="ctr" defTabSz="914400" rtl="0" eaLnBrk="1" latinLnBrk="0" hangingPunct="1">
              <a:spcBef>
                <a:spcPct val="20000"/>
              </a:spcBef>
            </a:pPr>
            <a:r>
              <a:rPr lang="fr-FR"/>
              <a:t>Deuxième niveau</a:t>
            </a:r>
          </a:p>
          <a:p>
            <a:pPr marL="0" lvl="2" indent="0" algn="ctr" defTabSz="914400" rtl="0" eaLnBrk="1" latinLnBrk="0" hangingPunct="1">
              <a:spcBef>
                <a:spcPct val="20000"/>
              </a:spcBef>
            </a:pPr>
            <a:r>
              <a:rPr lang="fr-FR"/>
              <a:t>Troisième niveau</a:t>
            </a:r>
          </a:p>
          <a:p>
            <a:pPr marL="0" lvl="3" indent="0" algn="ctr" defTabSz="914400" rtl="0" eaLnBrk="1" latinLnBrk="0" hangingPunct="1">
              <a:spcBef>
                <a:spcPct val="20000"/>
              </a:spcBef>
            </a:pPr>
            <a:r>
              <a:rPr lang="fr-FR"/>
              <a:t>Quatrième niveau</a:t>
            </a:r>
          </a:p>
          <a:p>
            <a:pPr marL="0" lvl="4" indent="0" algn="ctr" defTabSz="914400" rtl="0" eaLnBrk="1" latinLnBrk="0" hangingPunct="1">
              <a:spcBef>
                <a:spcPct val="20000"/>
              </a:spcBef>
            </a:pPr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22638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l - Élè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30991" y="130174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chemeClr val="accent5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accent5">
                    <a:lumMod val="75000"/>
                  </a:schemeClr>
                </a:solidFill>
              </a:rPr>
              <a:t>Collectif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4" y="584684"/>
            <a:ext cx="9648824" cy="6157429"/>
          </a:xfrm>
          <a:prstGeom prst="rect">
            <a:avLst/>
          </a:prstGeom>
          <a:ln w="25400">
            <a:solidFill>
              <a:schemeClr val="accent5">
                <a:lumMod val="75000"/>
              </a:schemeClr>
            </a:solidFill>
          </a:ln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3600" dirty="0" smtClean="0">
                <a:latin typeface="Ecriture A" pitchFamily="50" charset="0"/>
              </a:defRPr>
            </a:lvl2pPr>
            <a:lvl3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600" dirty="0" smtClean="0">
                <a:latin typeface="Cursive standard" pitchFamily="2" charset="0"/>
              </a:defRPr>
            </a:lvl3pPr>
            <a:lvl4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dirty="0" smtClean="0"/>
            </a:lvl4pPr>
            <a:lvl5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b="1" dirty="0"/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130993" y="1124744"/>
            <a:ext cx="9643246" cy="5617369"/>
          </a:xfrm>
          <a:prstGeom prst="rect">
            <a:avLst/>
          </a:prstGeom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3600" b="0" kern="1200" dirty="0" smtClean="0">
                <a:solidFill>
                  <a:schemeClr val="tx1"/>
                </a:solidFill>
                <a:latin typeface="Ecriture A" pitchFamily="50" charset="0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2600" b="0" kern="1200" dirty="0" smtClean="0">
                <a:solidFill>
                  <a:schemeClr val="tx1"/>
                </a:solidFill>
                <a:latin typeface="Cursive standard" pitchFamily="2" charset="0"/>
                <a:ea typeface="+mn-ea"/>
                <a:cs typeface="+mn-cs"/>
              </a:defRPr>
            </a:lvl2pPr>
            <a:lvl3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1800" u="sng" dirty="0" smtClean="0">
                <a:solidFill>
                  <a:srgbClr val="3333FF"/>
                </a:solidFill>
                <a:latin typeface="Sassoon Infant Std" pitchFamily="34" charset="0"/>
              </a:defRPr>
            </a:lvl3pPr>
            <a:lvl4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dirty="0" smtClean="0"/>
            </a:lvl4pPr>
            <a:lvl5pPr marL="0" indent="0" algn="just" defTabSz="914400" rtl="0" eaLnBrk="1" latinLnBrk="0" hangingPunct="1">
              <a:lnSpc>
                <a:spcPct val="300000"/>
              </a:lnSpc>
              <a:spcBef>
                <a:spcPts val="0"/>
              </a:spcBef>
              <a:buFontTx/>
              <a:buNone/>
              <a:defRPr lang="fr-FR" sz="20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7" name="Rogner un rectangle avec un coin du même côté 6"/>
          <p:cNvSpPr/>
          <p:nvPr userDrawn="1"/>
        </p:nvSpPr>
        <p:spPr>
          <a:xfrm rot="5400000">
            <a:off x="8517600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2"/>
          </p:nvPr>
        </p:nvSpPr>
        <p:spPr>
          <a:xfrm>
            <a:off x="7632074" y="129812"/>
            <a:ext cx="2026659" cy="360362"/>
          </a:xfrm>
          <a:prstGeom prst="rect">
            <a:avLst/>
          </a:prstGeom>
        </p:spPr>
        <p:txBody>
          <a:bodyPr anchor="t" anchorCtr="0"/>
          <a:lstStyle>
            <a:lvl1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723163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gnage Sey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" y="98057"/>
            <a:ext cx="9901238" cy="669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7038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ivid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29101" y="129600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rgbClr val="9F5FC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9F5FCF"/>
                </a:solidFill>
              </a:rPr>
              <a:t>Individuel</a:t>
            </a: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8518964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rgbClr val="9F5FC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dirty="0">
                <a:solidFill>
                  <a:srgbClr val="9F5FCF"/>
                </a:solidFill>
              </a:rPr>
              <a:t>Exercices</a:t>
            </a:r>
          </a:p>
        </p:txBody>
      </p:sp>
      <p:sp>
        <p:nvSpPr>
          <p:cNvPr id="10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4" y="584199"/>
            <a:ext cx="9648824" cy="6157913"/>
          </a:xfrm>
          <a:prstGeom prst="rect">
            <a:avLst/>
          </a:prstGeom>
          <a:ln w="25400">
            <a:solidFill>
              <a:srgbClr val="9F5FCF"/>
            </a:solidFill>
          </a:ln>
        </p:spPr>
        <p:txBody>
          <a:bodyPr/>
          <a:lstStyle>
            <a:lvl1pPr marL="36000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1pPr>
            <a:lvl2pPr marL="36000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3600" b="0" kern="1200" dirty="0" smtClean="0">
                <a:solidFill>
                  <a:schemeClr val="tx1"/>
                </a:solidFill>
                <a:latin typeface="Ecriture A" pitchFamily="50" charset="0"/>
                <a:ea typeface="+mn-ea"/>
                <a:cs typeface="+mn-cs"/>
              </a:defRPr>
            </a:lvl2pPr>
            <a:lvl3pPr marL="36000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600" b="0" kern="1200" dirty="0" smtClean="0">
                <a:solidFill>
                  <a:schemeClr val="tx1"/>
                </a:solidFill>
                <a:latin typeface="Cursive standard" pitchFamily="2" charset="0"/>
                <a:ea typeface="+mn-ea"/>
                <a:cs typeface="+mn-cs"/>
              </a:defRPr>
            </a:lvl3pPr>
            <a:lvl4pPr marL="36000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0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000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0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417405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ynthè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29600" y="129600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chemeClr val="accent6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accent6">
                    <a:lumMod val="75000"/>
                  </a:schemeClr>
                </a:solidFill>
              </a:rPr>
              <a:t>Page</a:t>
            </a:r>
            <a:r>
              <a:rPr lang="fr-FR" baseline="0" dirty="0">
                <a:solidFill>
                  <a:schemeClr val="accent6">
                    <a:lumMod val="75000"/>
                  </a:schemeClr>
                </a:solidFill>
              </a:rPr>
              <a:t> de garde</a:t>
            </a:r>
            <a:endParaRPr lang="fr-FR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8517341" y="-758715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dirty="0">
                <a:solidFill>
                  <a:schemeClr val="accent6">
                    <a:lumMod val="75000"/>
                  </a:schemeClr>
                </a:solidFill>
              </a:rPr>
              <a:t>Synthèse</a:t>
            </a:r>
          </a:p>
        </p:txBody>
      </p:sp>
      <p:sp>
        <p:nvSpPr>
          <p:cNvPr id="2" name="Rectangle à coins arrondis 1"/>
          <p:cNvSpPr/>
          <p:nvPr userDrawn="1"/>
        </p:nvSpPr>
        <p:spPr>
          <a:xfrm>
            <a:off x="125414" y="2035410"/>
            <a:ext cx="9648824" cy="2628292"/>
          </a:xfrm>
          <a:prstGeom prst="roundRect">
            <a:avLst>
              <a:gd name="adj" fmla="val 6029"/>
            </a:avLst>
          </a:prstGeom>
          <a:ln w="2540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itre 8"/>
          <p:cNvSpPr>
            <a:spLocks noGrp="1"/>
          </p:cNvSpPr>
          <p:nvPr>
            <p:ph type="title"/>
          </p:nvPr>
        </p:nvSpPr>
        <p:spPr>
          <a:xfrm>
            <a:off x="125414" y="2629476"/>
            <a:ext cx="9643912" cy="720080"/>
          </a:xfrm>
          <a:prstGeom prst="rect">
            <a:avLst/>
          </a:prstGeom>
        </p:spPr>
        <p:txBody>
          <a:bodyPr anchor="ctr" anchorCtr="0"/>
          <a:lstStyle>
            <a:lvl1pPr>
              <a:defRPr>
                <a:solidFill>
                  <a:srgbClr val="3333FF"/>
                </a:solidFill>
                <a:latin typeface="Gabriola" panose="04040605051002020D02" pitchFamily="82" charset="0"/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quarter" idx="10"/>
          </p:nvPr>
        </p:nvSpPr>
        <p:spPr>
          <a:xfrm>
            <a:off x="125414" y="3349556"/>
            <a:ext cx="9643911" cy="131445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lang="fr-FR" sz="2000" dirty="0" smtClean="0"/>
            </a:lvl1pPr>
            <a:lvl2pPr>
              <a:defRPr lang="fr-FR" dirty="0" smtClean="0"/>
            </a:lvl2pPr>
            <a:lvl3pPr>
              <a:defRPr lang="fr-FR" dirty="0" smtClean="0"/>
            </a:lvl3pPr>
            <a:lvl4pPr>
              <a:defRPr lang="fr-FR" dirty="0" smtClean="0"/>
            </a:lvl4pPr>
            <a:lvl5pPr>
              <a:defRPr lang="fr-FR" dirty="0"/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34519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5432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2119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61" r:id="rId3"/>
    <p:sldLayoutId id="2147483662" r:id="rId4"/>
    <p:sldLayoutId id="2147483664" r:id="rId5"/>
    <p:sldLayoutId id="2147483670" r:id="rId6"/>
    <p:sldLayoutId id="2147483668" r:id="rId7"/>
    <p:sldLayoutId id="2147483669" r:id="rId8"/>
    <p:sldLayoutId id="2147483671" r:id="rId9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299599" y="620688"/>
            <a:ext cx="5457982" cy="11881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/>
            <a:r>
              <a:rPr lang="fr-FR" sz="3000" dirty="0">
                <a:solidFill>
                  <a:schemeClr val="bg1"/>
                </a:solidFill>
                <a:latin typeface="Gabriola" panose="04040605051002020D02" pitchFamily="82" charset="0"/>
              </a:rPr>
              <a:t>Texte 1</a:t>
            </a:r>
          </a:p>
          <a:p>
            <a:pPr algn="ctr"/>
            <a:r>
              <a:rPr lang="fr-FR" sz="3600" dirty="0">
                <a:solidFill>
                  <a:schemeClr val="bg1"/>
                </a:solidFill>
                <a:latin typeface="Gabriola" panose="04040605051002020D02" pitchFamily="82" charset="0"/>
              </a:rPr>
              <a:t>Loup-Rouge</a:t>
            </a:r>
          </a:p>
        </p:txBody>
      </p:sp>
    </p:spTree>
    <p:extLst>
      <p:ext uri="{BB962C8B-B14F-4D97-AF65-F5344CB8AC3E}">
        <p14:creationId xmlns:p14="http://schemas.microsoft.com/office/powerpoint/2010/main" val="15580487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Remets les mots dans l’ordre pour former une phrase correcte :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1"/>
          </p:nvPr>
        </p:nvSpPr>
        <p:spPr>
          <a:xfrm>
            <a:off x="121913" y="584749"/>
            <a:ext cx="9358045" cy="5878767"/>
          </a:xfrm>
        </p:spPr>
        <p:txBody>
          <a:bodyPr/>
          <a:lstStyle/>
          <a:p>
            <a:pPr lvl="1"/>
            <a:endParaRPr lang="fr-FR" b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Les phrases</a:t>
            </a:r>
          </a:p>
        </p:txBody>
      </p:sp>
    </p:spTree>
    <p:extLst>
      <p:ext uri="{BB962C8B-B14F-4D97-AF65-F5344CB8AC3E}">
        <p14:creationId xmlns:p14="http://schemas.microsoft.com/office/powerpoint/2010/main" val="34551520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Trouve la phrase qui veut dire le contraire de celle-ci :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sz="2800" dirty="0">
                <a:latin typeface="Cursive standard" pitchFamily="2" charset="0"/>
              </a:rPr>
              <a:t>Le </a:t>
            </a:r>
            <a:r>
              <a:rPr lang="fr-FR" sz="2800" dirty="0" err="1">
                <a:latin typeface="Cursive standard" pitchFamily="2" charset="0"/>
              </a:rPr>
              <a:t>²père</a:t>
            </a:r>
            <a:r>
              <a:rPr lang="fr-FR" sz="2800" dirty="0">
                <a:latin typeface="Cursive standard" pitchFamily="2" charset="0"/>
              </a:rPr>
              <a:t> et </a:t>
            </a:r>
            <a:r>
              <a:rPr lang="fr-FR" sz="2800" dirty="0" err="1">
                <a:latin typeface="Cursive standard" pitchFamily="2" charset="0"/>
              </a:rPr>
              <a:t>²la</a:t>
            </a:r>
            <a:r>
              <a:rPr lang="fr-FR" sz="2800" dirty="0">
                <a:latin typeface="Cursive standard" pitchFamily="2" charset="0"/>
              </a:rPr>
              <a:t> mère de Loup-Rouge ne </a:t>
            </a:r>
            <a:r>
              <a:rPr lang="fr-FR" sz="2800" dirty="0" err="1">
                <a:latin typeface="Cursive standard" pitchFamily="2" charset="0"/>
              </a:rPr>
              <a:t>²sont</a:t>
            </a:r>
            <a:r>
              <a:rPr lang="fr-FR" sz="2800" dirty="0">
                <a:latin typeface="Cursive standard" pitchFamily="2" charset="0"/>
              </a:rPr>
              <a:t> </a:t>
            </a:r>
            <a:r>
              <a:rPr lang="fr-FR" sz="2800" dirty="0" err="1">
                <a:latin typeface="Cursive standard" pitchFamily="2" charset="0"/>
              </a:rPr>
              <a:t>²pa</a:t>
            </a:r>
            <a:r>
              <a:rPr lang="fr-FR" sz="2800" dirty="0">
                <a:latin typeface="Cursive standard" pitchFamily="2" charset="0"/>
              </a:rPr>
              <a:t>$ content$.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Les phrases</a:t>
            </a:r>
          </a:p>
        </p:txBody>
      </p:sp>
    </p:spTree>
    <p:extLst>
      <p:ext uri="{BB962C8B-B14F-4D97-AF65-F5344CB8AC3E}">
        <p14:creationId xmlns:p14="http://schemas.microsoft.com/office/powerpoint/2010/main" val="3814238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 rot="20759357">
            <a:off x="2154434" y="1669914"/>
            <a:ext cx="1853182" cy="1482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500" dirty="0">
                <a:latin typeface="Lilly" pitchFamily="2" charset="0"/>
              </a:rPr>
              <a:t>Jour</a:t>
            </a:r>
          </a:p>
          <a:p>
            <a:pPr algn="ctr"/>
            <a:r>
              <a:rPr lang="fr-FR" sz="4500" dirty="0">
                <a:latin typeface="Lilly" pitchFamily="2" charset="0"/>
              </a:rPr>
              <a:t> 3</a:t>
            </a:r>
          </a:p>
        </p:txBody>
      </p:sp>
    </p:spTree>
    <p:extLst>
      <p:ext uri="{BB962C8B-B14F-4D97-AF65-F5344CB8AC3E}">
        <p14:creationId xmlns:p14="http://schemas.microsoft.com/office/powerpoint/2010/main" val="6455786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Transposer le texte en transformant « Loup-Rouge » en « Louve-Rouge » (il </a:t>
            </a:r>
            <a:r>
              <a:rPr lang="fr-FR" dirty="0">
                <a:sym typeface="Wingdings" panose="05000000000000000000" pitchFamily="2" charset="2"/>
              </a:rPr>
              <a:t> elle).</a:t>
            </a:r>
          </a:p>
          <a:p>
            <a:pPr lvl="4"/>
            <a:r>
              <a:rPr lang="fr-FR" dirty="0"/>
              <a:t>(Diapo de travail : voir  la page suivante)</a:t>
            </a:r>
          </a:p>
          <a:p>
            <a:endParaRPr lang="fr-FR" dirty="0">
              <a:sym typeface="Wingdings" panose="05000000000000000000" pitchFamily="2" charset="2"/>
            </a:endParaRPr>
          </a:p>
          <a:p>
            <a:r>
              <a:rPr lang="fr-FR" dirty="0"/>
              <a:t>Remarquer les changements qui ne s’entendent pas.</a:t>
            </a:r>
          </a:p>
          <a:p>
            <a:endParaRPr lang="fr-FR" dirty="0"/>
          </a:p>
          <a:p>
            <a:r>
              <a:rPr lang="fr-FR" dirty="0">
                <a:sym typeface="Wingdings" panose="05000000000000000000" pitchFamily="2" charset="2"/>
              </a:rPr>
              <a:t>Mettre en évidence les pronoms « il » et « elle ». Demander ce que désigne chacun de ces deux pronoms dans le texte.</a:t>
            </a:r>
          </a:p>
          <a:p>
            <a:pPr lvl="1"/>
            <a:r>
              <a:rPr lang="fr-FR" dirty="0">
                <a:sym typeface="Wingdings" panose="05000000000000000000" pitchFamily="2" charset="2"/>
              </a:rPr>
              <a:t>il  Loup-Rouge</a:t>
            </a:r>
          </a:p>
          <a:p>
            <a:pPr lvl="1"/>
            <a:r>
              <a:rPr lang="fr-FR" dirty="0">
                <a:sym typeface="Wingdings" panose="05000000000000000000" pitchFamily="2" charset="2"/>
              </a:rPr>
              <a:t>elle  Louve-Rouge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Transposition</a:t>
            </a:r>
          </a:p>
        </p:txBody>
      </p:sp>
    </p:spTree>
    <p:extLst>
      <p:ext uri="{BB962C8B-B14F-4D97-AF65-F5344CB8AC3E}">
        <p14:creationId xmlns:p14="http://schemas.microsoft.com/office/powerpoint/2010/main" val="38079749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Relis le texte en transformant « Loup-Rouge » en « Louve-Rouge ».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130993" y="584200"/>
            <a:ext cx="9643246" cy="5617369"/>
          </a:xfrm>
        </p:spPr>
        <p:txBody>
          <a:bodyPr/>
          <a:lstStyle/>
          <a:p>
            <a:pPr lvl="4">
              <a:lnSpc>
                <a:spcPct val="229000"/>
              </a:lnSpc>
            </a:pPr>
            <a:r>
              <a:rPr lang="fr-FR" dirty="0"/>
              <a:t>Loup-Rouge  est  un  loup.  Il  habite  dans  la  forêt.  Il  est  rouge.  Il  est  né  un  jour  d’orage.</a:t>
            </a:r>
          </a:p>
          <a:p>
            <a:pPr lvl="4">
              <a:lnSpc>
                <a:spcPct val="229000"/>
              </a:lnSpc>
            </a:pPr>
            <a:r>
              <a:rPr lang="fr-FR" dirty="0"/>
              <a:t>Son  frère  et  sa  sœur  sont  gris.</a:t>
            </a:r>
          </a:p>
          <a:p>
            <a:pPr lvl="4">
              <a:lnSpc>
                <a:spcPct val="229000"/>
              </a:lnSpc>
            </a:pPr>
            <a:r>
              <a:rPr lang="fr-FR" dirty="0"/>
              <a:t>Le  chef  de  la  meute  ne  veut  pas  d’un  loup  rouge  dans  sa  meute.  Il  pense  qu’un  loup  rouge  porte  malheur.</a:t>
            </a:r>
          </a:p>
          <a:p>
            <a:pPr lvl="4">
              <a:lnSpc>
                <a:spcPct val="229000"/>
              </a:lnSpc>
            </a:pPr>
            <a:r>
              <a:rPr lang="fr-FR" dirty="0"/>
              <a:t>Le  père  et  la  mère  de  Loup-Rouge  ne  sont  pas  contents.</a:t>
            </a:r>
          </a:p>
          <a:p>
            <a:pPr lvl="4">
              <a:lnSpc>
                <a:spcPct val="229000"/>
              </a:lnSpc>
            </a:pPr>
            <a:r>
              <a:rPr lang="fr-FR" dirty="0"/>
              <a:t>Loup-Rouge  a  un  secret :  s’il  se  cogne  dans  un  arbre,  il  devient  un  petit  garçon,  s’il  se  cogne  encore,  il  redevient  un  loup.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Transposition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125413" y="1288284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300" dirty="0">
                <a:solidFill>
                  <a:srgbClr val="FF0000"/>
                </a:solidFill>
                <a:latin typeface="Cursive standard" pitchFamily="2" charset="0"/>
              </a:rPr>
              <a:t>Louve-Rouge</a:t>
            </a:r>
          </a:p>
        </p:txBody>
      </p:sp>
      <p:cxnSp>
        <p:nvCxnSpPr>
          <p:cNvPr id="8" name="Connecteur droit 7"/>
          <p:cNvCxnSpPr/>
          <p:nvPr/>
        </p:nvCxnSpPr>
        <p:spPr>
          <a:xfrm>
            <a:off x="198091" y="1124744"/>
            <a:ext cx="1296144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/>
          <p:cNvCxnSpPr/>
          <p:nvPr/>
        </p:nvCxnSpPr>
        <p:spPr>
          <a:xfrm>
            <a:off x="2034527" y="1124744"/>
            <a:ext cx="954683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2036976" y="1236192"/>
            <a:ext cx="165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300" dirty="0" err="1">
                <a:solidFill>
                  <a:srgbClr val="FF0000"/>
                </a:solidFill>
                <a:latin typeface="Cursive standard" pitchFamily="2" charset="0"/>
              </a:rPr>
              <a:t>²une</a:t>
            </a:r>
            <a:endParaRPr lang="fr-FR" sz="2300" dirty="0">
              <a:solidFill>
                <a:srgbClr val="FF0000"/>
              </a:solidFill>
              <a:latin typeface="Cursive standar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55419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 rot="20759357">
            <a:off x="2154434" y="1669914"/>
            <a:ext cx="1853182" cy="1482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500" dirty="0">
                <a:latin typeface="Lilly" pitchFamily="2" charset="0"/>
              </a:rPr>
              <a:t>Jour</a:t>
            </a:r>
          </a:p>
          <a:p>
            <a:pPr algn="ctr"/>
            <a:r>
              <a:rPr lang="fr-FR" sz="4500" dirty="0">
                <a:latin typeface="Lilly" pitchFamily="2" charset="0"/>
              </a:rPr>
              <a:t> 4</a:t>
            </a:r>
          </a:p>
        </p:txBody>
      </p:sp>
    </p:spTree>
    <p:extLst>
      <p:ext uri="{BB962C8B-B14F-4D97-AF65-F5344CB8AC3E}">
        <p14:creationId xmlns:p14="http://schemas.microsoft.com/office/powerpoint/2010/main" val="6424016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Transposer le texte en transformant « Loup-Rouge » en « moi, je » (il </a:t>
            </a:r>
            <a:r>
              <a:rPr lang="fr-FR" dirty="0">
                <a:sym typeface="Wingdings" panose="05000000000000000000" pitchFamily="2" charset="2"/>
              </a:rPr>
              <a:t> </a:t>
            </a:r>
            <a:r>
              <a:rPr lang="fr-FR" dirty="0" err="1">
                <a:sym typeface="Wingdings" panose="05000000000000000000" pitchFamily="2" charset="2"/>
              </a:rPr>
              <a:t>eljele</a:t>
            </a:r>
            <a:r>
              <a:rPr lang="fr-FR" dirty="0">
                <a:sym typeface="Wingdings" panose="05000000000000000000" pitchFamily="2" charset="2"/>
              </a:rPr>
              <a:t>).</a:t>
            </a:r>
          </a:p>
          <a:p>
            <a:pPr lvl="4"/>
            <a:r>
              <a:rPr lang="fr-FR" dirty="0"/>
              <a:t>(Diapo de travail : voir  la page suivante)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Transposition</a:t>
            </a:r>
          </a:p>
        </p:txBody>
      </p:sp>
    </p:spTree>
    <p:extLst>
      <p:ext uri="{BB962C8B-B14F-4D97-AF65-F5344CB8AC3E}">
        <p14:creationId xmlns:p14="http://schemas.microsoft.com/office/powerpoint/2010/main" val="15045855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Relis le texte en transformant « Loup-Rouge » en « Louve-Rouge ».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130993" y="584200"/>
            <a:ext cx="9643246" cy="5617369"/>
          </a:xfrm>
        </p:spPr>
        <p:txBody>
          <a:bodyPr/>
          <a:lstStyle/>
          <a:p>
            <a:pPr lvl="4">
              <a:lnSpc>
                <a:spcPct val="229000"/>
              </a:lnSpc>
            </a:pPr>
            <a:r>
              <a:rPr lang="fr-FR" dirty="0"/>
              <a:t>Loup-Rouge  est  un  loup.  Il  habite  dans  la  forêt.  Il  est  rouge.  Il  est  né  un  jour  d’orage.</a:t>
            </a:r>
          </a:p>
          <a:p>
            <a:pPr lvl="4">
              <a:lnSpc>
                <a:spcPct val="229000"/>
              </a:lnSpc>
            </a:pPr>
            <a:r>
              <a:rPr lang="fr-FR" dirty="0"/>
              <a:t>Son  frère  et  sa  sœur  sont  gris.</a:t>
            </a:r>
          </a:p>
          <a:p>
            <a:pPr lvl="4">
              <a:lnSpc>
                <a:spcPct val="229000"/>
              </a:lnSpc>
            </a:pPr>
            <a:r>
              <a:rPr lang="fr-FR" dirty="0"/>
              <a:t>Le  chef  de  la  meute  ne  veut  pas  d’un  loup  rouge  dans  sa  meute.  Il  pense  qu’un  loup  rouge  porte  malheur.</a:t>
            </a:r>
          </a:p>
          <a:p>
            <a:pPr lvl="4">
              <a:lnSpc>
                <a:spcPct val="229000"/>
              </a:lnSpc>
            </a:pPr>
            <a:r>
              <a:rPr lang="fr-FR" dirty="0"/>
              <a:t>Le  père  et  la  mère  de  Loup-Rouge  ne  sont  pas  contents.</a:t>
            </a:r>
          </a:p>
          <a:p>
            <a:pPr lvl="4">
              <a:lnSpc>
                <a:spcPct val="229000"/>
              </a:lnSpc>
            </a:pPr>
            <a:r>
              <a:rPr lang="fr-FR" dirty="0"/>
              <a:t>Loup-Rouge  a  un  secret :  s’il  se  cogne  dans  un  arbre,  il  devient  un  petit  garçon,  s’il  se  cogne  encore,  il  redevient  un  loup.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Transposition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125413" y="1288284"/>
            <a:ext cx="352906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dirty="0">
                <a:solidFill>
                  <a:srgbClr val="FF0000"/>
                </a:solidFill>
                <a:latin typeface="Cursive standard" pitchFamily="2" charset="0"/>
              </a:rPr>
              <a:t>Moi, Loup-</a:t>
            </a:r>
            <a:r>
              <a:rPr lang="fr-FR" sz="2200" dirty="0" err="1">
                <a:solidFill>
                  <a:srgbClr val="FF0000"/>
                </a:solidFill>
                <a:latin typeface="Cursive standard" pitchFamily="2" charset="0"/>
              </a:rPr>
              <a:t>R²ouge</a:t>
            </a:r>
            <a:r>
              <a:rPr lang="fr-FR" sz="2200" dirty="0">
                <a:solidFill>
                  <a:srgbClr val="FF0000"/>
                </a:solidFill>
                <a:latin typeface="Cursive standard" pitchFamily="2" charset="0"/>
              </a:rPr>
              <a:t>, </a:t>
            </a:r>
            <a:r>
              <a:rPr lang="fr-FR" sz="2200" dirty="0" err="1">
                <a:solidFill>
                  <a:srgbClr val="FF0000"/>
                </a:solidFill>
                <a:latin typeface="Cursive standard" pitchFamily="2" charset="0"/>
              </a:rPr>
              <a:t>²je</a:t>
            </a:r>
            <a:r>
              <a:rPr lang="fr-FR" sz="2200" dirty="0">
                <a:solidFill>
                  <a:srgbClr val="FF0000"/>
                </a:solidFill>
                <a:latin typeface="Cursive standard" pitchFamily="2" charset="0"/>
              </a:rPr>
              <a:t> </a:t>
            </a:r>
            <a:r>
              <a:rPr lang="fr-FR" sz="2200" dirty="0" err="1">
                <a:solidFill>
                  <a:srgbClr val="FF0000"/>
                </a:solidFill>
                <a:latin typeface="Cursive standard" pitchFamily="2" charset="0"/>
              </a:rPr>
              <a:t>²sui</a:t>
            </a:r>
            <a:r>
              <a:rPr lang="fr-FR" sz="2200" dirty="0">
                <a:solidFill>
                  <a:srgbClr val="FF0000"/>
                </a:solidFill>
                <a:latin typeface="Cursive standard" pitchFamily="2" charset="0"/>
              </a:rPr>
              <a:t>$</a:t>
            </a:r>
          </a:p>
        </p:txBody>
      </p:sp>
      <p:cxnSp>
        <p:nvCxnSpPr>
          <p:cNvPr id="9" name="Connecteur droit 8"/>
          <p:cNvCxnSpPr/>
          <p:nvPr/>
        </p:nvCxnSpPr>
        <p:spPr>
          <a:xfrm>
            <a:off x="1566243" y="1124744"/>
            <a:ext cx="432048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72474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 rot="20759357">
            <a:off x="2154434" y="1669914"/>
            <a:ext cx="1853182" cy="1482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500" dirty="0">
                <a:latin typeface="Lilly" pitchFamily="2" charset="0"/>
              </a:rPr>
              <a:t>Jour</a:t>
            </a:r>
          </a:p>
          <a:p>
            <a:pPr algn="ctr"/>
            <a:r>
              <a:rPr lang="fr-FR" sz="4500" dirty="0">
                <a:latin typeface="Lilly" pitchFamily="2" charset="0"/>
              </a:rPr>
              <a:t> 5</a:t>
            </a:r>
          </a:p>
        </p:txBody>
      </p:sp>
    </p:spTree>
    <p:extLst>
      <p:ext uri="{BB962C8B-B14F-4D97-AF65-F5344CB8AC3E}">
        <p14:creationId xmlns:p14="http://schemas.microsoft.com/office/powerpoint/2010/main" val="16102158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Relever quelques groupes nominaux dans le texte (en particulier ceux désignant les personnages et les animaux).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Le groupe nominal</a:t>
            </a:r>
          </a:p>
        </p:txBody>
      </p:sp>
    </p:spTree>
    <p:extLst>
      <p:ext uri="{BB962C8B-B14F-4D97-AF65-F5344CB8AC3E}">
        <p14:creationId xmlns:p14="http://schemas.microsoft.com/office/powerpoint/2010/main" val="6320211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 rot="20759357">
            <a:off x="2150151" y="1903091"/>
            <a:ext cx="1853182" cy="1482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500" dirty="0">
                <a:latin typeface="Lilly" pitchFamily="2" charset="0"/>
              </a:rPr>
              <a:t>Jour</a:t>
            </a:r>
          </a:p>
          <a:p>
            <a:pPr algn="ctr"/>
            <a:r>
              <a:rPr lang="fr-FR" sz="4500" dirty="0">
                <a:latin typeface="Lilly" pitchFamily="2" charset="0"/>
              </a:rPr>
              <a:t>1 </a:t>
            </a:r>
          </a:p>
        </p:txBody>
      </p:sp>
    </p:spTree>
    <p:extLst>
      <p:ext uri="{BB962C8B-B14F-4D97-AF65-F5344CB8AC3E}">
        <p14:creationId xmlns:p14="http://schemas.microsoft.com/office/powerpoint/2010/main" val="16036162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Quels sont les mots qui désignent des personnages ? des animaux ?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130993" y="854713"/>
            <a:ext cx="9643246" cy="5617369"/>
          </a:xfrm>
        </p:spPr>
        <p:txBody>
          <a:bodyPr/>
          <a:lstStyle/>
          <a:p>
            <a:pPr lvl="3">
              <a:lnSpc>
                <a:spcPct val="200000"/>
              </a:lnSpc>
            </a:pPr>
            <a:r>
              <a:rPr lang="fr-FR" dirty="0"/>
              <a:t>Loup-Rouge  est  un  loup.  Il  habite  dans  la  forêt.  Il  est  rouge.  Il  est  né  un  jour  d’orage.</a:t>
            </a:r>
          </a:p>
          <a:p>
            <a:pPr lvl="3">
              <a:lnSpc>
                <a:spcPct val="200000"/>
              </a:lnSpc>
            </a:pPr>
            <a:r>
              <a:rPr lang="fr-FR" dirty="0"/>
              <a:t>Son  frère  et  sa  sœur  sont  gris.</a:t>
            </a:r>
          </a:p>
          <a:p>
            <a:pPr lvl="3">
              <a:lnSpc>
                <a:spcPct val="200000"/>
              </a:lnSpc>
            </a:pPr>
            <a:r>
              <a:rPr lang="fr-FR" dirty="0"/>
              <a:t>Le  chef  de  la  meute  ne  veut  pas  d’un  loup  rouge  dans  sa  meute.  Il  pense  qu’un  loup  rouge  porte  malheur.</a:t>
            </a:r>
          </a:p>
          <a:p>
            <a:pPr lvl="3">
              <a:lnSpc>
                <a:spcPct val="200000"/>
              </a:lnSpc>
            </a:pPr>
            <a:r>
              <a:rPr lang="fr-FR" dirty="0"/>
              <a:t>Le  père  et  la  mère  de  Loup-Rouge  ne  sont  pas  contents.</a:t>
            </a:r>
          </a:p>
          <a:p>
            <a:pPr lvl="3">
              <a:lnSpc>
                <a:spcPct val="200000"/>
              </a:lnSpc>
            </a:pPr>
            <a:r>
              <a:rPr lang="fr-FR" dirty="0"/>
              <a:t>Loup-Rouge  a  un  secret :  s’il  se  cogne  dans  un  arbre,  il  devient  un  petit  garçon,  s’il  se  cogne  encore,  il  redevient  un  loup.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Le groupe nominal</a:t>
            </a:r>
          </a:p>
        </p:txBody>
      </p:sp>
    </p:spTree>
    <p:extLst>
      <p:ext uri="{BB962C8B-B14F-4D97-AF65-F5344CB8AC3E}">
        <p14:creationId xmlns:p14="http://schemas.microsoft.com/office/powerpoint/2010/main" val="38032892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4"/>
            <a:r>
              <a:rPr lang="fr-FR" dirty="0"/>
              <a:t>(Diapo de travail : voir  les deux pages suivantes)</a:t>
            </a:r>
          </a:p>
          <a:p>
            <a:endParaRPr lang="fr-FR" dirty="0"/>
          </a:p>
          <a:p>
            <a:r>
              <a:rPr lang="fr-FR" dirty="0"/>
              <a:t>Quel est l’ordre des lettres dans l’alphabet ?</a:t>
            </a:r>
          </a:p>
          <a:p>
            <a:r>
              <a:rPr lang="fr-FR" dirty="0"/>
              <a:t>Faire réciter la comptine alphabétique et l’écrire.</a:t>
            </a:r>
          </a:p>
          <a:p>
            <a:endParaRPr lang="fr-FR" dirty="0"/>
          </a:p>
          <a:p>
            <a:r>
              <a:rPr lang="fr-FR" dirty="0"/>
              <a:t>On peut utiliser ce classement des lettres de l’alphabet pour classer des mots.</a:t>
            </a:r>
          </a:p>
          <a:p>
            <a:r>
              <a:rPr lang="fr-FR" dirty="0"/>
              <a:t>Comment procéder ? = Mettre en évidence la première lettre du mot, puis les mettre dans l’ordre.</a:t>
            </a:r>
          </a:p>
          <a:p>
            <a:endParaRPr lang="fr-FR" dirty="0"/>
          </a:p>
          <a:p>
            <a:r>
              <a:rPr lang="fr-FR" dirty="0"/>
              <a:t>Premier essai collectif :</a:t>
            </a:r>
          </a:p>
          <a:p>
            <a:pPr lvl="4"/>
            <a:r>
              <a:rPr lang="fr-FR" dirty="0"/>
              <a:t>(Penser à créer les étiquettes mots sur la page suivante.)</a:t>
            </a:r>
          </a:p>
          <a:p>
            <a:pPr lvl="1"/>
            <a:r>
              <a:rPr lang="fr-FR" dirty="0"/>
              <a:t>rouge – loup – secret – chef – meute </a:t>
            </a:r>
          </a:p>
          <a:p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Vocabulaire</a:t>
            </a:r>
          </a:p>
        </p:txBody>
      </p:sp>
    </p:spTree>
    <p:extLst>
      <p:ext uri="{BB962C8B-B14F-4D97-AF65-F5344CB8AC3E}">
        <p14:creationId xmlns:p14="http://schemas.microsoft.com/office/powerpoint/2010/main" val="5714896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Les lettres de l’alphabet :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Mettre dans l’ordre les mots suivants :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Vocabulaire</a:t>
            </a:r>
          </a:p>
        </p:txBody>
      </p:sp>
    </p:spTree>
    <p:extLst>
      <p:ext uri="{BB962C8B-B14F-4D97-AF65-F5344CB8AC3E}">
        <p14:creationId xmlns:p14="http://schemas.microsoft.com/office/powerpoint/2010/main" val="23813214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Écris trois phrases pour te présenter. Pense aux majuscules et aux points.</a:t>
            </a:r>
          </a:p>
          <a:p>
            <a:r>
              <a:rPr lang="fr-FR" dirty="0"/>
              <a:t>Tu dois utiliser les mots :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125414" y="1124744"/>
            <a:ext cx="9648824" cy="5617369"/>
          </a:xfrm>
        </p:spPr>
        <p:txBody>
          <a:bodyPr/>
          <a:lstStyle/>
          <a:p>
            <a:pPr marL="361950" lvl="1">
              <a:lnSpc>
                <a:spcPct val="200000"/>
              </a:lnSpc>
            </a:pP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fr-FR" dirty="0"/>
              <a:t>e m’</a:t>
            </a:r>
            <a:r>
              <a:rPr lang="fr-FR" dirty="0" err="1"/>
              <a:t>²appelle</a:t>
            </a:r>
            <a:r>
              <a:rPr lang="fr-FR" dirty="0"/>
              <a:t> … </a:t>
            </a:r>
          </a:p>
          <a:p>
            <a:pPr marL="361950" lvl="1">
              <a:lnSpc>
                <a:spcPct val="200000"/>
              </a:lnSpc>
            </a:pP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fr-FR" dirty="0"/>
              <a:t>’</a:t>
            </a:r>
            <a:r>
              <a:rPr lang="fr-FR" dirty="0" err="1"/>
              <a:t>²habite</a:t>
            </a:r>
            <a:r>
              <a:rPr lang="fr-FR" dirty="0"/>
              <a:t> …</a:t>
            </a:r>
          </a:p>
          <a:p>
            <a:pPr marL="361950" lvl="1">
              <a:lnSpc>
                <a:spcPct val="200000"/>
              </a:lnSpc>
            </a:pP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fr-FR" dirty="0"/>
              <a:t>e </a:t>
            </a:r>
            <a:r>
              <a:rPr lang="fr-FR" dirty="0" err="1"/>
              <a:t>²sui</a:t>
            </a:r>
            <a:r>
              <a:rPr lang="fr-FR" dirty="0"/>
              <a:t>$ …  (</a:t>
            </a:r>
            <a:r>
              <a:rPr lang="fr-FR" dirty="0" err="1"/>
              <a:t>²classe</a:t>
            </a:r>
            <a:r>
              <a:rPr lang="fr-FR" dirty="0"/>
              <a:t>)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Production d’écrit</a:t>
            </a:r>
          </a:p>
        </p:txBody>
      </p:sp>
    </p:spTree>
    <p:extLst>
      <p:ext uri="{BB962C8B-B14F-4D97-AF65-F5344CB8AC3E}">
        <p14:creationId xmlns:p14="http://schemas.microsoft.com/office/powerpoint/2010/main" val="20522629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Remets les mots dans l’ordre.</a:t>
            </a:r>
          </a:p>
          <a:p>
            <a:r>
              <a:rPr lang="fr-FR" dirty="0"/>
              <a:t>Recopie soigneusement la phrase obtenue.</a:t>
            </a:r>
          </a:p>
          <a:p>
            <a:pPr lvl="4"/>
            <a:r>
              <a:rPr lang="fr-FR" sz="1800" dirty="0"/>
              <a:t>Phrase 1 :</a:t>
            </a:r>
          </a:p>
          <a:p>
            <a:pPr lvl="4"/>
            <a:endParaRPr lang="fr-FR" sz="1800" dirty="0"/>
          </a:p>
          <a:p>
            <a:pPr lvl="4"/>
            <a:r>
              <a:rPr lang="fr-FR" sz="1800" dirty="0"/>
              <a:t>Phrase 2 : </a:t>
            </a:r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Recopie la deuxième phrase du texte.</a:t>
            </a:r>
          </a:p>
          <a:p>
            <a:endParaRPr lang="fr-FR" dirty="0"/>
          </a:p>
          <a:p>
            <a:r>
              <a:rPr lang="fr-FR" dirty="0"/>
              <a:t>Recopie dans l’ordre alphabétique :</a:t>
            </a:r>
          </a:p>
          <a:p>
            <a:pPr lvl="1">
              <a:lnSpc>
                <a:spcPct val="100000"/>
              </a:lnSpc>
            </a:pPr>
            <a:r>
              <a:rPr lang="fr-FR" sz="2600" dirty="0" err="1">
                <a:latin typeface="Cursive standard" pitchFamily="2" charset="0"/>
              </a:rPr>
              <a:t>²sœur</a:t>
            </a:r>
            <a:r>
              <a:rPr lang="fr-FR" sz="2600" dirty="0">
                <a:latin typeface="Cursive standard" pitchFamily="2" charset="0"/>
              </a:rPr>
              <a:t> – </a:t>
            </a:r>
            <a:r>
              <a:rPr lang="fr-FR" sz="2600" dirty="0" err="1">
                <a:latin typeface="Cursive standard" pitchFamily="2" charset="0"/>
              </a:rPr>
              <a:t>²cogner</a:t>
            </a:r>
            <a:r>
              <a:rPr lang="fr-FR" sz="2600" dirty="0">
                <a:latin typeface="Cursive standard" pitchFamily="2" charset="0"/>
              </a:rPr>
              <a:t> – </a:t>
            </a:r>
            <a:r>
              <a:rPr lang="fr-FR" sz="2600" dirty="0" err="1">
                <a:latin typeface="Cursive standard" pitchFamily="2" charset="0"/>
              </a:rPr>
              <a:t>²garçon</a:t>
            </a:r>
            <a:r>
              <a:rPr lang="fr-FR" sz="2600" dirty="0">
                <a:latin typeface="Cursive standard" pitchFamily="2" charset="0"/>
              </a:rPr>
              <a:t> – </a:t>
            </a:r>
            <a:r>
              <a:rPr lang="fr-FR" sz="2600" dirty="0" err="1">
                <a:latin typeface="Cursive standard" pitchFamily="2" charset="0"/>
              </a:rPr>
              <a:t>²jour</a:t>
            </a:r>
            <a:r>
              <a:rPr lang="fr-FR" sz="2600" dirty="0">
                <a:latin typeface="Cursive standard" pitchFamily="2" charset="0"/>
              </a:rPr>
              <a:t> – </a:t>
            </a:r>
            <a:r>
              <a:rPr lang="fr-FR" sz="2600" dirty="0" err="1">
                <a:latin typeface="Cursive standard" pitchFamily="2" charset="0"/>
              </a:rPr>
              <a:t>²content</a:t>
            </a:r>
            <a:endParaRPr lang="fr-FR" sz="2600" dirty="0">
              <a:latin typeface="Cursive standard" pitchFamily="2" charset="0"/>
            </a:endParaRPr>
          </a:p>
          <a:p>
            <a:endParaRPr lang="fr-FR" dirty="0"/>
          </a:p>
          <a:p>
            <a:r>
              <a:rPr lang="fr-FR" u="none" dirty="0"/>
              <a:t>Exercice sur feuille :</a:t>
            </a:r>
          </a:p>
          <a:p>
            <a:r>
              <a:rPr lang="fr-FR" dirty="0"/>
              <a:t>Entourer les majuscules en rouge et les points en bleu. Déterminer le nombre de lignes et de phrases.</a:t>
            </a:r>
          </a:p>
          <a:p>
            <a:pPr lvl="4"/>
            <a:r>
              <a:rPr lang="fr-FR" dirty="0"/>
              <a:t>Loup-Rouge  a  un  autre  secret .  Quand  il  est  très  en  colère,  il  mord  tout  ce  qu'il  trouve .  Sa  mâchoire  reste  coincée .  Il  ne  peut  plus  rouvrir  la  gueule .  Il  ne  peut  plus  libérer  ce  qu'il  a  mordu .  Le  sorcier  de  la  meute  doit  prononcer  une  formule  magique  pour  arranger  les  choses .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14" y="588091"/>
            <a:ext cx="508221" cy="585168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09" y="2477422"/>
            <a:ext cx="508221" cy="585168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10" y="3054395"/>
            <a:ext cx="508221" cy="585168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18" y="4005064"/>
            <a:ext cx="508221" cy="585168"/>
          </a:xfrm>
          <a:prstGeom prst="rect">
            <a:avLst/>
          </a:prstGeom>
        </p:spPr>
      </p:pic>
      <p:sp>
        <p:nvSpPr>
          <p:cNvPr id="10" name="Rectangle à coins arrondis 9"/>
          <p:cNvSpPr/>
          <p:nvPr/>
        </p:nvSpPr>
        <p:spPr>
          <a:xfrm>
            <a:off x="5346662" y="1183523"/>
            <a:ext cx="1403551" cy="360040"/>
          </a:xfrm>
          <a:prstGeom prst="roundRect">
            <a:avLst/>
          </a:prstGeom>
          <a:solidFill>
            <a:srgbClr val="E5FFE5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Loup-Rouge</a:t>
            </a:r>
          </a:p>
        </p:txBody>
      </p:sp>
      <p:sp>
        <p:nvSpPr>
          <p:cNvPr id="11" name="Rectangle à coins arrondis 10"/>
          <p:cNvSpPr/>
          <p:nvPr/>
        </p:nvSpPr>
        <p:spPr>
          <a:xfrm>
            <a:off x="2609752" y="1183523"/>
            <a:ext cx="1403551" cy="360040"/>
          </a:xfrm>
          <a:prstGeom prst="roundRect">
            <a:avLst/>
          </a:prstGeom>
          <a:solidFill>
            <a:srgbClr val="E5FFE5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se cogne</a:t>
            </a:r>
          </a:p>
        </p:txBody>
      </p:sp>
      <p:sp>
        <p:nvSpPr>
          <p:cNvPr id="12" name="Rectangle à coins arrondis 11"/>
          <p:cNvSpPr/>
          <p:nvPr/>
        </p:nvSpPr>
        <p:spPr>
          <a:xfrm>
            <a:off x="1566243" y="1183523"/>
            <a:ext cx="936103" cy="360040"/>
          </a:xfrm>
          <a:prstGeom prst="roundRect">
            <a:avLst/>
          </a:prstGeom>
          <a:solidFill>
            <a:srgbClr val="E5FFE5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parfois</a:t>
            </a:r>
          </a:p>
        </p:txBody>
      </p:sp>
      <p:sp>
        <p:nvSpPr>
          <p:cNvPr id="13" name="Rectangle à coins arrondis 12"/>
          <p:cNvSpPr/>
          <p:nvPr/>
        </p:nvSpPr>
        <p:spPr>
          <a:xfrm>
            <a:off x="6858224" y="1183523"/>
            <a:ext cx="936104" cy="360040"/>
          </a:xfrm>
          <a:prstGeom prst="roundRect">
            <a:avLst/>
          </a:prstGeom>
          <a:solidFill>
            <a:srgbClr val="E5FFE5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contre</a:t>
            </a:r>
          </a:p>
        </p:txBody>
      </p:sp>
      <p:sp>
        <p:nvSpPr>
          <p:cNvPr id="14" name="Rectangle à coins arrondis 13"/>
          <p:cNvSpPr/>
          <p:nvPr/>
        </p:nvSpPr>
        <p:spPr>
          <a:xfrm>
            <a:off x="4121920" y="1183523"/>
            <a:ext cx="1152127" cy="360040"/>
          </a:xfrm>
          <a:prstGeom prst="roundRect">
            <a:avLst/>
          </a:prstGeom>
          <a:solidFill>
            <a:srgbClr val="E5FFE5"/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un arbre</a:t>
            </a:r>
          </a:p>
        </p:txBody>
      </p:sp>
      <p:sp>
        <p:nvSpPr>
          <p:cNvPr id="15" name="Rectangle à coins arrondis 14"/>
          <p:cNvSpPr/>
          <p:nvPr/>
        </p:nvSpPr>
        <p:spPr>
          <a:xfrm>
            <a:off x="3654475" y="1700808"/>
            <a:ext cx="1403551" cy="36004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Loup-Rouge</a:t>
            </a:r>
          </a:p>
        </p:txBody>
      </p:sp>
      <p:sp>
        <p:nvSpPr>
          <p:cNvPr id="16" name="Rectangle à coins arrondis 15"/>
          <p:cNvSpPr/>
          <p:nvPr/>
        </p:nvSpPr>
        <p:spPr>
          <a:xfrm>
            <a:off x="1566244" y="1700808"/>
            <a:ext cx="792088" cy="36004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est né</a:t>
            </a:r>
          </a:p>
        </p:txBody>
      </p:sp>
      <p:sp>
        <p:nvSpPr>
          <p:cNvPr id="17" name="Rectangle à coins arrondis 16"/>
          <p:cNvSpPr/>
          <p:nvPr/>
        </p:nvSpPr>
        <p:spPr>
          <a:xfrm>
            <a:off x="2480778" y="1700808"/>
            <a:ext cx="1029681" cy="36004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un jour</a:t>
            </a:r>
          </a:p>
        </p:txBody>
      </p:sp>
      <p:sp>
        <p:nvSpPr>
          <p:cNvPr id="18" name="Rectangle à coins arrondis 17"/>
          <p:cNvSpPr/>
          <p:nvPr/>
        </p:nvSpPr>
        <p:spPr>
          <a:xfrm>
            <a:off x="5249516" y="1700808"/>
            <a:ext cx="1141264" cy="36004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d’orage</a:t>
            </a:r>
          </a:p>
        </p:txBody>
      </p:sp>
    </p:spTree>
    <p:extLst>
      <p:ext uri="{BB962C8B-B14F-4D97-AF65-F5344CB8AC3E}">
        <p14:creationId xmlns:p14="http://schemas.microsoft.com/office/powerpoint/2010/main" val="29136285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Loup-Rouge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Loup-Rouge est un loup. Il habite dans la forêt. Il est rouge. Il est né un jour d’orage.</a:t>
            </a:r>
          </a:p>
          <a:p>
            <a:r>
              <a:rPr lang="fr-FR" dirty="0"/>
              <a:t>Son frère et sa sœur sont gris.</a:t>
            </a:r>
          </a:p>
          <a:p>
            <a:r>
              <a:rPr lang="fr-FR" dirty="0"/>
              <a:t>Le chef de la meute ne veut pas d’un loup rouge dans sa meute. Il pense qu’un loup rouge porte malheur.</a:t>
            </a:r>
          </a:p>
          <a:p>
            <a:r>
              <a:rPr lang="fr-FR" dirty="0"/>
              <a:t>Le père et la mère de Loup-Rouge ne sont pas contents.</a:t>
            </a:r>
          </a:p>
          <a:p>
            <a:r>
              <a:rPr lang="fr-FR" dirty="0"/>
              <a:t>Loup-Rouge a un secret : s’il se cogne dans un arbre, il devient un petit garçon, s’il se cogne encore, il redevient un loup. </a:t>
            </a:r>
          </a:p>
          <a:p>
            <a:pPr algn="r">
              <a:lnSpc>
                <a:spcPct val="125000"/>
              </a:lnSpc>
              <a:spcBef>
                <a:spcPts val="1800"/>
              </a:spcBef>
            </a:pPr>
            <a:r>
              <a:rPr lang="fr-FR" b="0" dirty="0"/>
              <a:t>D’après </a:t>
            </a:r>
            <a:r>
              <a:rPr lang="fr-FR" b="0" i="1" dirty="0"/>
              <a:t>Loup-Rouge</a:t>
            </a:r>
            <a:r>
              <a:rPr lang="fr-FR" b="0" dirty="0"/>
              <a:t>, de Domitille de </a:t>
            </a:r>
            <a:r>
              <a:rPr lang="fr-FR" b="0" dirty="0" err="1"/>
              <a:t>Pressensé</a:t>
            </a:r>
            <a:endParaRPr lang="fr-FR" b="0" dirty="0"/>
          </a:p>
          <a:p>
            <a:pPr algn="r">
              <a:lnSpc>
                <a:spcPct val="125000"/>
              </a:lnSpc>
            </a:pPr>
            <a:r>
              <a:rPr lang="fr-FR" b="0" dirty="0"/>
              <a:t>Pocket Jeunesse, février 2011</a:t>
            </a:r>
          </a:p>
        </p:txBody>
      </p:sp>
    </p:spTree>
    <p:extLst>
      <p:ext uri="{BB962C8B-B14F-4D97-AF65-F5344CB8AC3E}">
        <p14:creationId xmlns:p14="http://schemas.microsoft.com/office/powerpoint/2010/main" val="13337485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Qui est Loup-Rouge ?</a:t>
            </a:r>
          </a:p>
          <a:p>
            <a:r>
              <a:rPr lang="fr-FR" dirty="0"/>
              <a:t>Pourquoi l’appelle-t-on ainsi ?</a:t>
            </a:r>
          </a:p>
          <a:p>
            <a:r>
              <a:rPr lang="fr-FR" dirty="0"/>
              <a:t>Pourquoi les parents de Loup-Rouge ne sont-ils pas contents ?</a:t>
            </a:r>
          </a:p>
          <a:p>
            <a:r>
              <a:rPr lang="fr-FR" dirty="0"/>
              <a:t>Quel est le secret de Loup-Rouge ?</a:t>
            </a:r>
          </a:p>
          <a:p>
            <a:endParaRPr lang="fr-FR" dirty="0"/>
          </a:p>
          <a:p>
            <a:r>
              <a:rPr lang="fr-FR" dirty="0"/>
              <a:t>Expliquer ce qu’est une meute.</a:t>
            </a:r>
          </a:p>
          <a:p>
            <a:pPr lvl="1"/>
            <a:r>
              <a:rPr lang="fr-FR" dirty="0"/>
              <a:t>Les loups ne vivent pas seuls, ils vivent en meutes.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Compréhension</a:t>
            </a:r>
          </a:p>
        </p:txBody>
      </p:sp>
    </p:spTree>
    <p:extLst>
      <p:ext uri="{BB962C8B-B14F-4D97-AF65-F5344CB8AC3E}">
        <p14:creationId xmlns:p14="http://schemas.microsoft.com/office/powerpoint/2010/main" val="1554558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4"/>
            <a:r>
              <a:rPr lang="fr-FR" dirty="0"/>
              <a:t>(Diapo de travail : voir  les deux pages suivantes)</a:t>
            </a:r>
          </a:p>
          <a:p>
            <a:endParaRPr lang="fr-FR" dirty="0"/>
          </a:p>
          <a:p>
            <a:r>
              <a:rPr lang="fr-FR" dirty="0"/>
              <a:t>Compter le nombre de lignes, le nombre de phrases. Commencer à distinguer nombre de lignes / nombre de phrases.</a:t>
            </a:r>
          </a:p>
          <a:p>
            <a:r>
              <a:rPr lang="fr-FR" dirty="0"/>
              <a:t>Entourer les majuscules en rouge et les points finaux en bleu.</a:t>
            </a:r>
          </a:p>
          <a:p>
            <a:r>
              <a:rPr lang="fr-FR" dirty="0"/>
              <a:t>Distinguer les majuscules de début de phrase et les majuscules des noms propres.</a:t>
            </a:r>
          </a:p>
          <a:p>
            <a:endParaRPr lang="fr-FR" dirty="0"/>
          </a:p>
          <a:p>
            <a:r>
              <a:rPr lang="fr-FR" dirty="0"/>
              <a:t>Expliquer le rôle du double point :  on explique le secret de Loup-Rouge.</a:t>
            </a:r>
          </a:p>
          <a:p>
            <a:pPr lvl="1"/>
            <a:r>
              <a:rPr lang="fr-FR" dirty="0"/>
              <a:t>Loup-Rouge a un secret : s’il… </a:t>
            </a:r>
          </a:p>
          <a:p>
            <a:endParaRPr lang="fr-FR" dirty="0"/>
          </a:p>
          <a:p>
            <a:r>
              <a:rPr lang="fr-FR" dirty="0"/>
              <a:t>Lire la troisième phrase.</a:t>
            </a:r>
          </a:p>
          <a:p>
            <a:r>
              <a:rPr lang="fr-FR" dirty="0"/>
              <a:t>Lire la quatrième phrase.</a:t>
            </a:r>
          </a:p>
        </p:txBody>
      </p:sp>
      <p:sp>
        <p:nvSpPr>
          <p:cNvPr id="2" name="Espace réservé du texte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Le texte</a:t>
            </a:r>
          </a:p>
        </p:txBody>
      </p:sp>
    </p:spTree>
    <p:extLst>
      <p:ext uri="{BB962C8B-B14F-4D97-AF65-F5344CB8AC3E}">
        <p14:creationId xmlns:p14="http://schemas.microsoft.com/office/powerpoint/2010/main" val="20606080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Entourer en rouge les majuscules et en bleu les points.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125414" y="692696"/>
            <a:ext cx="9643246" cy="5617369"/>
          </a:xfrm>
        </p:spPr>
        <p:txBody>
          <a:bodyPr/>
          <a:lstStyle/>
          <a:p>
            <a:pPr lvl="4">
              <a:lnSpc>
                <a:spcPct val="200000"/>
              </a:lnSpc>
            </a:pPr>
            <a:r>
              <a:rPr lang="fr-FR" spc="300" dirty="0"/>
              <a:t>Loup-Rouge  est  un  loup.  Il  habite  dans  la  forêt.  Il  est  rouge.  Il  est  né  un  jour  d’orage.</a:t>
            </a:r>
          </a:p>
          <a:p>
            <a:pPr lvl="4">
              <a:lnSpc>
                <a:spcPct val="200000"/>
              </a:lnSpc>
            </a:pPr>
            <a:r>
              <a:rPr lang="fr-FR" spc="300" dirty="0"/>
              <a:t>Son  frère  et  sa  sœur  sont  gris.</a:t>
            </a:r>
          </a:p>
          <a:p>
            <a:pPr lvl="4">
              <a:lnSpc>
                <a:spcPct val="200000"/>
              </a:lnSpc>
            </a:pPr>
            <a:r>
              <a:rPr lang="fr-FR" spc="300" dirty="0"/>
              <a:t>Le  chef  de  la  meute  ne  veut  pas  d’un  loup  rouge  dans  sa  meute.  Il  pense  qu’un  loup  rouge  porte  malheur.</a:t>
            </a:r>
          </a:p>
          <a:p>
            <a:pPr lvl="4">
              <a:lnSpc>
                <a:spcPct val="200000"/>
              </a:lnSpc>
            </a:pPr>
            <a:r>
              <a:rPr lang="fr-FR" spc="300" dirty="0"/>
              <a:t>Le  père  et  la  mère  de  Loup-Rouge  ne  sont  pas  contents.</a:t>
            </a:r>
          </a:p>
          <a:p>
            <a:pPr lvl="4">
              <a:lnSpc>
                <a:spcPct val="200000"/>
              </a:lnSpc>
            </a:pPr>
            <a:r>
              <a:rPr lang="fr-FR" spc="300" dirty="0"/>
              <a:t>Loup-Rouge  a  un  secret :  s’il  se  cogne  dans  un  arbre,  il  devient  un  petit  garçon,  s’il  se  cogne  encore,  il  redevient  un  loup.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Le texte</a:t>
            </a:r>
          </a:p>
        </p:txBody>
      </p:sp>
    </p:spTree>
    <p:extLst>
      <p:ext uri="{BB962C8B-B14F-4D97-AF65-F5344CB8AC3E}">
        <p14:creationId xmlns:p14="http://schemas.microsoft.com/office/powerpoint/2010/main" val="13903048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Relis le texte puis recopie la troisième phrase.</a:t>
            </a:r>
          </a:p>
          <a:p>
            <a:r>
              <a:rPr lang="fr-FR" dirty="0"/>
              <a:t>Recopie la sixième phrase.</a:t>
            </a:r>
          </a:p>
        </p:txBody>
      </p:sp>
    </p:spTree>
    <p:extLst>
      <p:ext uri="{BB962C8B-B14F-4D97-AF65-F5344CB8AC3E}">
        <p14:creationId xmlns:p14="http://schemas.microsoft.com/office/powerpoint/2010/main" val="40693713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 rot="20759357">
            <a:off x="2154434" y="1669914"/>
            <a:ext cx="1853182" cy="1482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500" dirty="0">
                <a:latin typeface="Lilly" pitchFamily="2" charset="0"/>
              </a:rPr>
              <a:t>Jour</a:t>
            </a:r>
          </a:p>
          <a:p>
            <a:pPr algn="ctr"/>
            <a:r>
              <a:rPr lang="fr-FR" sz="4500" dirty="0">
                <a:latin typeface="Lilly" pitchFamily="2" charset="0"/>
              </a:rPr>
              <a:t>2 </a:t>
            </a:r>
          </a:p>
        </p:txBody>
      </p:sp>
    </p:spTree>
    <p:extLst>
      <p:ext uri="{BB962C8B-B14F-4D97-AF65-F5344CB8AC3E}">
        <p14:creationId xmlns:p14="http://schemas.microsoft.com/office/powerpoint/2010/main" val="15551631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4"/>
            <a:r>
              <a:rPr lang="fr-FR" dirty="0"/>
              <a:t>(Diapo de travail : voir  les deux pages suivantes – Compléter avec les étiquettes mots)</a:t>
            </a:r>
          </a:p>
          <a:p>
            <a:endParaRPr lang="fr-FR" dirty="0"/>
          </a:p>
          <a:p>
            <a:r>
              <a:rPr lang="fr-FR" dirty="0"/>
              <a:t>Reconstituer la phrase suivante :</a:t>
            </a:r>
          </a:p>
          <a:p>
            <a:pPr lvl="1"/>
            <a:r>
              <a:rPr lang="fr-FR" dirty="0"/>
              <a:t>de Loup-Rouge  -  sont  -  le frère et la sœur  -  gris</a:t>
            </a:r>
          </a:p>
          <a:p>
            <a:endParaRPr lang="fr-FR" dirty="0"/>
          </a:p>
          <a:p>
            <a:r>
              <a:rPr lang="fr-FR" dirty="0"/>
              <a:t>Transformation négatif vers affirmatif :</a:t>
            </a:r>
          </a:p>
          <a:p>
            <a:pPr lvl="1"/>
            <a:r>
              <a:rPr lang="fr-FR" dirty="0"/>
              <a:t>Le père et la mère de Loup-Rouge ne sont pas contents.</a:t>
            </a:r>
          </a:p>
          <a:p>
            <a:pPr marL="361950"/>
            <a:r>
              <a:rPr lang="fr-FR" dirty="0"/>
              <a:t>Quelle est la différence entre les deux phrases ? Entourer la négation dans la phrase de départ.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Les phrases</a:t>
            </a:r>
          </a:p>
        </p:txBody>
      </p:sp>
    </p:spTree>
    <p:extLst>
      <p:ext uri="{BB962C8B-B14F-4D97-AF65-F5344CB8AC3E}">
        <p14:creationId xmlns:p14="http://schemas.microsoft.com/office/powerpoint/2010/main" val="1850602047"/>
      </p:ext>
    </p:extLst>
  </p:cSld>
  <p:clrMapOvr>
    <a:masterClrMapping/>
  </p:clrMapOvr>
</p:sld>
</file>

<file path=ppt/theme/theme1.xml><?xml version="1.0" encoding="utf-8"?>
<a:theme xmlns:a="http://schemas.openxmlformats.org/drawingml/2006/main" name="Faire de la grammaire au CE1 - Prérempli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Faire de la grammaire au CE1 - Prérempli</Template>
  <TotalTime>98</TotalTime>
  <Words>975</Words>
  <Application>Microsoft Office PowerPoint</Application>
  <PresentationFormat>Personnalisé</PresentationFormat>
  <Paragraphs>151</Paragraphs>
  <Slides>24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10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24</vt:i4>
      </vt:variant>
    </vt:vector>
  </HeadingPairs>
  <TitlesOfParts>
    <vt:vector size="35" baseType="lpstr">
      <vt:lpstr>Androgyne</vt:lpstr>
      <vt:lpstr>Arial</vt:lpstr>
      <vt:lpstr>Calibri</vt:lpstr>
      <vt:lpstr>Cursive standard</vt:lpstr>
      <vt:lpstr>Ecriture A</vt:lpstr>
      <vt:lpstr>Gabriola</vt:lpstr>
      <vt:lpstr>Lilly</vt:lpstr>
      <vt:lpstr>Sassoon Infant Std</vt:lpstr>
      <vt:lpstr>Times New Roman</vt:lpstr>
      <vt:lpstr>Wingdings</vt:lpstr>
      <vt:lpstr>Faire de la grammaire au CE1 - Prérempli</vt:lpstr>
      <vt:lpstr>Présentation PowerPoint</vt:lpstr>
      <vt:lpstr>Présentation PowerPoint</vt:lpstr>
      <vt:lpstr>Loup-Rouge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Enge</dc:creator>
  <cp:lastModifiedBy>Enge E.</cp:lastModifiedBy>
  <cp:revision>9</cp:revision>
  <dcterms:created xsi:type="dcterms:W3CDTF">2014-08-28T13:19:11Z</dcterms:created>
  <dcterms:modified xsi:type="dcterms:W3CDTF">2016-09-11T08:49:43Z</dcterms:modified>
</cp:coreProperties>
</file>