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2" r:id="rId7"/>
    <p:sldId id="264" r:id="rId8"/>
    <p:sldId id="266" r:id="rId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836" y="5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pour modifier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p:cNvSpPr>
            <a:spLocks noGrp="1"/>
          </p:cNvSpPr>
          <p:nvPr>
            <p:ph type="dt" sz="half" idx="10"/>
          </p:nvPr>
        </p:nvSpPr>
        <p:spPr/>
        <p:txBody>
          <a:bodyPr/>
          <a:lstStyle/>
          <a:p>
            <a:fld id="{C4BA8BB5-0E3B-46DD-87A8-7AE6DFDA88F5}" type="datetimeFigureOut">
              <a:rPr lang="fr-FR" smtClean="0"/>
              <a:t>11/07/2017</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B8E35237-F98C-4FC2-9BD9-F1D65EB69815}" type="slidenum">
              <a:rPr lang="fr-FR" smtClean="0"/>
              <a:t>‹N°›</a:t>
            </a:fld>
            <a:endParaRPr lang="fr-F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C4BA8BB5-0E3B-46DD-87A8-7AE6DFDA88F5}" type="datetimeFigureOut">
              <a:rPr lang="fr-FR" smtClean="0"/>
              <a:t>11/07/2017</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B8E35237-F98C-4FC2-9BD9-F1D65EB69815}" type="slidenum">
              <a:rPr lang="fr-FR" smtClean="0"/>
              <a:t>‹N°›</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C4BA8BB5-0E3B-46DD-87A8-7AE6DFDA88F5}" type="datetimeFigureOut">
              <a:rPr lang="fr-FR" smtClean="0"/>
              <a:t>11/07/2017</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B8E35237-F98C-4FC2-9BD9-F1D65EB69815}" type="slidenum">
              <a:rPr lang="fr-FR" smtClean="0"/>
              <a:t>‹N°›</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C4BA8BB5-0E3B-46DD-87A8-7AE6DFDA88F5}" type="datetimeFigureOut">
              <a:rPr lang="fr-FR" smtClean="0"/>
              <a:t>11/07/2017</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B8E35237-F98C-4FC2-9BD9-F1D65EB69815}" type="slidenum">
              <a:rPr lang="fr-FR" smtClean="0"/>
              <a:t>‹N°›</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C4BA8BB5-0E3B-46DD-87A8-7AE6DFDA88F5}" type="datetimeFigureOut">
              <a:rPr lang="fr-FR" smtClean="0"/>
              <a:t>11/07/2017</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B8E35237-F98C-4FC2-9BD9-F1D65EB69815}" type="slidenum">
              <a:rPr lang="fr-FR" smtClean="0"/>
              <a:t>‹N°›</a:t>
            </a:fld>
            <a:endParaRPr lang="fr-F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C4BA8BB5-0E3B-46DD-87A8-7AE6DFDA88F5}" type="datetimeFigureOut">
              <a:rPr lang="fr-FR" smtClean="0"/>
              <a:t>11/07/2017</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B8E35237-F98C-4FC2-9BD9-F1D65EB69815}" type="slidenum">
              <a:rPr lang="fr-FR" smtClean="0"/>
              <a:t>‹N°›</a:t>
            </a:fld>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C4BA8BB5-0E3B-46DD-87A8-7AE6DFDA88F5}" type="datetimeFigureOut">
              <a:rPr lang="fr-FR" smtClean="0"/>
              <a:t>11/07/2017</a:t>
            </a:fld>
            <a:endParaRPr lang="fr-FR"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B8E35237-F98C-4FC2-9BD9-F1D65EB69815}" type="slidenum">
              <a:rPr lang="fr-FR" smtClean="0"/>
              <a:t>‹N°›</a:t>
            </a:fld>
            <a:endParaRPr lang="fr-F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e la date 2"/>
          <p:cNvSpPr>
            <a:spLocks noGrp="1"/>
          </p:cNvSpPr>
          <p:nvPr>
            <p:ph type="dt" sz="half" idx="10"/>
          </p:nvPr>
        </p:nvSpPr>
        <p:spPr/>
        <p:txBody>
          <a:bodyPr/>
          <a:lstStyle/>
          <a:p>
            <a:fld id="{C4BA8BB5-0E3B-46DD-87A8-7AE6DFDA88F5}" type="datetimeFigureOut">
              <a:rPr lang="fr-FR" smtClean="0"/>
              <a:t>11/07/2017</a:t>
            </a:fld>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B8E35237-F98C-4FC2-9BD9-F1D65EB69815}" type="slidenum">
              <a:rPr lang="fr-FR" smtClean="0"/>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4BA8BB5-0E3B-46DD-87A8-7AE6DFDA88F5}" type="datetimeFigureOut">
              <a:rPr lang="fr-FR" smtClean="0"/>
              <a:t>11/07/2017</a:t>
            </a:fld>
            <a:endParaRPr lang="fr-FR" dirty="0"/>
          </a:p>
        </p:txBody>
      </p:sp>
      <p:sp>
        <p:nvSpPr>
          <p:cNvPr id="3" name="Espace réservé du pied de page 2"/>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B8E35237-F98C-4FC2-9BD9-F1D65EB69815}" type="slidenum">
              <a:rPr lang="fr-FR" smtClean="0"/>
              <a:t>‹N°›</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C4BA8BB5-0E3B-46DD-87A8-7AE6DFDA88F5}" type="datetimeFigureOut">
              <a:rPr lang="fr-FR" smtClean="0"/>
              <a:t>11/07/2017</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B8E35237-F98C-4FC2-9BD9-F1D65EB69815}" type="slidenum">
              <a:rPr lang="fr-FR" smtClean="0"/>
              <a:t>‹N°›</a:t>
            </a:fld>
            <a:endParaRPr lang="fr-F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C4BA8BB5-0E3B-46DD-87A8-7AE6DFDA88F5}" type="datetimeFigureOut">
              <a:rPr lang="fr-FR" smtClean="0"/>
              <a:t>11/07/2017</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B8E35237-F98C-4FC2-9BD9-F1D65EB69815}" type="slidenum">
              <a:rPr lang="fr-FR" smtClean="0"/>
              <a:t>‹N°›</a:t>
            </a:fld>
            <a:endParaRPr lang="fr-F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pour modifier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BA8BB5-0E3B-46DD-87A8-7AE6DFDA88F5}" type="datetimeFigureOut">
              <a:rPr lang="fr-FR" smtClean="0"/>
              <a:t>11/07/2017</a:t>
            </a:fld>
            <a:endParaRPr lang="fr-FR"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E35237-F98C-4FC2-9BD9-F1D65EB69815}" type="slidenum">
              <a:rPr lang="fr-FR" smtClean="0"/>
              <a:t>‹N°›</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755576" y="2852936"/>
            <a:ext cx="7772400" cy="1470025"/>
          </a:xfrm>
        </p:spPr>
        <p:txBody>
          <a:bodyPr/>
          <a:lstStyle/>
          <a:p>
            <a:r>
              <a:rPr lang="fr-FR" dirty="0">
                <a:latin typeface="Curlz MT" pitchFamily="82" charset="0"/>
              </a:rPr>
              <a:t>Loup-Rouge</a:t>
            </a:r>
          </a:p>
        </p:txBody>
      </p:sp>
      <p:sp>
        <p:nvSpPr>
          <p:cNvPr id="3" name="Sous-titre 2"/>
          <p:cNvSpPr>
            <a:spLocks noGrp="1"/>
          </p:cNvSpPr>
          <p:nvPr>
            <p:ph type="subTitle" idx="1"/>
          </p:nvPr>
        </p:nvSpPr>
        <p:spPr>
          <a:xfrm>
            <a:off x="1331640" y="4581128"/>
            <a:ext cx="6400800" cy="1752600"/>
          </a:xfrm>
        </p:spPr>
        <p:txBody>
          <a:bodyPr/>
          <a:lstStyle/>
          <a:p>
            <a:r>
              <a:rPr lang="fr-FR" dirty="0"/>
              <a:t>De Domitille de Pressensé</a:t>
            </a:r>
          </a:p>
        </p:txBody>
      </p:sp>
      <p:pic>
        <p:nvPicPr>
          <p:cNvPr id="1026" name="Picture 2" descr="https://encrypted-tbn1.google.com/images?q=tbn:ANd9GcTzqeZA8TSPzKfe41h_ScZ1Dn4jH6amBys6Gem0xCfA1-LRJ5CS"/>
          <p:cNvPicPr>
            <a:picLocks noChangeAspect="1" noChangeArrowheads="1"/>
          </p:cNvPicPr>
          <p:nvPr/>
        </p:nvPicPr>
        <p:blipFill>
          <a:blip r:embed="rId2" cstate="print"/>
          <a:srcRect/>
          <a:stretch>
            <a:fillRect/>
          </a:stretch>
        </p:blipFill>
        <p:spPr bwMode="auto">
          <a:xfrm>
            <a:off x="3563888" y="260648"/>
            <a:ext cx="1885950" cy="241935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562074"/>
          </a:xfrm>
        </p:spPr>
        <p:txBody>
          <a:bodyPr>
            <a:normAutofit fontScale="90000"/>
          </a:bodyPr>
          <a:lstStyle/>
          <a:p>
            <a:r>
              <a:rPr lang="fr-FR" b="1" dirty="0"/>
              <a:t>Chapitre 1</a:t>
            </a:r>
            <a:br>
              <a:rPr lang="fr-FR" dirty="0"/>
            </a:br>
            <a:endParaRPr lang="fr-FR" dirty="0"/>
          </a:p>
        </p:txBody>
      </p:sp>
      <p:sp>
        <p:nvSpPr>
          <p:cNvPr id="3" name="Espace réservé du contenu 2"/>
          <p:cNvSpPr>
            <a:spLocks noGrp="1"/>
          </p:cNvSpPr>
          <p:nvPr>
            <p:ph idx="1"/>
          </p:nvPr>
        </p:nvSpPr>
        <p:spPr>
          <a:xfrm>
            <a:off x="0" y="548680"/>
            <a:ext cx="9144000" cy="6309320"/>
          </a:xfrm>
        </p:spPr>
        <p:txBody>
          <a:bodyPr>
            <a:noAutofit/>
          </a:bodyPr>
          <a:lstStyle/>
          <a:p>
            <a:pPr marL="0" indent="-360000">
              <a:spcBef>
                <a:spcPts val="0"/>
              </a:spcBef>
              <a:buNone/>
            </a:pPr>
            <a:r>
              <a:rPr lang="fr-FR" sz="1500" dirty="0"/>
              <a:t>Par une terrible nuit de tempête, Maman loup donne naissance à trois bébés loups.</a:t>
            </a:r>
          </a:p>
          <a:p>
            <a:pPr marL="0" indent="-360000">
              <a:spcBef>
                <a:spcPts val="0"/>
              </a:spcBef>
              <a:buNone/>
            </a:pPr>
            <a:r>
              <a:rPr lang="fr-FR" sz="1500" dirty="0"/>
              <a:t> À l'instant même, la foudre déchire le ciel. Aussitôt Papa loup hurle de joie :</a:t>
            </a:r>
          </a:p>
          <a:p>
            <a:pPr marL="0" indent="-360000">
              <a:spcBef>
                <a:spcPts val="0"/>
              </a:spcBef>
              <a:buNone/>
            </a:pPr>
            <a:r>
              <a:rPr lang="fr-FR" sz="1500" dirty="0"/>
              <a:t>- Mes trois louveteaux sont nés en même temps que l’éclair! Ils deviendront de redoutables chasseurs !</a:t>
            </a:r>
          </a:p>
          <a:p>
            <a:pPr marL="0" indent="-360000">
              <a:spcBef>
                <a:spcPts val="0"/>
              </a:spcBef>
              <a:buNone/>
            </a:pPr>
            <a:r>
              <a:rPr lang="fr-FR" sz="1500" dirty="0"/>
              <a:t>- Bravo ! s'exclame le Sorcier, bravo ! Ces enfants auront une vie extraordinaire.</a:t>
            </a:r>
          </a:p>
          <a:p>
            <a:pPr marL="0" indent="-360000">
              <a:spcBef>
                <a:spcPts val="0"/>
              </a:spcBef>
              <a:buNone/>
            </a:pPr>
            <a:r>
              <a:rPr lang="fr-FR" sz="1500" dirty="0"/>
              <a:t>- Wourra! Wourra! applaudit la meute.</a:t>
            </a:r>
          </a:p>
          <a:p>
            <a:pPr marL="0" indent="-360000">
              <a:spcBef>
                <a:spcPts val="0"/>
              </a:spcBef>
              <a:buNone/>
            </a:pPr>
            <a:r>
              <a:rPr lang="fr-FR" sz="1500" dirty="0"/>
              <a:t>- Qu'on me montre ces nouveau-nés! ordonne Vieux-Chef.</a:t>
            </a:r>
          </a:p>
          <a:p>
            <a:pPr marL="0" indent="-360000">
              <a:spcBef>
                <a:spcPts val="0"/>
              </a:spcBef>
              <a:buNone/>
            </a:pPr>
            <a:r>
              <a:rPr lang="fr-FR" sz="1500" dirty="0"/>
              <a:t>Deux des louveteaux ont le poil gris foncé.</a:t>
            </a:r>
          </a:p>
          <a:p>
            <a:pPr marL="0" indent="-360000">
              <a:spcBef>
                <a:spcPts val="0"/>
              </a:spcBef>
              <a:buNone/>
            </a:pPr>
            <a:r>
              <a:rPr lang="fr-FR" sz="1500" dirty="0"/>
              <a:t>- Oooh! Fourrure foncée promet grande méchanceté. Plus tard, ils seront très cruels, s’extasie le Sorcier.</a:t>
            </a:r>
          </a:p>
          <a:p>
            <a:pPr marL="0" indent="-360000">
              <a:spcBef>
                <a:spcPts val="0"/>
              </a:spcBef>
              <a:buNone/>
            </a:pPr>
            <a:r>
              <a:rPr lang="fr-FR" sz="1500" dirty="0"/>
              <a:t>- Parfait! J'adore être entouré de loups féroces et sanguinaires, se réjouit Vieux-Chef.</a:t>
            </a:r>
          </a:p>
          <a:p>
            <a:pPr marL="0" indent="-360000">
              <a:spcBef>
                <a:spcPts val="0"/>
              </a:spcBef>
              <a:buNone/>
            </a:pPr>
            <a:r>
              <a:rPr lang="fr-FR" sz="1500" dirty="0"/>
              <a:t>- Et le troisième ?</a:t>
            </a:r>
          </a:p>
          <a:p>
            <a:pPr marL="0" indent="-360000">
              <a:spcBef>
                <a:spcPts val="0"/>
              </a:spcBef>
              <a:buNone/>
            </a:pPr>
            <a:r>
              <a:rPr lang="fr-FR" sz="1500" dirty="0"/>
              <a:t>Vieux-Chef saisit la corbeille et soudain, comme s'il disait un gros mot il s'écrie :</a:t>
            </a:r>
          </a:p>
          <a:p>
            <a:pPr marL="0" indent="-360000">
              <a:spcBef>
                <a:spcPts val="0"/>
              </a:spcBef>
              <a:buNone/>
            </a:pPr>
            <a:r>
              <a:rPr lang="fr-FR" sz="1500" dirty="0"/>
              <a:t>- Rouge, ce louveteau est rouge !</a:t>
            </a:r>
          </a:p>
          <a:p>
            <a:pPr marL="0" indent="-360000">
              <a:spcBef>
                <a:spcPts val="0"/>
              </a:spcBef>
              <a:buNone/>
            </a:pPr>
            <a:r>
              <a:rPr lang="fr-FR" sz="1500" dirty="0"/>
              <a:t>- Impossible! Les loups rouges n'ont jamais existé... affirme le Sorcier.</a:t>
            </a:r>
          </a:p>
          <a:p>
            <a:pPr marL="0" indent="-360000">
              <a:spcBef>
                <a:spcPts val="0"/>
              </a:spcBef>
              <a:buNone/>
            </a:pPr>
            <a:r>
              <a:rPr lang="fr-FR" sz="1500" dirty="0"/>
              <a:t>- Et ça, c'est quoi ? s'irrite Vieux-Chef.</a:t>
            </a:r>
          </a:p>
          <a:p>
            <a:pPr marL="0" indent="-360000">
              <a:spcBef>
                <a:spcPts val="0"/>
              </a:spcBef>
              <a:buNone/>
            </a:pPr>
            <a:r>
              <a:rPr lang="fr-FR" sz="1500" dirty="0"/>
              <a:t>La meute regarde alors ce louveteau qui est rouge... de la tête à la queue !</a:t>
            </a:r>
          </a:p>
          <a:p>
            <a:pPr marL="0" indent="-360000">
              <a:spcBef>
                <a:spcPts val="0"/>
              </a:spcBef>
              <a:buNone/>
            </a:pPr>
            <a:r>
              <a:rPr lang="fr-FR" sz="1500" dirty="0"/>
              <a:t>La colère de Vieux-Chef est terrible.</a:t>
            </a:r>
          </a:p>
          <a:p>
            <a:pPr marL="0" indent="-360000">
              <a:spcBef>
                <a:spcPts val="0"/>
              </a:spcBef>
              <a:buNone/>
            </a:pPr>
            <a:r>
              <a:rPr lang="fr-FR" sz="1500" dirty="0"/>
              <a:t>- Ce louveteau va nous porter malheur ! Qu'il disparaisse immédiatement. Je le chasse de la meute.</a:t>
            </a:r>
          </a:p>
          <a:p>
            <a:pPr marL="0" indent="-360000">
              <a:spcBef>
                <a:spcPts val="0"/>
              </a:spcBef>
              <a:buNone/>
            </a:pPr>
            <a:r>
              <a:rPr lang="fr-FR" sz="1500" dirty="0"/>
              <a:t>- Oooh! Ce bébé est trop petit. Si on l’abandonne dans la forêt, il mourra... disent les loups tristement. </a:t>
            </a:r>
          </a:p>
          <a:p>
            <a:pPr marL="0" indent="-360000">
              <a:spcBef>
                <a:spcPts val="0"/>
              </a:spcBef>
              <a:buNone/>
            </a:pPr>
            <a:r>
              <a:rPr lang="fr-FR" sz="1500" dirty="0"/>
              <a:t>Le Sorcier explique :</a:t>
            </a:r>
          </a:p>
          <a:p>
            <a:pPr marL="0" indent="-360000">
              <a:spcBef>
                <a:spcPts val="0"/>
              </a:spcBef>
              <a:buNone/>
            </a:pPr>
            <a:r>
              <a:rPr lang="fr-FR" sz="1500" dirty="0"/>
              <a:t>-  Sa fourrure deviendra grise d'ici quelques jours. Ce petit loup n'a que de la poussière de foudre sur ses poils.</a:t>
            </a:r>
          </a:p>
          <a:p>
            <a:pPr marL="0" indent="-360000">
              <a:spcBef>
                <a:spcPts val="0"/>
              </a:spcBef>
              <a:buNone/>
            </a:pPr>
            <a:r>
              <a:rPr lang="fr-FR" sz="1500" dirty="0"/>
              <a:t>Papa loup ajoute, plein d'espoir:</a:t>
            </a:r>
          </a:p>
          <a:p>
            <a:pPr marL="0" indent="-360000">
              <a:spcBef>
                <a:spcPts val="0"/>
              </a:spcBef>
              <a:buNone/>
            </a:pPr>
            <a:r>
              <a:rPr lang="fr-FR" sz="1500" dirty="0"/>
              <a:t>- N’oublie pas qu'il est né sous le signe de l'éclair. Il sera un excellent chasseur !</a:t>
            </a:r>
          </a:p>
          <a:p>
            <a:pPr marL="0" indent="-360000">
              <a:spcBef>
                <a:spcPts val="0"/>
              </a:spcBef>
              <a:buNone/>
            </a:pPr>
            <a:r>
              <a:rPr lang="fr-FR" sz="1500" dirty="0"/>
              <a:t>Vieux-Chef quitte les loups en grommelant :</a:t>
            </a:r>
          </a:p>
          <a:p>
            <a:pPr marL="0" indent="-360000">
              <a:spcBef>
                <a:spcPts val="0"/>
              </a:spcBef>
              <a:buNone/>
            </a:pPr>
            <a:r>
              <a:rPr lang="fr-FR" sz="1500" dirty="0"/>
              <a:t>- Je lui accorde trois fois trois lunes pour devenir un louveteau au poil bien gris. Sinon, il devra partir !</a:t>
            </a:r>
          </a:p>
          <a:p>
            <a:endParaRPr lang="fr-FR" sz="1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562074"/>
          </a:xfrm>
        </p:spPr>
        <p:txBody>
          <a:bodyPr>
            <a:normAutofit fontScale="90000"/>
          </a:bodyPr>
          <a:lstStyle/>
          <a:p>
            <a:r>
              <a:rPr lang="fr-FR" b="1" dirty="0"/>
              <a:t>Chapitre 2</a:t>
            </a:r>
            <a:br>
              <a:rPr lang="fr-FR" dirty="0"/>
            </a:br>
            <a:endParaRPr lang="fr-FR" dirty="0"/>
          </a:p>
        </p:txBody>
      </p:sp>
      <p:sp>
        <p:nvSpPr>
          <p:cNvPr id="3" name="Espace réservé du contenu 2"/>
          <p:cNvSpPr>
            <a:spLocks noGrp="1"/>
          </p:cNvSpPr>
          <p:nvPr>
            <p:ph idx="1"/>
          </p:nvPr>
        </p:nvSpPr>
        <p:spPr>
          <a:xfrm>
            <a:off x="0" y="562621"/>
            <a:ext cx="9129860" cy="6295379"/>
          </a:xfrm>
        </p:spPr>
        <p:txBody>
          <a:bodyPr>
            <a:noAutofit/>
          </a:bodyPr>
          <a:lstStyle/>
          <a:p>
            <a:pPr marL="0" indent="-360000">
              <a:spcBef>
                <a:spcPts val="0"/>
              </a:spcBef>
              <a:buNone/>
            </a:pPr>
            <a:r>
              <a:rPr lang="fr-FR" sz="1500" dirty="0"/>
              <a:t>Le lendemain matin, Papa loup se précipite à la tanière du Sorcier. Le Sorcier est le plus savant des loups : il sait lire et possède même un livre très précieux qui explique toutes les choses compliquées. </a:t>
            </a:r>
          </a:p>
          <a:p>
            <a:pPr marL="0" indent="-360000">
              <a:spcBef>
                <a:spcPts val="0"/>
              </a:spcBef>
              <a:buNone/>
            </a:pPr>
            <a:r>
              <a:rPr lang="fr-FR" sz="1500" dirty="0"/>
              <a:t>- Sorcier, peux-tu le lire la page qui explique comment transformer un poil rouge en poil gris ?</a:t>
            </a:r>
          </a:p>
          <a:p>
            <a:pPr marL="0" indent="-360000">
              <a:spcBef>
                <a:spcPts val="0"/>
              </a:spcBef>
              <a:buNone/>
            </a:pPr>
            <a:r>
              <a:rPr lang="fr-FR" sz="1500" dirty="0"/>
              <a:t>- Hélas ! répond le Sorcier. Hélas ! Il n'y a rien d'écrit. Les loups à poil rouge n'ont jamais existé.</a:t>
            </a:r>
          </a:p>
          <a:p>
            <a:pPr marL="0" indent="-360000">
              <a:spcBef>
                <a:spcPts val="0"/>
              </a:spcBef>
              <a:buNone/>
            </a:pPr>
            <a:r>
              <a:rPr lang="fr-FR" sz="1500" dirty="0"/>
              <a:t>- Pourtant... mon bébé est rouge, murmure Papa loup.</a:t>
            </a:r>
          </a:p>
          <a:p>
            <a:pPr marL="0" indent="-360000">
              <a:spcBef>
                <a:spcPts val="0"/>
              </a:spcBef>
              <a:buNone/>
            </a:pPr>
            <a:r>
              <a:rPr lang="fr-FR" sz="1500" dirty="0"/>
              <a:t>- Allons voir ton fils, dit le Sorcier.</a:t>
            </a:r>
          </a:p>
          <a:p>
            <a:pPr marL="0" indent="-360000">
              <a:spcBef>
                <a:spcPts val="0"/>
              </a:spcBef>
              <a:buNone/>
            </a:pPr>
            <a:r>
              <a:rPr lang="fr-FR" sz="1500" dirty="0"/>
              <a:t>Devant la tanière, Grand-mère loup tient le louveteau par la queue. Maman loup attrape un plumeau et...</a:t>
            </a:r>
          </a:p>
          <a:p>
            <a:pPr marL="0" indent="-360000">
              <a:spcBef>
                <a:spcPts val="0"/>
              </a:spcBef>
              <a:buNone/>
            </a:pPr>
            <a:r>
              <a:rPr lang="fr-FR" sz="1500" dirty="0"/>
              <a:t>Aussi rouge qu’avant !</a:t>
            </a:r>
          </a:p>
          <a:p>
            <a:pPr marL="0" indent="-360000">
              <a:spcBef>
                <a:spcPts val="0"/>
              </a:spcBef>
              <a:buNone/>
            </a:pPr>
            <a:r>
              <a:rPr lang="fr-FR" sz="1500" dirty="0"/>
              <a:t>Maman loup prend un savon et... Toujours rouge !</a:t>
            </a:r>
          </a:p>
          <a:p>
            <a:pPr marL="0" indent="-360000">
              <a:spcBef>
                <a:spcPts val="0"/>
              </a:spcBef>
              <a:buNone/>
            </a:pPr>
            <a:r>
              <a:rPr lang="fr-FR" sz="1500" dirty="0"/>
              <a:t>Maman loup verse du lait bien crémeux dans une bassine et... encore rouge !</a:t>
            </a:r>
          </a:p>
          <a:p>
            <a:pPr marL="0" indent="-360000">
              <a:spcBef>
                <a:spcPts val="0"/>
              </a:spcBef>
              <a:buNone/>
            </a:pPr>
            <a:r>
              <a:rPr lang="fr-FR" sz="1500" dirty="0"/>
              <a:t>- Nous n'y arriverons jamais. Notre petit loup sera chassé de la meute... soupire Maman loup.</a:t>
            </a:r>
          </a:p>
          <a:p>
            <a:pPr marL="0" indent="-360000">
              <a:spcBef>
                <a:spcPts val="0"/>
              </a:spcBef>
              <a:buNone/>
            </a:pPr>
            <a:r>
              <a:rPr lang="fr-FR" sz="1500" dirty="0"/>
              <a:t>Le Sorcier se grattouille l'oreille ; ça l'aide à réfléchir. Enfin, il déclare :</a:t>
            </a:r>
          </a:p>
          <a:p>
            <a:pPr marL="0" indent="-360000">
              <a:spcBef>
                <a:spcPts val="0"/>
              </a:spcBef>
              <a:buNone/>
            </a:pPr>
            <a:r>
              <a:rPr lang="fr-FR" sz="1500" dirty="0"/>
              <a:t>- Peignons-le avec de l'encre...</a:t>
            </a:r>
          </a:p>
          <a:p>
            <a:pPr marL="0" indent="-360000">
              <a:spcBef>
                <a:spcPts val="0"/>
              </a:spcBef>
              <a:buNone/>
            </a:pPr>
            <a:r>
              <a:rPr lang="fr-FR" sz="1500" dirty="0"/>
              <a:t>Aussitôt, Papa loup va chercher une grosse bouteille d'encre. Il y trempe le bout de sa queue et badigeonne son fils de la tête aux pattes.</a:t>
            </a:r>
          </a:p>
          <a:p>
            <a:pPr marL="0" indent="-360000">
              <a:spcBef>
                <a:spcPts val="0"/>
              </a:spcBef>
              <a:buNone/>
            </a:pPr>
            <a:r>
              <a:rPr lang="fr-FR" sz="1500" dirty="0"/>
              <a:t>-Ah ! C’est mieux !</a:t>
            </a:r>
          </a:p>
          <a:p>
            <a:pPr marL="0" indent="-360000">
              <a:spcBef>
                <a:spcPts val="0"/>
              </a:spcBef>
              <a:buNone/>
            </a:pPr>
            <a:r>
              <a:rPr lang="fr-FR" sz="1500" dirty="0"/>
              <a:t>Soudain la pluie se met à tomber... Ploc ... Ploc ... Et le louveteau devient violet ... Ploc ... à pois rouges. </a:t>
            </a:r>
          </a:p>
          <a:p>
            <a:pPr marL="0" indent="-360000">
              <a:spcBef>
                <a:spcPts val="0"/>
              </a:spcBef>
              <a:buNone/>
            </a:pPr>
            <a:r>
              <a:rPr lang="fr-FR" sz="1500" dirty="0"/>
              <a:t>Grand-mère loup déclare :</a:t>
            </a:r>
          </a:p>
          <a:p>
            <a:pPr marL="0" indent="-360000">
              <a:spcBef>
                <a:spcPts val="0"/>
              </a:spcBef>
              <a:buNone/>
            </a:pPr>
            <a:r>
              <a:rPr lang="fr-FR" sz="1500" dirty="0"/>
              <a:t>-Je vais tricoter une salopette pour mon petit-fils.</a:t>
            </a:r>
          </a:p>
          <a:p>
            <a:pPr marL="0" indent="-360000">
              <a:spcBef>
                <a:spcPts val="0"/>
              </a:spcBef>
              <a:buNone/>
            </a:pPr>
            <a:r>
              <a:rPr lang="fr-FR" sz="1500" dirty="0"/>
              <a:t>Mais … Grand-mère loup a oublié que les loups ne savent pas tricoter... </a:t>
            </a:r>
          </a:p>
          <a:p>
            <a:pPr marL="0" indent="-360000">
              <a:spcBef>
                <a:spcPts val="0"/>
              </a:spcBef>
              <a:buNone/>
            </a:pPr>
            <a:r>
              <a:rPr lang="fr-FR" sz="1500" dirty="0"/>
              <a:t>Brusquement, Papa loup bondit au village des hommes : </a:t>
            </a:r>
          </a:p>
          <a:p>
            <a:pPr marL="0" indent="-360000">
              <a:spcBef>
                <a:spcPts val="0"/>
              </a:spcBef>
              <a:buNone/>
            </a:pPr>
            <a:r>
              <a:rPr lang="fr-FR" sz="1500" dirty="0"/>
              <a:t>- Je cours au village des hommes chercher un vêtement pour notre bébé</a:t>
            </a:r>
          </a:p>
          <a:p>
            <a:pPr marL="0" indent="-360000">
              <a:spcBef>
                <a:spcPts val="0"/>
              </a:spcBef>
              <a:buNone/>
            </a:pPr>
            <a:r>
              <a:rPr lang="fr-FR" sz="1500" dirty="0"/>
              <a:t>Il file ventre à terre... et revient avec une belle salopette.</a:t>
            </a:r>
          </a:p>
          <a:p>
            <a:pPr marL="0" indent="-360000">
              <a:spcBef>
                <a:spcPts val="0"/>
              </a:spcBef>
              <a:buNone/>
            </a:pPr>
            <a:r>
              <a:rPr lang="fr-FR" sz="1500" dirty="0"/>
              <a:t>- Voilà ! Notre petit loup portera cette culotte en attendant d’avoir un pelage gris.</a:t>
            </a:r>
          </a:p>
        </p:txBody>
      </p:sp>
    </p:spTree>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562074"/>
          </a:xfrm>
        </p:spPr>
        <p:txBody>
          <a:bodyPr>
            <a:normAutofit fontScale="90000"/>
          </a:bodyPr>
          <a:lstStyle/>
          <a:p>
            <a:r>
              <a:rPr lang="fr-FR" b="1" dirty="0"/>
              <a:t>Chapitre 3</a:t>
            </a:r>
            <a:br>
              <a:rPr lang="fr-FR" dirty="0"/>
            </a:br>
            <a:endParaRPr lang="fr-FR" dirty="0"/>
          </a:p>
        </p:txBody>
      </p:sp>
      <p:sp>
        <p:nvSpPr>
          <p:cNvPr id="3" name="Espace réservé du contenu 2"/>
          <p:cNvSpPr>
            <a:spLocks noGrp="1"/>
          </p:cNvSpPr>
          <p:nvPr>
            <p:ph idx="1"/>
          </p:nvPr>
        </p:nvSpPr>
        <p:spPr>
          <a:xfrm>
            <a:off x="0" y="555675"/>
            <a:ext cx="9144000" cy="6302325"/>
          </a:xfrm>
        </p:spPr>
        <p:txBody>
          <a:bodyPr>
            <a:noAutofit/>
          </a:bodyPr>
          <a:lstStyle/>
          <a:p>
            <a:pPr marL="0" indent="-360000">
              <a:spcBef>
                <a:spcPts val="0"/>
              </a:spcBef>
              <a:buNone/>
            </a:pPr>
            <a:r>
              <a:rPr lang="fr-FR" sz="1500" dirty="0"/>
              <a:t>Les trois louveteaux grandissent. L’un s'appelle Mini-Griffe parce qu'il casse tout. L’autre, Petite-Dent, est très gourmand.</a:t>
            </a:r>
          </a:p>
          <a:p>
            <a:pPr marL="0" indent="-360000">
              <a:spcBef>
                <a:spcPts val="0"/>
              </a:spcBef>
              <a:buNone/>
            </a:pPr>
            <a:r>
              <a:rPr lang="fr-FR" sz="1500" dirty="0"/>
              <a:t>Et le dernier avec son museau rouge et ses pattes rouges, ses oreilles rouges et sa queue rouge, se nomme... Loup-Rouge.</a:t>
            </a:r>
          </a:p>
          <a:p>
            <a:pPr marL="0" indent="-360000">
              <a:spcBef>
                <a:spcPts val="0"/>
              </a:spcBef>
              <a:buNone/>
            </a:pPr>
            <a:r>
              <a:rPr lang="fr-FR" sz="1500" dirty="0"/>
              <a:t>Un matin, papa loup dit à ses fils</a:t>
            </a:r>
          </a:p>
          <a:p>
            <a:pPr marL="0" indent="-360000">
              <a:spcBef>
                <a:spcPts val="0"/>
              </a:spcBef>
              <a:buNone/>
            </a:pPr>
            <a:r>
              <a:rPr lang="fr-FR" sz="1500" dirty="0"/>
              <a:t>- Il est temps d apprendre à chasser. Rapportez-moi vite un beau gibier.</a:t>
            </a:r>
          </a:p>
          <a:p>
            <a:pPr marL="0" indent="-360000">
              <a:spcBef>
                <a:spcPts val="0"/>
              </a:spcBef>
              <a:buNone/>
            </a:pPr>
            <a:r>
              <a:rPr lang="fr-FR" sz="1500" dirty="0"/>
              <a:t>Chacun s'élance de son côté. Soudain, Loup-Rouge entend un cri dans les feuillages... Un moineau !</a:t>
            </a:r>
          </a:p>
          <a:p>
            <a:pPr marL="0" indent="-360000">
              <a:spcBef>
                <a:spcPts val="0"/>
              </a:spcBef>
              <a:buNone/>
            </a:pPr>
            <a:r>
              <a:rPr lang="fr-FR" sz="1500" dirty="0"/>
              <a:t>- Chic ! Je vais m'approcher de lui sans me faire voir... Et hop ! Je me jetterai dessus.</a:t>
            </a:r>
          </a:p>
          <a:p>
            <a:pPr marL="0" indent="-360000">
              <a:spcBef>
                <a:spcPts val="0"/>
              </a:spcBef>
              <a:buNone/>
            </a:pPr>
            <a:r>
              <a:rPr lang="fr-FR" sz="1500" dirty="0"/>
              <a:t>Il se glisse sans bruit entre les herbes.</a:t>
            </a:r>
          </a:p>
          <a:p>
            <a:pPr marL="0" indent="-360000">
              <a:spcBef>
                <a:spcPts val="0"/>
              </a:spcBef>
              <a:buNone/>
            </a:pPr>
            <a:r>
              <a:rPr lang="fr-FR" sz="1500" dirty="0"/>
              <a:t>- Hep ! Je t'ai vu! Qui es-tu ? piaille une voix pointue juste au-dessus de lui.</a:t>
            </a:r>
          </a:p>
          <a:p>
            <a:pPr marL="0" indent="-360000">
              <a:spcBef>
                <a:spcPts val="0"/>
              </a:spcBef>
              <a:buNone/>
            </a:pPr>
            <a:r>
              <a:rPr lang="fr-FR" sz="1500" dirty="0"/>
              <a:t>Loup-Rouge lève la tête. Le moineau est venu se percher là, tout près, sur une branche.</a:t>
            </a:r>
          </a:p>
          <a:p>
            <a:pPr marL="0" indent="-360000">
              <a:spcBef>
                <a:spcPts val="0"/>
              </a:spcBef>
              <a:buNone/>
            </a:pPr>
            <a:r>
              <a:rPr lang="fr-FR" sz="1500" dirty="0"/>
              <a:t>‑ Ben... je suis un loup !</a:t>
            </a:r>
          </a:p>
          <a:p>
            <a:pPr marL="0" indent="-360000">
              <a:spcBef>
                <a:spcPts val="0"/>
              </a:spcBef>
              <a:buNone/>
            </a:pPr>
            <a:r>
              <a:rPr lang="fr-FR" sz="1500" dirty="0"/>
              <a:t>‑ N'importe quoi! pépie le moineau.</a:t>
            </a:r>
          </a:p>
          <a:p>
            <a:pPr marL="0" indent="-360000">
              <a:spcBef>
                <a:spcPts val="0"/>
              </a:spcBef>
              <a:buNone/>
            </a:pPr>
            <a:r>
              <a:rPr lang="fr-FR" sz="1500" dirty="0"/>
              <a:t>‑ Si d'abord ! J'apprends à chasser parce que je suis un loup, gronde le louveteau agacé.</a:t>
            </a:r>
          </a:p>
          <a:p>
            <a:pPr marL="0" indent="-360000">
              <a:spcBef>
                <a:spcPts val="0"/>
              </a:spcBef>
              <a:buNone/>
            </a:pPr>
            <a:r>
              <a:rPr lang="fr-FR" sz="1500" dirty="0"/>
              <a:t>- Pff… tu es rouge! Et les loups rouges n’existent pas…</a:t>
            </a:r>
          </a:p>
          <a:p>
            <a:pPr marL="0" indent="-360000">
              <a:spcBef>
                <a:spcPts val="0"/>
              </a:spcBef>
              <a:buNone/>
            </a:pPr>
            <a:r>
              <a:rPr lang="fr-FR" sz="1500" dirty="0"/>
              <a:t>- Mais alors, je suis qui ?</a:t>
            </a:r>
          </a:p>
          <a:p>
            <a:pPr marL="0" indent="-360000">
              <a:spcBef>
                <a:spcPts val="0"/>
              </a:spcBef>
              <a:buNone/>
            </a:pPr>
            <a:r>
              <a:rPr lang="fr-FR" sz="1500" dirty="0"/>
              <a:t>Le moineau réfléchit :</a:t>
            </a:r>
          </a:p>
          <a:p>
            <a:pPr marL="0" indent="-360000">
              <a:spcBef>
                <a:spcPts val="0"/>
              </a:spcBef>
              <a:buNone/>
            </a:pPr>
            <a:r>
              <a:rPr lang="fr-FR" sz="1500" dirty="0"/>
              <a:t>- Tu bouges et tu parles. Donc tu n’es pas une plante… Tu n'as ni plumes ni ailes! Donc tu n'es pas un oiseau…</a:t>
            </a:r>
          </a:p>
          <a:p>
            <a:pPr marL="0" indent="-360000">
              <a:spcBef>
                <a:spcPts val="0"/>
              </a:spcBef>
              <a:buNone/>
            </a:pPr>
            <a:r>
              <a:rPr lang="fr-FR" sz="1500" dirty="0"/>
              <a:t>Il n'y a qu'un animal qui soit rouge : le poisson rouge... Tu es peut-être un poisson loup.</a:t>
            </a:r>
          </a:p>
          <a:p>
            <a:pPr marL="0" indent="-360000">
              <a:spcBef>
                <a:spcPts val="0"/>
              </a:spcBef>
              <a:buNone/>
            </a:pPr>
            <a:r>
              <a:rPr lang="fr-FR" sz="1500" dirty="0"/>
              <a:t>- Tu crois ? s’inquiète Loup-Rouge.</a:t>
            </a:r>
          </a:p>
          <a:p>
            <a:pPr marL="0" indent="-360000">
              <a:spcBef>
                <a:spcPts val="0"/>
              </a:spcBef>
              <a:buNone/>
            </a:pPr>
            <a:r>
              <a:rPr lang="fr-FR" sz="1500" dirty="0"/>
              <a:t>- Tu es un animal qui n’existe pas !</a:t>
            </a:r>
          </a:p>
          <a:p>
            <a:pPr marL="0" indent="-360000">
              <a:spcBef>
                <a:spcPts val="0"/>
              </a:spcBef>
              <a:buNone/>
            </a:pPr>
            <a:r>
              <a:rPr lang="fr-FR" sz="1500" dirty="0"/>
              <a:t>Loup-Rouge se touche les oreilles et tire sur ses poils. Il cligne des yeux. Soudain il hurle :</a:t>
            </a:r>
          </a:p>
          <a:p>
            <a:pPr marL="0" indent="-360000">
              <a:spcBef>
                <a:spcPts val="0"/>
              </a:spcBef>
              <a:buNone/>
            </a:pPr>
            <a:r>
              <a:rPr lang="fr-FR" sz="1500" dirty="0"/>
              <a:t>- Si j’existe ! Je suis vivant et je te vois. Je pense, je réfléchis. Ça veut dire que j'existe Tu te moques de moi.</a:t>
            </a:r>
          </a:p>
          <a:p>
            <a:pPr marL="0" indent="-360000">
              <a:spcBef>
                <a:spcPts val="0"/>
              </a:spcBef>
              <a:buNone/>
            </a:pPr>
            <a:r>
              <a:rPr lang="fr-FR" sz="1500" dirty="0"/>
              <a:t>- Jamais on n'a vu, jamais on n'verra un loup rouge exister sur terre... na na nère, siffle le moineau.</a:t>
            </a:r>
          </a:p>
          <a:p>
            <a:pPr marL="0" indent="-360000">
              <a:spcBef>
                <a:spcPts val="0"/>
              </a:spcBef>
              <a:buNone/>
            </a:pPr>
            <a:r>
              <a:rPr lang="fr-FR" sz="1500" dirty="0"/>
              <a:t>- Tais-toi ! crie Loup-Rouge en sautant le plus haut possible pour l'attraper. </a:t>
            </a:r>
          </a:p>
          <a:p>
            <a:pPr marL="0" indent="-360000">
              <a:spcBef>
                <a:spcPts val="0"/>
              </a:spcBef>
              <a:buNone/>
            </a:pPr>
            <a:r>
              <a:rPr lang="fr-FR" sz="1500" dirty="0"/>
              <a:t> Mais il vise mal et s'écrase le bout du museau contre l'arbre. Le louveteau se relève tout étourdi. Des étoiles dansent devant ses yeux. Et tandis qu'il s'éloigne tristement, le moineau continue sa méchante petite chanson.</a:t>
            </a:r>
          </a:p>
          <a:p>
            <a:pPr>
              <a:buNone/>
            </a:pPr>
            <a:endParaRPr lang="fr-FR" sz="1400" dirty="0"/>
          </a:p>
        </p:txBody>
      </p:sp>
    </p:spTree>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562074"/>
          </a:xfrm>
        </p:spPr>
        <p:txBody>
          <a:bodyPr>
            <a:normAutofit fontScale="90000"/>
          </a:bodyPr>
          <a:lstStyle/>
          <a:p>
            <a:r>
              <a:rPr lang="fr-FR" b="1" dirty="0"/>
              <a:t>Chapitre 4</a:t>
            </a:r>
            <a:br>
              <a:rPr lang="fr-FR" dirty="0"/>
            </a:br>
            <a:endParaRPr lang="fr-FR" dirty="0"/>
          </a:p>
        </p:txBody>
      </p:sp>
      <p:sp>
        <p:nvSpPr>
          <p:cNvPr id="3" name="Espace réservé du contenu 2"/>
          <p:cNvSpPr>
            <a:spLocks noGrp="1"/>
          </p:cNvSpPr>
          <p:nvPr>
            <p:ph idx="1"/>
          </p:nvPr>
        </p:nvSpPr>
        <p:spPr>
          <a:xfrm>
            <a:off x="0" y="555675"/>
            <a:ext cx="9144000" cy="6302325"/>
          </a:xfrm>
        </p:spPr>
        <p:txBody>
          <a:bodyPr>
            <a:noAutofit/>
          </a:bodyPr>
          <a:lstStyle/>
          <a:p>
            <a:pPr marL="0" indent="-360000">
              <a:spcBef>
                <a:spcPts val="0"/>
              </a:spcBef>
              <a:buNone/>
            </a:pPr>
            <a:r>
              <a:rPr lang="fr-FR" sz="1500" dirty="0"/>
              <a:t>Loup-Rouge avance aussi vite qu'il le peut pour retrouver ses parents.</a:t>
            </a:r>
          </a:p>
          <a:p>
            <a:pPr marL="0" indent="-360000">
              <a:spcBef>
                <a:spcPts val="0"/>
              </a:spcBef>
              <a:buNone/>
            </a:pPr>
            <a:r>
              <a:rPr lang="fr-FR" sz="1500" dirty="0"/>
              <a:t>Il touche sans cesse ses oreilles, tripote son museau, tire sur ses poils en répétant :</a:t>
            </a:r>
          </a:p>
          <a:p>
            <a:pPr marL="0" indent="-360000">
              <a:spcBef>
                <a:spcPts val="0"/>
              </a:spcBef>
              <a:buNone/>
            </a:pPr>
            <a:r>
              <a:rPr lang="fr-FR" sz="1500" dirty="0"/>
              <a:t>- Je suis un vrai loup et j'existe. </a:t>
            </a:r>
          </a:p>
          <a:p>
            <a:pPr marL="0" indent="-360000">
              <a:spcBef>
                <a:spcPts val="0"/>
              </a:spcBef>
              <a:buNone/>
            </a:pPr>
            <a:r>
              <a:rPr lang="fr-FR" sz="1500" dirty="0"/>
              <a:t>Il se sent tout bizarre. Son museau n'est plus pareil et ses pattes de devant ont une drôle de forme.</a:t>
            </a:r>
          </a:p>
          <a:p>
            <a:pPr marL="0" indent="-360000">
              <a:spcBef>
                <a:spcPts val="0"/>
              </a:spcBef>
              <a:buNone/>
            </a:pPr>
            <a:r>
              <a:rPr lang="fr-FR" sz="1500" dirty="0"/>
              <a:t>« Je suis sûrement malade » pense-t-il.</a:t>
            </a:r>
          </a:p>
          <a:p>
            <a:pPr marL="0" indent="-360000">
              <a:spcBef>
                <a:spcPts val="0"/>
              </a:spcBef>
              <a:buNone/>
            </a:pPr>
            <a:r>
              <a:rPr lang="fr-FR" sz="1500" dirty="0"/>
              <a:t>Heureusement, il aperçoit sa tanière. Ses frères sont déjà rentrés. Mais en le voyant, Mini-Griffe et Petite-Dent hurlent : Loup-Rouge a une maladie épouvantaaable</a:t>
            </a:r>
          </a:p>
          <a:p>
            <a:pPr marL="0" indent="-360000">
              <a:spcBef>
                <a:spcPts val="0"/>
              </a:spcBef>
              <a:buNone/>
            </a:pPr>
            <a:r>
              <a:rPr lang="fr-FR" sz="1500" dirty="0"/>
              <a:t>Papa et Maman loups l'attrapent chacun par une patte.</a:t>
            </a:r>
          </a:p>
          <a:p>
            <a:pPr marL="0" indent="-360000">
              <a:spcBef>
                <a:spcPts val="0"/>
              </a:spcBef>
              <a:buNone/>
            </a:pPr>
            <a:r>
              <a:rPr lang="fr-FR" sz="1500" dirty="0"/>
              <a:t>- Courons chez le Sorcier!</a:t>
            </a:r>
          </a:p>
          <a:p>
            <a:pPr marL="0" indent="-360000">
              <a:spcBef>
                <a:spcPts val="0"/>
              </a:spcBef>
              <a:buNone/>
            </a:pPr>
            <a:r>
              <a:rPr lang="fr-FR" sz="1500" dirty="0"/>
              <a:t>- Quoi ? J'ai quoi ? s'affole Loup-Rouge .</a:t>
            </a:r>
          </a:p>
          <a:p>
            <a:pPr marL="0" indent="-360000">
              <a:spcBef>
                <a:spcPts val="0"/>
              </a:spcBef>
              <a:buNone/>
            </a:pPr>
            <a:r>
              <a:rPr lang="fr-FR" sz="1500" dirty="0"/>
              <a:t>- Heu, tu as... tu ressembles à...Oh ! la la ! répondent ses parents.</a:t>
            </a:r>
          </a:p>
          <a:p>
            <a:pPr marL="0" indent="-360000">
              <a:spcBef>
                <a:spcPts val="0"/>
              </a:spcBef>
              <a:buNone/>
            </a:pPr>
            <a:r>
              <a:rPr lang="fr-FR" sz="1500" dirty="0"/>
              <a:t>- Sorcier, au secours ! Loup-Rouge est malade !</a:t>
            </a:r>
          </a:p>
          <a:p>
            <a:pPr marL="0" indent="-360000">
              <a:spcBef>
                <a:spcPts val="0"/>
              </a:spcBef>
              <a:buNone/>
            </a:pPr>
            <a:r>
              <a:rPr lang="fr-FR" sz="1500" dirty="0"/>
              <a:t>- Ça, Loup-Rouge? Impossible! C'est un petit garçon. En plus, II sent rudement bon…</a:t>
            </a:r>
          </a:p>
          <a:p>
            <a:pPr marL="0" indent="-360000">
              <a:spcBef>
                <a:spcPts val="0"/>
              </a:spcBef>
              <a:buNone/>
            </a:pPr>
            <a:r>
              <a:rPr lang="fr-FR" sz="1500" dirty="0"/>
              <a:t>- Il ressemble à un petit garçon , mais c'est Loup-Rou...</a:t>
            </a:r>
          </a:p>
          <a:p>
            <a:pPr marL="0" indent="-360000">
              <a:spcBef>
                <a:spcPts val="0"/>
              </a:spcBef>
              <a:buNone/>
            </a:pPr>
            <a:r>
              <a:rPr lang="fr-FR" sz="1500" dirty="0"/>
              <a:t>- Je connais une délicieuse recette d'enfant rôti aux champignons, interrompt le Sorcier qui se lèche les babines.</a:t>
            </a:r>
          </a:p>
          <a:p>
            <a:pPr marL="0" indent="-360000">
              <a:spcBef>
                <a:spcPts val="0"/>
              </a:spcBef>
              <a:buNone/>
            </a:pPr>
            <a:r>
              <a:rPr lang="fr-FR" sz="1500" dirty="0"/>
              <a:t>- Sorcier, s'il te plait, je veux redevenir un petit loup ! supplie le louveteau.</a:t>
            </a:r>
          </a:p>
          <a:p>
            <a:pPr marL="0" indent="-360000">
              <a:spcBef>
                <a:spcPts val="0"/>
              </a:spcBef>
              <a:buNone/>
            </a:pPr>
            <a:r>
              <a:rPr lang="fr-FR" sz="1500" dirty="0"/>
              <a:t>- Mais... c'est ta voix, Loup-Rouge ! Quel dommage, tu faisais un petit garçon si appétissant ! soupire le Sorcier.</a:t>
            </a:r>
          </a:p>
          <a:p>
            <a:pPr marL="0" indent="-360000">
              <a:spcBef>
                <a:spcPts val="0"/>
              </a:spcBef>
              <a:buNone/>
            </a:pPr>
            <a:r>
              <a:rPr lang="fr-FR" sz="1500" dirty="0"/>
              <a:t>Puis il ouvre son grimoire en se grattant l'oreille :</a:t>
            </a:r>
          </a:p>
          <a:p>
            <a:pPr marL="0" indent="-360000">
              <a:spcBef>
                <a:spcPts val="0"/>
              </a:spcBef>
              <a:buNone/>
            </a:pPr>
            <a:r>
              <a:rPr lang="fr-FR" sz="1500" dirty="0"/>
              <a:t>- Ah ! J'ai trouvé : les nuits de pleine lune certains hommes se changent en loups. Ils deviennent alors dangereux et cruels. On les nomme : loups-garous.</a:t>
            </a:r>
          </a:p>
          <a:p>
            <a:pPr marL="0" indent="-360000">
              <a:spcBef>
                <a:spcPts val="0"/>
              </a:spcBef>
              <a:buNone/>
            </a:pPr>
            <a:r>
              <a:rPr lang="fr-FR" sz="1500" dirty="0"/>
              <a:t>- Mais c'est déjà un loup! s'écrie Maman loup.</a:t>
            </a:r>
          </a:p>
          <a:p>
            <a:pPr marL="0" indent="-360000">
              <a:spcBef>
                <a:spcPts val="0"/>
              </a:spcBef>
              <a:buNone/>
            </a:pPr>
            <a:r>
              <a:rPr lang="fr-FR" sz="1500" dirty="0"/>
              <a:t>- Exact ! Seulement dans mon livre, il n'y a rien d'écrit sur les louveteaux qui se transforment en petits garçons, ronchonne le Sorcier.</a:t>
            </a:r>
          </a:p>
          <a:p>
            <a:pPr marL="0" indent="-360000">
              <a:spcBef>
                <a:spcPts val="0"/>
              </a:spcBef>
              <a:buNone/>
            </a:pPr>
            <a:r>
              <a:rPr lang="fr-FR" sz="1500" dirty="0"/>
              <a:t>- J'veux pas rester comme ça. C'est horrible. En plus, tous les loups voudront me manger J'veux pas être un petit garou !</a:t>
            </a:r>
          </a:p>
          <a:p>
            <a:pPr>
              <a:buNone/>
            </a:pPr>
            <a:endParaRPr lang="fr-FR" sz="1400" dirty="0"/>
          </a:p>
        </p:txBody>
      </p:sp>
    </p:spTree>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562074"/>
          </a:xfrm>
        </p:spPr>
        <p:txBody>
          <a:bodyPr>
            <a:normAutofit fontScale="90000"/>
          </a:bodyPr>
          <a:lstStyle/>
          <a:p>
            <a:r>
              <a:rPr lang="fr-FR" b="1" dirty="0"/>
              <a:t>Chapitre 5</a:t>
            </a:r>
            <a:br>
              <a:rPr lang="fr-FR" dirty="0"/>
            </a:br>
            <a:endParaRPr lang="fr-FR" dirty="0"/>
          </a:p>
        </p:txBody>
      </p:sp>
      <p:sp>
        <p:nvSpPr>
          <p:cNvPr id="3" name="Espace réservé du contenu 2"/>
          <p:cNvSpPr>
            <a:spLocks noGrp="1"/>
          </p:cNvSpPr>
          <p:nvPr>
            <p:ph idx="1"/>
          </p:nvPr>
        </p:nvSpPr>
        <p:spPr>
          <a:xfrm>
            <a:off x="0" y="555675"/>
            <a:ext cx="9144000" cy="6302325"/>
          </a:xfrm>
        </p:spPr>
        <p:txBody>
          <a:bodyPr>
            <a:noAutofit/>
          </a:bodyPr>
          <a:lstStyle/>
          <a:p>
            <a:pPr marL="0" indent="-360000">
              <a:spcBef>
                <a:spcPts val="0"/>
              </a:spcBef>
              <a:buNone/>
            </a:pPr>
            <a:r>
              <a:rPr lang="fr-FR" sz="1500" dirty="0"/>
              <a:t>Papa loup retrouve son fils endormi contre un arbre.</a:t>
            </a:r>
          </a:p>
          <a:p>
            <a:pPr marL="0" indent="-360000">
              <a:spcBef>
                <a:spcPts val="0"/>
              </a:spcBef>
              <a:buNone/>
            </a:pPr>
            <a:r>
              <a:rPr lang="fr-FR" sz="1500" dirty="0"/>
              <a:t>- Réveille-toi, Petit-Garou! Retournons chez le Sorcier, dit Papa loup.</a:t>
            </a:r>
          </a:p>
          <a:p>
            <a:pPr marL="0" indent="-360000">
              <a:spcBef>
                <a:spcPts val="0"/>
              </a:spcBef>
              <a:buNone/>
            </a:pPr>
            <a:r>
              <a:rPr lang="fr-FR" sz="1500" dirty="0"/>
              <a:t>- Pour être dévoré ? Pas question! hurle Petit Garou en se sauvant très loin à toute vitesse. Il est en colère contre les loups, terriblement en colère.</a:t>
            </a:r>
          </a:p>
          <a:p>
            <a:pPr marL="0" indent="-360000">
              <a:spcBef>
                <a:spcPts val="0"/>
              </a:spcBef>
              <a:buNone/>
            </a:pPr>
            <a:r>
              <a:rPr lang="fr-FR" sz="1500" dirty="0"/>
              <a:t>Alors, Petit-Garou s'arrête devant un arbre gigantesque, avec un tronc énorme. Clac... il y plante ses dents et le déchiquette en tournant autour. Une fois, deux fois, trois fois... aussi vite que la tronçonneuse du bûcheron.</a:t>
            </a:r>
          </a:p>
          <a:p>
            <a:pPr marL="0" indent="-360000">
              <a:spcBef>
                <a:spcPts val="0"/>
              </a:spcBef>
              <a:buNone/>
            </a:pPr>
            <a:r>
              <a:rPr lang="fr-FR" sz="1500" dirty="0"/>
              <a:t>Bientôt l'arbre bascule tombe par terre en grondant. La meute a entendu l'effroyable fracas.</a:t>
            </a:r>
          </a:p>
          <a:p>
            <a:pPr marL="0" indent="-360000">
              <a:spcBef>
                <a:spcPts val="0"/>
              </a:spcBef>
              <a:buNone/>
            </a:pPr>
            <a:r>
              <a:rPr lang="fr-FR" sz="1500" dirty="0"/>
              <a:t>- Trois loups avec moi ! ordonne Vieux-Chef inquiet, filant comme un bolide.</a:t>
            </a:r>
          </a:p>
          <a:p>
            <a:pPr marL="0" indent="-360000">
              <a:spcBef>
                <a:spcPts val="0"/>
              </a:spcBef>
              <a:buNone/>
            </a:pPr>
            <a:r>
              <a:rPr lang="fr-FR" sz="1500" dirty="0"/>
              <a:t>L'entrée de la clairière est bloquée par un immense tronc d'arbre. Le cœur battant, les loups s'interrogent : </a:t>
            </a:r>
          </a:p>
          <a:p>
            <a:pPr marL="0" indent="-360000">
              <a:spcBef>
                <a:spcPts val="0"/>
              </a:spcBef>
              <a:buNone/>
            </a:pPr>
            <a:r>
              <a:rPr lang="fr-FR" sz="1500" dirty="0"/>
              <a:t>- Qui a pu faire ces dégâts épouvantables ?</a:t>
            </a:r>
          </a:p>
          <a:p>
            <a:pPr marL="0" indent="-360000">
              <a:spcBef>
                <a:spcPts val="0"/>
              </a:spcBef>
              <a:buNone/>
            </a:pPr>
            <a:r>
              <a:rPr lang="fr-FR" sz="1500" dirty="0"/>
              <a:t>Alors à pas de loup... ils s'approchent...</a:t>
            </a:r>
          </a:p>
          <a:p>
            <a:pPr marL="0" indent="-360000">
              <a:spcBef>
                <a:spcPts val="0"/>
              </a:spcBef>
              <a:buNone/>
            </a:pPr>
            <a:r>
              <a:rPr lang="fr-FR" sz="1500" dirty="0"/>
              <a:t>- Mais, c'est un petit garçon !</a:t>
            </a:r>
          </a:p>
          <a:p>
            <a:pPr marL="0" indent="-360000">
              <a:spcBef>
                <a:spcPts val="0"/>
              </a:spcBef>
              <a:buNone/>
            </a:pPr>
            <a:r>
              <a:rPr lang="fr-FR" sz="1500" dirty="0"/>
              <a:t>- Dévorons-le avec des champignons ! chuchote Vieux-Chef en avançant ses énormes pattes griffues... et il saisit Petit-Garou par le fond de sa culotte.</a:t>
            </a:r>
          </a:p>
          <a:p>
            <a:pPr marL="0" indent="-360000">
              <a:spcBef>
                <a:spcPts val="0"/>
              </a:spcBef>
              <a:buNone/>
            </a:pPr>
            <a:r>
              <a:rPr lang="fr-FR" sz="1500" dirty="0"/>
              <a:t>- Lâchez-moi! Lâchez-moi! hurle Petit-Garou.</a:t>
            </a:r>
          </a:p>
          <a:p>
            <a:pPr marL="0" indent="-360000">
              <a:spcBef>
                <a:spcPts val="0"/>
              </a:spcBef>
              <a:buNone/>
            </a:pPr>
            <a:r>
              <a:rPr lang="fr-FR" sz="1500" dirty="0"/>
              <a:t>Et pour se libérer, crac, il croque dans la queue de Vieux-Chef.</a:t>
            </a:r>
          </a:p>
          <a:p>
            <a:pPr marL="0" indent="-360000">
              <a:spcBef>
                <a:spcPts val="0"/>
              </a:spcBef>
              <a:buNone/>
            </a:pPr>
            <a:r>
              <a:rPr lang="fr-FR" sz="1500" dirty="0"/>
              <a:t>- Sale gamin! On ne t'a jamais appris que ce sont les loups qui dévorent les enfants ?</a:t>
            </a:r>
          </a:p>
          <a:p>
            <a:pPr marL="0" indent="-360000">
              <a:spcBef>
                <a:spcPts val="0"/>
              </a:spcBef>
              <a:buNone/>
            </a:pPr>
            <a:r>
              <a:rPr lang="fr-FR" sz="1500" dirty="0"/>
              <a:t>- Che chuis un loup ! Moi auchi !</a:t>
            </a:r>
          </a:p>
          <a:p>
            <a:pPr marL="0" indent="-360000">
              <a:spcBef>
                <a:spcPts val="0"/>
              </a:spcBef>
              <a:buNone/>
            </a:pPr>
            <a:r>
              <a:rPr lang="fr-FR" sz="1500" dirty="0"/>
              <a:t>- Lâche.-moi! ordonne Vieux-Chef. Il tape sur le nez de Petit-Garou. Poum!</a:t>
            </a:r>
          </a:p>
          <a:p>
            <a:pPr marL="0" indent="-360000">
              <a:spcBef>
                <a:spcPts val="0"/>
              </a:spcBef>
              <a:buNone/>
            </a:pPr>
            <a:r>
              <a:rPr lang="fr-FR" sz="1500" dirty="0"/>
              <a:t>- Regardez ! Le petit garçon s’est transformé en Loup-Rouge!</a:t>
            </a:r>
          </a:p>
          <a:p>
            <a:pPr marL="0" indent="-360000">
              <a:spcBef>
                <a:spcPts val="0"/>
              </a:spcBef>
              <a:buNone/>
            </a:pPr>
            <a:r>
              <a:rPr lang="fr-FR" sz="1500" dirty="0"/>
              <a:t>Loup-Rouge est stupéfait. C'est vrai, il est redevenu comme avant . « Ouf ! Ils ne voudront plus me manger » pense le louveteau. Rassuré, il veut desserrer.. Crrr… les dents, crrr.. Crrr ... ? Impossible!</a:t>
            </a:r>
          </a:p>
          <a:p>
            <a:pPr marL="0" indent="-360000">
              <a:spcBef>
                <a:spcPts val="0"/>
              </a:spcBef>
              <a:buNone/>
            </a:pPr>
            <a:r>
              <a:rPr lang="fr-FR" sz="1500" dirty="0"/>
              <a:t>- Oh, ma gueule ch'est coinchée, gémit-il.</a:t>
            </a:r>
          </a:p>
          <a:p>
            <a:pPr marL="0" indent="-360000">
              <a:spcBef>
                <a:spcPts val="0"/>
              </a:spcBef>
              <a:buNone/>
            </a:pPr>
            <a:r>
              <a:rPr lang="fr-FR" sz="1500" dirty="0"/>
              <a:t>- Comment ça, ta gueule est coincée ? s'énerve Vieux-Chef. </a:t>
            </a:r>
          </a:p>
          <a:p>
            <a:pPr marL="0" indent="-360000">
              <a:spcBef>
                <a:spcPts val="0"/>
              </a:spcBef>
              <a:buNone/>
            </a:pPr>
            <a:r>
              <a:rPr lang="fr-FR" sz="1500" dirty="0"/>
              <a:t>D'un bond, il s'élance sur le chemin...</a:t>
            </a:r>
          </a:p>
          <a:p>
            <a:pPr marL="0" indent="-360000">
              <a:spcBef>
                <a:spcPts val="0"/>
              </a:spcBef>
              <a:buNone/>
            </a:pPr>
            <a:r>
              <a:rPr lang="fr-FR" sz="1500" dirty="0"/>
              <a:t>- Allons voir le Sorcier, il trouvera une solution.</a:t>
            </a:r>
          </a:p>
          <a:p>
            <a:pPr>
              <a:buNone/>
            </a:pPr>
            <a:endParaRPr lang="fr-FR" sz="1400" dirty="0"/>
          </a:p>
          <a:p>
            <a:pPr>
              <a:buNone/>
            </a:pPr>
            <a:endParaRPr lang="fr-FR" sz="1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562074"/>
          </a:xfrm>
        </p:spPr>
        <p:txBody>
          <a:bodyPr>
            <a:normAutofit fontScale="90000"/>
          </a:bodyPr>
          <a:lstStyle/>
          <a:p>
            <a:r>
              <a:rPr lang="fr-FR" b="1" dirty="0"/>
              <a:t>Chapitre 6</a:t>
            </a:r>
            <a:br>
              <a:rPr lang="fr-FR" dirty="0"/>
            </a:br>
            <a:endParaRPr lang="fr-FR" dirty="0"/>
          </a:p>
        </p:txBody>
      </p:sp>
      <p:sp>
        <p:nvSpPr>
          <p:cNvPr id="3" name="Espace réservé du contenu 2"/>
          <p:cNvSpPr>
            <a:spLocks noGrp="1"/>
          </p:cNvSpPr>
          <p:nvPr>
            <p:ph idx="1"/>
          </p:nvPr>
        </p:nvSpPr>
        <p:spPr>
          <a:xfrm>
            <a:off x="0" y="555675"/>
            <a:ext cx="9144000" cy="6302325"/>
          </a:xfrm>
        </p:spPr>
        <p:txBody>
          <a:bodyPr>
            <a:noAutofit/>
          </a:bodyPr>
          <a:lstStyle/>
          <a:p>
            <a:pPr marL="0" indent="-360000">
              <a:spcBef>
                <a:spcPts val="0"/>
              </a:spcBef>
              <a:buNone/>
            </a:pPr>
            <a:r>
              <a:rPr lang="fr-FR" sz="1500" dirty="0"/>
              <a:t>En vue de la tanière, Vieux-Chef crie :</a:t>
            </a:r>
          </a:p>
          <a:p>
            <a:pPr marL="0" indent="-360000">
              <a:spcBef>
                <a:spcPts val="0"/>
              </a:spcBef>
              <a:buNone/>
            </a:pPr>
            <a:r>
              <a:rPr lang="fr-FR" sz="1500" dirty="0"/>
              <a:t>- A l'aide, Sorcier! Loup-Rouge est en train de me croquer la queue.</a:t>
            </a:r>
          </a:p>
          <a:p>
            <a:pPr marL="0" indent="-360000">
              <a:spcBef>
                <a:spcPts val="0"/>
              </a:spcBef>
              <a:buNone/>
            </a:pPr>
            <a:r>
              <a:rPr lang="fr-FR" sz="1500" dirty="0"/>
              <a:t>- Un instant ! répond le Sorcier</a:t>
            </a:r>
          </a:p>
          <a:p>
            <a:pPr marL="0" indent="-360000">
              <a:spcBef>
                <a:spcPts val="0"/>
              </a:spcBef>
              <a:buNone/>
            </a:pPr>
            <a:r>
              <a:rPr lang="fr-FR" sz="1500" dirty="0"/>
              <a:t>Il ouvre son grimoire puis, en se grattant l'oreille, il lit les consignes à la page: "Comment débloquer les mâchoires".</a:t>
            </a:r>
          </a:p>
          <a:p>
            <a:pPr marL="0" indent="-360000">
              <a:spcBef>
                <a:spcPts val="0"/>
              </a:spcBef>
              <a:buNone/>
            </a:pPr>
            <a:r>
              <a:rPr lang="fr-FR" sz="1500" dirty="0"/>
              <a:t>1 Soulever le louveteau par la queue, 2 Secouer la tête en bas. 3 Prononcer la formule magique: "Milexcuse."</a:t>
            </a:r>
          </a:p>
          <a:p>
            <a:pPr marL="0" indent="-360000">
              <a:spcBef>
                <a:spcPts val="0"/>
              </a:spcBef>
              <a:buNone/>
            </a:pPr>
            <a:r>
              <a:rPr lang="fr-FR" sz="1500" dirty="0"/>
              <a:t>- Hum... Vieux-Chef, c’est toi qui dois le dire.</a:t>
            </a:r>
          </a:p>
          <a:p>
            <a:pPr marL="0" indent="-360000">
              <a:spcBef>
                <a:spcPts val="0"/>
              </a:spcBef>
              <a:buNone/>
            </a:pPr>
            <a:r>
              <a:rPr lang="fr-FR" sz="1500" dirty="0"/>
              <a:t>- Moi, m'excuser? JAMAIS !</a:t>
            </a:r>
          </a:p>
          <a:p>
            <a:pPr marL="0" indent="-360000">
              <a:spcBef>
                <a:spcPts val="0"/>
              </a:spcBef>
              <a:buNone/>
            </a:pPr>
            <a:r>
              <a:rPr lang="fr-FR" sz="1500" dirty="0"/>
              <a:t>- Alors vous resterez attachés ensemble. C'est écrit dans le livre, explique le Sorcier.</a:t>
            </a:r>
          </a:p>
          <a:p>
            <a:pPr marL="0" indent="-360000">
              <a:spcBef>
                <a:spcPts val="0"/>
              </a:spcBef>
              <a:buNone/>
            </a:pPr>
            <a:r>
              <a:rPr lang="fr-FR" sz="1500" dirty="0"/>
              <a:t>- Horreur ! J'avais raison ! Ce louveteau rouge porte malheur ! Je vais être obligé de le supporter toute ma vie... en train de me mordre la queue.</a:t>
            </a:r>
          </a:p>
          <a:p>
            <a:pPr marL="0" indent="-360000">
              <a:spcBef>
                <a:spcPts val="0"/>
              </a:spcBef>
              <a:buNone/>
            </a:pPr>
            <a:r>
              <a:rPr lang="fr-FR" sz="1500" dirty="0"/>
              <a:t>Et Vieux-Chef furieux se met à tourner en rond avec Loup-Rouge juste derrière.</a:t>
            </a:r>
          </a:p>
          <a:p>
            <a:pPr marL="0" indent="-360000">
              <a:spcBef>
                <a:spcPts val="0"/>
              </a:spcBef>
              <a:buNone/>
            </a:pPr>
            <a:r>
              <a:rPr lang="fr-FR" sz="1500" dirty="0"/>
              <a:t>- Répète la formule magique! propose le Sorcier.</a:t>
            </a:r>
          </a:p>
          <a:p>
            <a:pPr marL="0" indent="-360000">
              <a:spcBef>
                <a:spcPts val="0"/>
              </a:spcBef>
              <a:buNone/>
            </a:pPr>
            <a:r>
              <a:rPr lang="fr-FR" sz="1500" dirty="0"/>
              <a:t>- Non !  Elle est idiote. </a:t>
            </a:r>
            <a:r>
              <a:rPr lang="fr-FR" sz="1500" dirty="0" err="1"/>
              <a:t>Trouve-m’en</a:t>
            </a:r>
            <a:r>
              <a:rPr lang="fr-FR" sz="1500" dirty="0"/>
              <a:t> une autre. Par exemple, celle pour décoincer un verrou. Ça marchera aussi bien...</a:t>
            </a:r>
          </a:p>
          <a:p>
            <a:pPr marL="0" indent="-360000">
              <a:spcBef>
                <a:spcPts val="0"/>
              </a:spcBef>
              <a:buNone/>
            </a:pPr>
            <a:r>
              <a:rPr lang="fr-FR" sz="1500" dirty="0"/>
              <a:t>Le Sorcier se gratte la truffe et lit : -"Cric-crac et tourneboule."</a:t>
            </a:r>
          </a:p>
          <a:p>
            <a:pPr marL="0" indent="-360000">
              <a:spcBef>
                <a:spcPts val="0"/>
              </a:spcBef>
              <a:buNone/>
            </a:pPr>
            <a:r>
              <a:rPr lang="fr-FR" sz="1500" dirty="0"/>
              <a:t>En s'appliquant, Vieux-Chef répète :</a:t>
            </a:r>
          </a:p>
          <a:p>
            <a:pPr marL="0" indent="-360000">
              <a:spcBef>
                <a:spcPts val="0"/>
              </a:spcBef>
              <a:buNone/>
            </a:pPr>
            <a:r>
              <a:rPr lang="fr-FR" sz="1500" dirty="0"/>
              <a:t>- </a:t>
            </a:r>
            <a:r>
              <a:rPr lang="fr-FR" sz="1500" dirty="0" err="1"/>
              <a:t>Ccric-ccrac</a:t>
            </a:r>
            <a:r>
              <a:rPr lang="fr-FR" sz="1500" dirty="0"/>
              <a:t> et tourneboule.</a:t>
            </a:r>
          </a:p>
          <a:p>
            <a:pPr marL="0" indent="-360000">
              <a:spcBef>
                <a:spcPts val="0"/>
              </a:spcBef>
              <a:buNone/>
            </a:pPr>
            <a:r>
              <a:rPr lang="fr-FR" sz="1500" dirty="0"/>
              <a:t>- Cha marche pas ! Réchite la bonne formule !</a:t>
            </a:r>
          </a:p>
          <a:p>
            <a:pPr marL="0" indent="-360000">
              <a:spcBef>
                <a:spcPts val="0"/>
              </a:spcBef>
              <a:buNone/>
            </a:pPr>
            <a:r>
              <a:rPr lang="fr-FR" sz="1500" dirty="0"/>
              <a:t>- Et pourquoi m’excuser? D’abord je suis le chef. Ensuite je n'ai mordu personne, moi.</a:t>
            </a:r>
          </a:p>
          <a:p>
            <a:pPr marL="0" indent="-360000">
              <a:spcBef>
                <a:spcPts val="0"/>
              </a:spcBef>
              <a:buNone/>
            </a:pPr>
            <a:r>
              <a:rPr lang="fr-FR" sz="1500" dirty="0"/>
              <a:t>Le Sorcier soupire en se grattant cette fois-ci les oreilles, le cou, et même les bras :</a:t>
            </a:r>
          </a:p>
          <a:p>
            <a:pPr marL="0" indent="-360000">
              <a:spcBef>
                <a:spcPts val="0"/>
              </a:spcBef>
              <a:buNone/>
            </a:pPr>
            <a:r>
              <a:rPr lang="fr-FR" sz="1500" dirty="0"/>
              <a:t>- Voici ce qui est écrit dans mon livre : Si un chef n’accepte pas qu’un bébé loup dans sa meute, ce louveteau a du chagrin. Sa peine se transforme en colère. Cela lui donne envie de mordre n’importe quoi et ses mâchoires peuvent rester coincées. (Pour les décoincer, voir la formule magique).</a:t>
            </a:r>
          </a:p>
          <a:p>
            <a:pPr marL="0" indent="-360000">
              <a:spcBef>
                <a:spcPts val="0"/>
              </a:spcBef>
              <a:buNone/>
            </a:pPr>
            <a:r>
              <a:rPr lang="fr-FR" sz="1500" dirty="0"/>
              <a:t>Alors Vieux-Chef s'approche de l'oreille du louveteau et murmure si bas qu'on l'entend à peine :</a:t>
            </a:r>
          </a:p>
          <a:p>
            <a:pPr marL="0" indent="-360000">
              <a:spcBef>
                <a:spcPts val="0"/>
              </a:spcBef>
              <a:buNone/>
            </a:pPr>
            <a:r>
              <a:rPr lang="fr-FR" sz="1500" dirty="0"/>
              <a:t>- </a:t>
            </a:r>
            <a:r>
              <a:rPr lang="fr-FR" sz="1500" dirty="0" err="1"/>
              <a:t>Milexcuse</a:t>
            </a:r>
            <a:r>
              <a:rPr lang="fr-FR" sz="1500" dirty="0"/>
              <a:t> !</a:t>
            </a:r>
          </a:p>
          <a:p>
            <a:pPr marL="0" indent="-360000">
              <a:spcBef>
                <a:spcPts val="0"/>
              </a:spcBef>
              <a:buNone/>
            </a:pPr>
            <a:r>
              <a:rPr lang="fr-FR" sz="1500" dirty="0"/>
              <a:t>Et la queue du Vieux-Chef est enfin libérée.</a:t>
            </a:r>
          </a:p>
          <a:p>
            <a:pPr>
              <a:buNone/>
            </a:pPr>
            <a:endParaRPr lang="fr-FR" sz="1400" dirty="0"/>
          </a:p>
          <a:p>
            <a:pPr>
              <a:buNone/>
            </a:pPr>
            <a:endParaRPr lang="fr-FR" sz="1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562074"/>
          </a:xfrm>
        </p:spPr>
        <p:txBody>
          <a:bodyPr>
            <a:normAutofit fontScale="90000"/>
          </a:bodyPr>
          <a:lstStyle/>
          <a:p>
            <a:r>
              <a:rPr lang="fr-FR" b="1" dirty="0"/>
              <a:t>Chapitre 7</a:t>
            </a:r>
            <a:br>
              <a:rPr lang="fr-FR" dirty="0"/>
            </a:br>
            <a:endParaRPr lang="fr-FR" dirty="0"/>
          </a:p>
        </p:txBody>
      </p:sp>
      <p:sp>
        <p:nvSpPr>
          <p:cNvPr id="3" name="Espace réservé du contenu 2"/>
          <p:cNvSpPr>
            <a:spLocks noGrp="1"/>
          </p:cNvSpPr>
          <p:nvPr>
            <p:ph idx="1"/>
          </p:nvPr>
        </p:nvSpPr>
        <p:spPr>
          <a:xfrm>
            <a:off x="0" y="555675"/>
            <a:ext cx="9144000" cy="6302325"/>
          </a:xfrm>
        </p:spPr>
        <p:txBody>
          <a:bodyPr>
            <a:noAutofit/>
          </a:bodyPr>
          <a:lstStyle/>
          <a:p>
            <a:pPr marL="0" indent="-360000">
              <a:spcBef>
                <a:spcPts val="0"/>
              </a:spcBef>
              <a:buNone/>
            </a:pPr>
            <a:r>
              <a:rPr lang="fr-FR" sz="1500" dirty="0"/>
              <a:t>Loup-Rouge est tout content! Et puis très ennuyé en voyant la queue de Vieux-Chef croquée et mâchouillée...</a:t>
            </a:r>
          </a:p>
          <a:p>
            <a:pPr marL="0" indent="-360000">
              <a:spcBef>
                <a:spcPts val="0"/>
              </a:spcBef>
              <a:buNone/>
            </a:pPr>
            <a:r>
              <a:rPr lang="fr-FR" sz="1500" dirty="0"/>
              <a:t>- Loup-Rouge ! Enfin nous t'avons retrouvé ! s'exclament Papa et Maman loups qui surgissent à ce moment.</a:t>
            </a:r>
          </a:p>
          <a:p>
            <a:pPr marL="0" indent="-360000">
              <a:spcBef>
                <a:spcPts val="0"/>
              </a:spcBef>
              <a:buNone/>
            </a:pPr>
            <a:r>
              <a:rPr lang="fr-FR" sz="1500" dirty="0"/>
              <a:t>Vieux-Chef se plaint aussitôt :</a:t>
            </a:r>
          </a:p>
          <a:p>
            <a:pPr marL="0" indent="-360000">
              <a:spcBef>
                <a:spcPts val="0"/>
              </a:spcBef>
              <a:buNone/>
            </a:pPr>
            <a:r>
              <a:rPr lang="fr-FR" sz="1500" dirty="0"/>
              <a:t>- Oui, le voilà, votre sale gamin! J'avais raison, il n'est pas comme nous. On n'a que des problèmes avec lui.</a:t>
            </a:r>
          </a:p>
          <a:p>
            <a:pPr marL="0" indent="-360000">
              <a:spcBef>
                <a:spcPts val="0"/>
              </a:spcBef>
              <a:buNone/>
            </a:pPr>
            <a:r>
              <a:rPr lang="fr-FR" sz="1500" dirty="0"/>
              <a:t>Loup-Rouge proteste :</a:t>
            </a:r>
          </a:p>
          <a:p>
            <a:pPr marL="0" indent="-360000">
              <a:spcBef>
                <a:spcPts val="0"/>
              </a:spcBef>
              <a:buNone/>
            </a:pPr>
            <a:r>
              <a:rPr lang="fr-FR" sz="1500" dirty="0"/>
              <a:t>- C'est pas vrai ! Je peux même vous aider !</a:t>
            </a:r>
          </a:p>
          <a:p>
            <a:pPr marL="0" indent="-360000">
              <a:spcBef>
                <a:spcPts val="0"/>
              </a:spcBef>
              <a:buNone/>
            </a:pPr>
            <a:r>
              <a:rPr lang="fr-FR" sz="1500" dirty="0"/>
              <a:t>- Et comment ? hurle Vieux-Chef.</a:t>
            </a:r>
          </a:p>
          <a:p>
            <a:pPr marL="0" indent="-360000">
              <a:spcBef>
                <a:spcPts val="0"/>
              </a:spcBef>
              <a:buNone/>
            </a:pPr>
            <a:r>
              <a:rPr lang="fr-FR" sz="1500" dirty="0"/>
              <a:t>- Je peux aller chez les hommes sans être remarqué... et vous prévenir s'ils veulent nous attaquer.</a:t>
            </a:r>
          </a:p>
          <a:p>
            <a:pPr marL="0" indent="-360000">
              <a:spcBef>
                <a:spcPts val="0"/>
              </a:spcBef>
              <a:buNone/>
            </a:pPr>
            <a:r>
              <a:rPr lang="fr-FR" sz="1500" dirty="0"/>
              <a:t>Le Sorcier ajoute :</a:t>
            </a:r>
          </a:p>
          <a:p>
            <a:pPr marL="0" indent="-360000">
              <a:spcBef>
                <a:spcPts val="0"/>
              </a:spcBef>
              <a:buNone/>
            </a:pPr>
            <a:r>
              <a:rPr lang="fr-FR" sz="1500" dirty="0"/>
              <a:t>- Il pourrait aussi nous rapporter des objets que nous ne savons pas fabriquer.</a:t>
            </a:r>
          </a:p>
          <a:p>
            <a:pPr marL="0" indent="-360000">
              <a:spcBef>
                <a:spcPts val="0"/>
              </a:spcBef>
              <a:buNone/>
            </a:pPr>
            <a:r>
              <a:rPr lang="fr-FR" sz="1500" dirty="0"/>
              <a:t>- Quelle chance d'avoir un louveteau comme Loup-Rouge!</a:t>
            </a:r>
          </a:p>
          <a:p>
            <a:pPr marL="0" indent="-360000">
              <a:spcBef>
                <a:spcPts val="0"/>
              </a:spcBef>
              <a:buNone/>
            </a:pPr>
            <a:r>
              <a:rPr lang="fr-FR" sz="1500" dirty="0"/>
              <a:t>Et chacun veut que Loup-Rouge lui ramène une chose et même plusieurs choses.</a:t>
            </a:r>
          </a:p>
          <a:p>
            <a:pPr marL="0" indent="-360000">
              <a:spcBef>
                <a:spcPts val="0"/>
              </a:spcBef>
              <a:buNone/>
            </a:pPr>
            <a:r>
              <a:rPr lang="fr-FR" sz="1500" dirty="0"/>
              <a:t>Des clous, des gants, une casserole, des pastilles, des élastiques, une brouette, des …</a:t>
            </a:r>
          </a:p>
          <a:p>
            <a:pPr marL="0" indent="-360000">
              <a:spcBef>
                <a:spcPts val="0"/>
              </a:spcBef>
              <a:buNone/>
            </a:pPr>
            <a:r>
              <a:rPr lang="fr-FR" sz="1500" dirty="0"/>
              <a:t>Vieux-Chef s'écrie :</a:t>
            </a:r>
          </a:p>
          <a:p>
            <a:pPr marL="0" indent="-360000">
              <a:spcBef>
                <a:spcPts val="0"/>
              </a:spcBef>
              <a:buNone/>
            </a:pPr>
            <a:r>
              <a:rPr lang="fr-FR" sz="1500" dirty="0"/>
              <a:t>- Stop ! Arrêtons de rêver. Loup-Rouge, par quelle magie te changes-tu en petit garou ?</a:t>
            </a:r>
          </a:p>
          <a:p>
            <a:pPr marL="0" indent="-360000">
              <a:spcBef>
                <a:spcPts val="0"/>
              </a:spcBef>
              <a:buNone/>
            </a:pPr>
            <a:r>
              <a:rPr lang="fr-FR" sz="1500" dirty="0"/>
              <a:t>- Je ne sais pas…</a:t>
            </a:r>
          </a:p>
          <a:p>
            <a:pPr marL="0" indent="-360000">
              <a:spcBef>
                <a:spcPts val="0"/>
              </a:spcBef>
              <a:buNone/>
            </a:pPr>
            <a:r>
              <a:rPr lang="fr-FR" sz="1500" dirty="0"/>
              <a:t>- Je trouverai comment Loup-Rouge se transforme et je lui apprendrai à être un parfait petit garou.</a:t>
            </a:r>
          </a:p>
          <a:p>
            <a:pPr marL="0" indent="-360000">
              <a:spcBef>
                <a:spcPts val="0"/>
              </a:spcBef>
              <a:buNone/>
            </a:pPr>
            <a:r>
              <a:rPr lang="fr-FR" sz="1500" dirty="0"/>
              <a:t>- Alors notre Fils peut rester dans la meute pour toujours ? demande Maman loup.</a:t>
            </a:r>
          </a:p>
          <a:p>
            <a:pPr marL="0" indent="-360000">
              <a:spcBef>
                <a:spcPts val="0"/>
              </a:spcBef>
              <a:buNone/>
            </a:pPr>
            <a:r>
              <a:rPr lang="fr-FR" sz="1500" dirty="0"/>
              <a:t>- Bien sûr que oui ! approuve Vieux-Chef.</a:t>
            </a:r>
          </a:p>
          <a:p>
            <a:pPr marL="0" indent="-360000">
              <a:spcBef>
                <a:spcPts val="0"/>
              </a:spcBef>
              <a:buNone/>
            </a:pPr>
            <a:r>
              <a:rPr lang="fr-FR" sz="1500" dirty="0"/>
              <a:t>Loup-Rouge saute de joie :</a:t>
            </a:r>
          </a:p>
          <a:p>
            <a:pPr marL="0" indent="-360000">
              <a:spcBef>
                <a:spcPts val="0"/>
              </a:spcBef>
              <a:buNone/>
            </a:pPr>
            <a:r>
              <a:rPr lang="fr-FR" sz="1500" dirty="0"/>
              <a:t>- Je suis un loup ! Un vrai loup, mais un peu différent. un peu magique aussi. Wourra ! Il va m’arriver plein de trucs super. Wourra !</a:t>
            </a:r>
          </a:p>
          <a:p>
            <a:pPr marL="0" indent="-360000">
              <a:spcBef>
                <a:spcPts val="0"/>
              </a:spcBef>
              <a:buNone/>
            </a:pPr>
            <a:r>
              <a:rPr lang="fr-FR" sz="1500" dirty="0"/>
              <a:t>Mais ça, c'est une autre histoire…</a:t>
            </a:r>
          </a:p>
          <a:p>
            <a:pPr>
              <a:buNone/>
            </a:pPr>
            <a:endParaRPr lang="fr-FR" sz="1400" dirty="0"/>
          </a:p>
          <a:p>
            <a:pPr>
              <a:buNone/>
            </a:pPr>
            <a:endParaRPr lang="fr-FR" sz="1400" dirty="0"/>
          </a:p>
        </p:txBody>
      </p:sp>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91</TotalTime>
  <Words>524</Words>
  <Application>Microsoft Office PowerPoint</Application>
  <PresentationFormat>Affichage à l'écran (4:3)</PresentationFormat>
  <Paragraphs>166</Paragraphs>
  <Slides>8</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8</vt:i4>
      </vt:variant>
    </vt:vector>
  </HeadingPairs>
  <TitlesOfParts>
    <vt:vector size="12" baseType="lpstr">
      <vt:lpstr>Arial</vt:lpstr>
      <vt:lpstr>Calibri</vt:lpstr>
      <vt:lpstr>Curlz MT</vt:lpstr>
      <vt:lpstr>Thème Office</vt:lpstr>
      <vt:lpstr>Loup-Rouge</vt:lpstr>
      <vt:lpstr>Chapitre 1 </vt:lpstr>
      <vt:lpstr>Chapitre 2 </vt:lpstr>
      <vt:lpstr>Chapitre 3 </vt:lpstr>
      <vt:lpstr>Chapitre 4 </vt:lpstr>
      <vt:lpstr>Chapitre 5 </vt:lpstr>
      <vt:lpstr>Chapitre 6 </vt:lpstr>
      <vt:lpstr>Chapitre 7 </vt:lpstr>
    </vt:vector>
  </TitlesOfParts>
  <Company>14</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Loup-Rouge</dc:title>
  <dc:creator>Sonia</dc:creator>
  <cp:lastModifiedBy>Enge E.</cp:lastModifiedBy>
  <cp:revision>13</cp:revision>
  <dcterms:created xsi:type="dcterms:W3CDTF">2012-09-12T09:06:40Z</dcterms:created>
  <dcterms:modified xsi:type="dcterms:W3CDTF">2017-07-11T15:01:30Z</dcterms:modified>
</cp:coreProperties>
</file>