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91" r:id="rId6"/>
    <p:sldId id="277" r:id="rId7"/>
    <p:sldId id="274" r:id="rId8"/>
    <p:sldId id="292" r:id="rId9"/>
    <p:sldId id="279" r:id="rId10"/>
    <p:sldId id="280" r:id="rId11"/>
    <p:sldId id="281" r:id="rId12"/>
    <p:sldId id="296" r:id="rId13"/>
    <p:sldId id="282" r:id="rId14"/>
    <p:sldId id="283" r:id="rId15"/>
    <p:sldId id="284" r:id="rId16"/>
    <p:sldId id="297" r:id="rId17"/>
    <p:sldId id="298" r:id="rId18"/>
    <p:sldId id="299" r:id="rId19"/>
    <p:sldId id="300" r:id="rId20"/>
    <p:sldId id="301" r:id="rId21"/>
    <p:sldId id="293" r:id="rId22"/>
    <p:sldId id="287" r:id="rId23"/>
    <p:sldId id="302" r:id="rId24"/>
    <p:sldId id="263" r:id="rId25"/>
    <p:sldId id="289" r:id="rId26"/>
    <p:sldId id="295" r:id="rId27"/>
    <p:sldId id="290" r:id="rId28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339966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612" y="126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Texte 2</a:t>
            </a:r>
          </a:p>
          <a:p>
            <a:pPr algn="ctr"/>
            <a:r>
              <a:rPr lang="fr-FR" sz="4000" dirty="0">
                <a:solidFill>
                  <a:schemeClr val="bg1"/>
                </a:solidFill>
                <a:latin typeface="Gabriola" panose="04040605051002020D02" pitchFamily="82" charset="0"/>
              </a:rPr>
              <a:t>Rêve de chat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Remets les mots dans l’ordre pour former une phrase correcte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u="sng" dirty="0">
                <a:solidFill>
                  <a:srgbClr val="3333FF"/>
                </a:solidFill>
                <a:latin typeface="Sassoon Infant Std" pitchFamily="34" charset="0"/>
              </a:rPr>
              <a:t>De qui parle-t-on ?</a:t>
            </a:r>
          </a:p>
          <a:p>
            <a:pPr lvl="2"/>
            <a:r>
              <a:rPr lang="fr-FR" u="sng" dirty="0">
                <a:solidFill>
                  <a:srgbClr val="3333FF"/>
                </a:solidFill>
                <a:latin typeface="Sassoon Infant Std" pitchFamily="34" charset="0"/>
              </a:rPr>
              <a:t>Qu’est-ce qu’on en dit ?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281953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Trouver la phrase qui veut dire le contraire :</a:t>
            </a:r>
          </a:p>
          <a:p>
            <a:pPr lvl="1"/>
            <a:r>
              <a:rPr lang="fr-FR" dirty="0"/>
              <a:t>Clara  va  </a:t>
            </a:r>
            <a:r>
              <a:rPr lang="fr-FR" dirty="0" err="1"/>
              <a:t>²dan</a:t>
            </a:r>
            <a:r>
              <a:rPr lang="fr-FR" dirty="0"/>
              <a:t>$  </a:t>
            </a:r>
            <a:r>
              <a:rPr lang="fr-FR" dirty="0" err="1"/>
              <a:t>²le</a:t>
            </a:r>
            <a:r>
              <a:rPr lang="fr-FR" dirty="0"/>
              <a:t>  </a:t>
            </a:r>
            <a:r>
              <a:rPr lang="fr-FR" dirty="0" err="1"/>
              <a:t>²jardin</a:t>
            </a:r>
            <a:r>
              <a:rPr lang="fr-FR" dirty="0"/>
              <a:t> 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29440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60000"/>
            <a:r>
              <a:rPr lang="fr-FR" dirty="0"/>
              <a:t>Reconstitue la phrase et recopie-la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360000"/>
            <a:r>
              <a:rPr lang="fr-FR" dirty="0"/>
              <a:t>Recopie la sixième phrase du texte.</a:t>
            </a:r>
          </a:p>
          <a:p>
            <a:pPr marL="360000"/>
            <a:r>
              <a:rPr lang="fr-FR" dirty="0"/>
              <a:t>Recopie la dernière phrase du texte.</a:t>
            </a:r>
          </a:p>
          <a:p>
            <a:endParaRPr lang="fr-FR" dirty="0"/>
          </a:p>
          <a:p>
            <a:endParaRPr lang="fr-FR" dirty="0"/>
          </a:p>
          <a:p>
            <a:pPr marL="360000"/>
            <a:r>
              <a:rPr lang="fr-FR" dirty="0"/>
              <a:t>Transforme la phrase pour obtenir le contraire.</a:t>
            </a:r>
          </a:p>
          <a:p>
            <a:pPr lvl="1"/>
            <a:r>
              <a:rPr lang="fr-FR" dirty="0"/>
              <a:t>Noiraud </a:t>
            </a:r>
            <a:r>
              <a:rPr lang="fr-FR" dirty="0" err="1"/>
              <a:t>²reste</a:t>
            </a:r>
            <a:r>
              <a:rPr lang="fr-FR" dirty="0"/>
              <a:t>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²son</a:t>
            </a:r>
            <a:r>
              <a:rPr lang="fr-FR" dirty="0"/>
              <a:t> </a:t>
            </a:r>
            <a:r>
              <a:rPr lang="fr-FR" dirty="0" err="1"/>
              <a:t>²tapi</a:t>
            </a:r>
            <a:r>
              <a:rPr lang="fr-FR" dirty="0"/>
              <a:t>$.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Exercices</a:t>
            </a:r>
          </a:p>
        </p:txBody>
      </p:sp>
      <p:sp>
        <p:nvSpPr>
          <p:cNvPr id="4" name="Rectangle à coins arrondis 8"/>
          <p:cNvSpPr/>
          <p:nvPr/>
        </p:nvSpPr>
        <p:spPr>
          <a:xfrm>
            <a:off x="779818" y="998225"/>
            <a:ext cx="2010561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du petit cochon</a:t>
            </a:r>
          </a:p>
        </p:txBody>
      </p:sp>
      <p:sp>
        <p:nvSpPr>
          <p:cNvPr id="5" name="Rectangle à coins arrondis 9"/>
          <p:cNvSpPr/>
          <p:nvPr/>
        </p:nvSpPr>
        <p:spPr>
          <a:xfrm>
            <a:off x="2942779" y="998225"/>
            <a:ext cx="2010561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le méchant loup</a:t>
            </a:r>
          </a:p>
        </p:txBody>
      </p:sp>
      <p:sp>
        <p:nvSpPr>
          <p:cNvPr id="6" name="Rectangle à coins arrondis 10"/>
          <p:cNvSpPr/>
          <p:nvPr/>
        </p:nvSpPr>
        <p:spPr>
          <a:xfrm>
            <a:off x="5094636" y="998225"/>
            <a:ext cx="1656184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sur la maison</a:t>
            </a:r>
          </a:p>
        </p:txBody>
      </p:sp>
      <p:sp>
        <p:nvSpPr>
          <p:cNvPr id="7" name="Rectangle à coins arrondis 11"/>
          <p:cNvSpPr/>
          <p:nvPr/>
        </p:nvSpPr>
        <p:spPr>
          <a:xfrm>
            <a:off x="6894836" y="998225"/>
            <a:ext cx="1296144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souffle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5" y="593077"/>
            <a:ext cx="469353" cy="58516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6" y="1814775"/>
            <a:ext cx="469353" cy="58516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2743889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779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Transposer le texte en transformant « Clara » en « Clara et Manon » (elle </a:t>
            </a:r>
            <a:r>
              <a:rPr lang="fr-FR" dirty="0">
                <a:sym typeface="Wingdings" panose="05000000000000000000" pitchFamily="2" charset="2"/>
              </a:rPr>
              <a:t> elles).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Clara en « Clara et Manon » (elles).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414" y="734100"/>
            <a:ext cx="9648824" cy="5526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ct val="225000"/>
              </a:lnSpc>
            </a:pPr>
            <a:r>
              <a:rPr lang="fr-FR" sz="2000" dirty="0"/>
              <a:t>Clara  aime  beaucoup  jouer  avec  Noiraud ,  son  petit  chat  noir .  Noiraud  ne  peut  pas  se  passer  de  Clara,  il  la  suit  partout !    Quand  Clara  va  dans  le  jardin ,  Noiraud  va  dans  le    jardin .    Quand  elle  va  dans  la  maison ,  il  va  dans  la  maison . </a:t>
            </a:r>
          </a:p>
          <a:p>
            <a:pPr marL="0" lvl="3">
              <a:lnSpc>
                <a:spcPct val="225000"/>
              </a:lnSpc>
            </a:pPr>
            <a:r>
              <a:rPr lang="fr-FR" sz="2000" dirty="0"/>
              <a:t>Et  quand  Clara  part  dormir ,  que  fait  le  petit  chat  noir  ? </a:t>
            </a:r>
          </a:p>
          <a:p>
            <a:pPr marL="0" lvl="3">
              <a:lnSpc>
                <a:spcPct val="225000"/>
              </a:lnSpc>
            </a:pPr>
            <a:r>
              <a:rPr lang="fr-FR" sz="2000" dirty="0"/>
              <a:t>Noiraud  aimerait    beaucoup  la  suivre  dans  son  lit .  Clara  aimerait  beaucoup    dormir  avec  lui .  Mais  Maman  a  dit :  « Chacun  dans  son  lit » .  Alors ,  Clara  s'endort  dans  son  lit  et  Noiraud  reste  sur  son  tapis .</a:t>
            </a:r>
          </a:p>
          <a:p>
            <a:pPr marL="0" lvl="3">
              <a:lnSpc>
                <a:spcPct val="225000"/>
              </a:lnSpc>
            </a:pPr>
            <a:r>
              <a:rPr lang="fr-FR" sz="2000" dirty="0"/>
              <a:t>Tous  les  deux  rêvent .  Clara  rêve  à  Noiraud ,  mais  à  qui  rêve  Noiraud ?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179106" y="1214203"/>
            <a:ext cx="5921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125414" y="1340069"/>
            <a:ext cx="3405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>
                <a:solidFill>
                  <a:srgbClr val="C00000"/>
                </a:solidFill>
                <a:latin typeface="Cursive standard" pitchFamily="2" charset="0"/>
              </a:rPr>
              <a:t>C²lara</a:t>
            </a:r>
            <a:r>
              <a:rPr lang="fr-FR" sz="2400" dirty="0">
                <a:solidFill>
                  <a:srgbClr val="C00000"/>
                </a:solidFill>
                <a:latin typeface="Cursive standard" pitchFamily="2" charset="0"/>
              </a:rPr>
              <a:t> et Manon aiment</a:t>
            </a:r>
          </a:p>
        </p:txBody>
      </p:sp>
      <p:cxnSp>
        <p:nvCxnSpPr>
          <p:cNvPr id="9" name="Connecteur droit 8"/>
          <p:cNvCxnSpPr/>
          <p:nvPr/>
        </p:nvCxnSpPr>
        <p:spPr>
          <a:xfrm>
            <a:off x="810633" y="1217089"/>
            <a:ext cx="59211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2"/>
            <a:r>
              <a:rPr lang="fr-FR" dirty="0">
                <a:solidFill>
                  <a:srgbClr val="3333FF"/>
                </a:solidFill>
              </a:rPr>
              <a:t>Noiraud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va</a:t>
            </a:r>
            <a:r>
              <a:rPr lang="fr-FR" dirty="0"/>
              <a:t> dans la maison.</a:t>
            </a:r>
          </a:p>
          <a:p>
            <a:pPr lvl="2"/>
            <a:r>
              <a:rPr lang="fr-FR" dirty="0">
                <a:solidFill>
                  <a:srgbClr val="3333FF"/>
                </a:solidFill>
              </a:rPr>
              <a:t>Il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va</a:t>
            </a:r>
            <a:r>
              <a:rPr lang="fr-FR" dirty="0"/>
              <a:t> dans la maison.</a:t>
            </a:r>
          </a:p>
          <a:p>
            <a:pPr lvl="2"/>
            <a:endParaRPr lang="fr-FR" dirty="0"/>
          </a:p>
          <a:p>
            <a:pPr lvl="2"/>
            <a:r>
              <a:rPr lang="fr-FR" dirty="0">
                <a:solidFill>
                  <a:srgbClr val="3333FF"/>
                </a:solidFill>
              </a:rPr>
              <a:t>Clara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va</a:t>
            </a:r>
            <a:r>
              <a:rPr lang="fr-FR" dirty="0"/>
              <a:t> dans la maison.</a:t>
            </a:r>
          </a:p>
          <a:p>
            <a:pPr lvl="2"/>
            <a:r>
              <a:rPr lang="fr-FR" dirty="0">
                <a:solidFill>
                  <a:srgbClr val="3333FF"/>
                </a:solidFill>
              </a:rPr>
              <a:t>Elle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va</a:t>
            </a:r>
            <a:r>
              <a:rPr lang="fr-FR" dirty="0"/>
              <a:t> dans la maison.</a:t>
            </a:r>
          </a:p>
          <a:p>
            <a:pPr lvl="2"/>
            <a:endParaRPr lang="fr-FR" dirty="0"/>
          </a:p>
          <a:p>
            <a:pPr lvl="2"/>
            <a:r>
              <a:rPr lang="fr-FR" dirty="0">
                <a:solidFill>
                  <a:srgbClr val="3333FF"/>
                </a:solidFill>
              </a:rPr>
              <a:t>Clara et Manon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vont</a:t>
            </a:r>
            <a:r>
              <a:rPr lang="fr-FR" dirty="0"/>
              <a:t> dans la maison.</a:t>
            </a:r>
          </a:p>
          <a:p>
            <a:pPr lvl="2"/>
            <a:r>
              <a:rPr lang="fr-FR" dirty="0">
                <a:solidFill>
                  <a:srgbClr val="3333FF"/>
                </a:solidFill>
              </a:rPr>
              <a:t>Elles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vont</a:t>
            </a:r>
            <a:r>
              <a:rPr lang="fr-FR" dirty="0"/>
              <a:t> dans la maison.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2820913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/>
              <a:t>Transforme « Sarah et Julie » en « Sarah » dans les phrases suivantes :</a:t>
            </a:r>
          </a:p>
          <a:p>
            <a:pPr marL="0" lvl="1"/>
            <a:r>
              <a:rPr lang="fr-FR" dirty="0" err="1"/>
              <a:t>S²arah</a:t>
            </a:r>
            <a:r>
              <a:rPr lang="fr-FR" dirty="0"/>
              <a:t> et Julie vont au </a:t>
            </a:r>
            <a:r>
              <a:rPr lang="fr-FR" dirty="0" err="1"/>
              <a:t>²supermarché</a:t>
            </a:r>
            <a:r>
              <a:rPr lang="fr-FR" dirty="0"/>
              <a:t>. </a:t>
            </a:r>
            <a:r>
              <a:rPr lang="fr-FR" dirty="0" err="1"/>
              <a:t>E²lle</a:t>
            </a:r>
            <a:r>
              <a:rPr lang="fr-FR" dirty="0"/>
              <a:t>$ </a:t>
            </a:r>
            <a:r>
              <a:rPr lang="fr-FR" dirty="0" err="1"/>
              <a:t>²achètent</a:t>
            </a:r>
            <a:r>
              <a:rPr lang="fr-FR" dirty="0"/>
              <a:t> </a:t>
            </a:r>
            <a:r>
              <a:rPr lang="fr-FR" dirty="0" err="1"/>
              <a:t>²de</a:t>
            </a:r>
            <a:r>
              <a:rPr lang="fr-FR" dirty="0"/>
              <a:t>$ </a:t>
            </a:r>
            <a:r>
              <a:rPr lang="fr-FR" dirty="0" err="1"/>
              <a:t>²yaourt</a:t>
            </a:r>
            <a:r>
              <a:rPr lang="fr-FR" dirty="0"/>
              <a:t>$. </a:t>
            </a:r>
            <a:r>
              <a:rPr lang="fr-FR" dirty="0" err="1"/>
              <a:t>E²lle</a:t>
            </a:r>
            <a:r>
              <a:rPr lang="fr-FR" dirty="0"/>
              <a:t>$ </a:t>
            </a:r>
            <a:r>
              <a:rPr lang="fr-FR" dirty="0" err="1"/>
              <a:t>²donnent</a:t>
            </a:r>
            <a:r>
              <a:rPr lang="fr-FR" dirty="0"/>
              <a:t> </a:t>
            </a:r>
            <a:r>
              <a:rPr lang="fr-FR" dirty="0" err="1"/>
              <a:t>²de</a:t>
            </a:r>
            <a:r>
              <a:rPr lang="fr-FR" dirty="0"/>
              <a:t> </a:t>
            </a:r>
            <a:r>
              <a:rPr lang="fr-FR" dirty="0" err="1"/>
              <a:t>²la</a:t>
            </a:r>
            <a:r>
              <a:rPr lang="fr-FR" dirty="0"/>
              <a:t> monnaie </a:t>
            </a:r>
            <a:r>
              <a:rPr lang="fr-FR" dirty="0" err="1"/>
              <a:t>²à</a:t>
            </a:r>
            <a:r>
              <a:rPr lang="fr-FR" dirty="0"/>
              <a:t> </a:t>
            </a:r>
            <a:r>
              <a:rPr lang="fr-FR" dirty="0" err="1"/>
              <a:t>²la</a:t>
            </a:r>
            <a:r>
              <a:rPr lang="fr-FR" dirty="0"/>
              <a:t> </a:t>
            </a:r>
            <a:r>
              <a:rPr lang="fr-FR" dirty="0" err="1"/>
              <a:t>²caissière</a:t>
            </a:r>
            <a:r>
              <a:rPr lang="fr-FR" dirty="0"/>
              <a:t>.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608694"/>
              </p:ext>
            </p:extLst>
          </p:nvPr>
        </p:nvGraphicFramePr>
        <p:xfrm>
          <a:off x="270282" y="2672555"/>
          <a:ext cx="7919904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639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9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9968">
                  <a:extLst>
                    <a:ext uri="{9D8B030D-6E8A-4147-A177-3AD203B41FA5}">
                      <a16:colId xmlns:a16="http://schemas.microsoft.com/office/drawing/2014/main" val="21991773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Sarah</a:t>
                      </a:r>
                      <a:r>
                        <a:rPr lang="fr-FR" sz="2000" b="0" baseline="0" dirty="0"/>
                        <a:t> et Julie vont</a:t>
                      </a:r>
                    </a:p>
                    <a:p>
                      <a:pPr lvl="0" algn="l"/>
                      <a:endParaRPr lang="fr-FR" sz="2000" b="0" baseline="0" dirty="0"/>
                    </a:p>
                    <a:p>
                      <a:pPr lvl="0" algn="l"/>
                      <a:r>
                        <a:rPr lang="fr-FR" sz="2000" b="0" baseline="0" dirty="0"/>
                        <a:t>Sarah va</a:t>
                      </a:r>
                      <a:endParaRPr lang="fr-FR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elles achètent</a:t>
                      </a:r>
                    </a:p>
                    <a:p>
                      <a:pPr lvl="0" algn="l"/>
                      <a:endParaRPr lang="fr-FR" sz="2000" b="0" dirty="0"/>
                    </a:p>
                    <a:p>
                      <a:pPr lvl="0" algn="l"/>
                      <a:r>
                        <a:rPr lang="fr-FR" sz="2000" b="0" dirty="0"/>
                        <a:t>elle achète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elles donnent</a:t>
                      </a:r>
                    </a:p>
                    <a:p>
                      <a:pPr lvl="0" algn="l"/>
                      <a:endParaRPr lang="fr-FR" sz="2000" b="0" dirty="0"/>
                    </a:p>
                    <a:p>
                      <a:pPr lvl="0" algn="l"/>
                      <a:r>
                        <a:rPr lang="fr-FR" sz="2000" b="0" dirty="0"/>
                        <a:t>elle</a:t>
                      </a:r>
                      <a:r>
                        <a:rPr lang="fr-FR" sz="2000" b="0" baseline="0" dirty="0"/>
                        <a:t> donne</a:t>
                      </a:r>
                      <a:endParaRPr lang="fr-FR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82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dirty="0"/>
              <a:t>Transposer le texte en transformant « Noiraud » en «</a:t>
            </a:r>
            <a:r>
              <a:rPr lang="fr-FR" dirty="0" err="1"/>
              <a:t>Noirette</a:t>
            </a:r>
            <a:r>
              <a:rPr lang="fr-FR" dirty="0"/>
              <a:t> » (il </a:t>
            </a:r>
            <a:r>
              <a:rPr lang="fr-FR" dirty="0">
                <a:sym typeface="Wingdings" panose="05000000000000000000" pitchFamily="2" charset="2"/>
              </a:rPr>
              <a:t> elle).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34461540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 Noiraud en </a:t>
            </a:r>
            <a:r>
              <a:rPr lang="fr-FR" dirty="0" err="1"/>
              <a:t>Noirette</a:t>
            </a:r>
            <a:r>
              <a:rPr lang="fr-FR" dirty="0"/>
              <a:t> (elle). 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106" y="707034"/>
            <a:ext cx="9648824" cy="5526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>
              <a:lnSpc>
                <a:spcPct val="225000"/>
              </a:lnSpc>
            </a:pPr>
            <a:r>
              <a:rPr lang="fr-FR" sz="2000" dirty="0"/>
              <a:t>Clara  aime  beaucoup  jouer  avec  Noiraud ,  son  petit  chat  noir .  Noiraud  ne  peut  pas  se  passer  de  Clara,  il  la  suit  partout !    Quand  Clara  va  dans  le  jardin ,  Noiraud  va  dans  le    jardin .    Quand  elle  va  dans  la  maison ,  il  va  dans  la  maison . </a:t>
            </a:r>
          </a:p>
          <a:p>
            <a:pPr marL="0" lvl="3">
              <a:lnSpc>
                <a:spcPct val="225000"/>
              </a:lnSpc>
            </a:pPr>
            <a:r>
              <a:rPr lang="fr-FR" sz="2000" dirty="0"/>
              <a:t>Et  quand  Clara  part  dormir ,  que  fait  le  petit  chat  noir  ? </a:t>
            </a:r>
          </a:p>
          <a:p>
            <a:pPr marL="0" lvl="3">
              <a:lnSpc>
                <a:spcPct val="225000"/>
              </a:lnSpc>
            </a:pPr>
            <a:r>
              <a:rPr lang="fr-FR" sz="2000" dirty="0"/>
              <a:t>Noiraud  aimerait    beaucoup  la  suivre  dans  son  lit .  Clara  aimerait  beaucoup    dormir  avec  lui .  Mais  Maman  a  dit :  « Chacun  dans  son  lit » .  Alors ,  Clara  s'endort  dans  son  lit  et  Noiraud  reste  sur  son  tapis .</a:t>
            </a:r>
          </a:p>
          <a:p>
            <a:pPr marL="0" lvl="3">
              <a:lnSpc>
                <a:spcPct val="225000"/>
              </a:lnSpc>
            </a:pPr>
            <a:r>
              <a:rPr lang="fr-FR" sz="2000" dirty="0"/>
              <a:t>Tous  les  deux  rêvent .  Clara  rêve  à  Noiraud ,  mais  à  qui  rêve  Noiraud ?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3868237" y="1214203"/>
            <a:ext cx="908715" cy="288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3790897" y="1340245"/>
            <a:ext cx="110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>
                <a:solidFill>
                  <a:srgbClr val="C00000"/>
                </a:solidFill>
                <a:latin typeface="Cursive standard" pitchFamily="2" charset="0"/>
              </a:rPr>
              <a:t>Noirette</a:t>
            </a:r>
            <a:endParaRPr lang="fr-FR" sz="24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4972020" y="1209464"/>
            <a:ext cx="203575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4972020" y="1340245"/>
            <a:ext cx="3123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>
                <a:solidFill>
                  <a:srgbClr val="C00000"/>
                </a:solidFill>
                <a:latin typeface="Cursive standard" pitchFamily="2" charset="0"/>
              </a:rPr>
              <a:t>²sa</a:t>
            </a:r>
            <a:r>
              <a:rPr lang="fr-FR" sz="2400" dirty="0">
                <a:solidFill>
                  <a:srgbClr val="C00000"/>
                </a:solidFill>
                <a:latin typeface="Cursive standard" pitchFamily="2" charset="0"/>
              </a:rPr>
              <a:t> </a:t>
            </a:r>
            <a:r>
              <a:rPr lang="fr-FR" sz="2400" dirty="0" err="1">
                <a:solidFill>
                  <a:srgbClr val="C00000"/>
                </a:solidFill>
                <a:latin typeface="Cursive standard" pitchFamily="2" charset="0"/>
              </a:rPr>
              <a:t>²petite</a:t>
            </a:r>
            <a:r>
              <a:rPr lang="fr-FR" sz="2400" dirty="0">
                <a:solidFill>
                  <a:srgbClr val="C00000"/>
                </a:solidFill>
                <a:latin typeface="Cursive standard" pitchFamily="2" charset="0"/>
              </a:rPr>
              <a:t> </a:t>
            </a:r>
            <a:r>
              <a:rPr lang="fr-FR" sz="2400" dirty="0" err="1">
                <a:solidFill>
                  <a:srgbClr val="C00000"/>
                </a:solidFill>
                <a:latin typeface="Cursive standard" pitchFamily="2" charset="0"/>
              </a:rPr>
              <a:t>²chatte</a:t>
            </a:r>
            <a:r>
              <a:rPr lang="fr-FR" sz="2400" dirty="0">
                <a:solidFill>
                  <a:srgbClr val="C00000"/>
                </a:solidFill>
                <a:latin typeface="Cursive standard" pitchFamily="2" charset="0"/>
              </a:rPr>
              <a:t> noire</a:t>
            </a:r>
          </a:p>
        </p:txBody>
      </p:sp>
    </p:spTree>
    <p:extLst>
      <p:ext uri="{BB962C8B-B14F-4D97-AF65-F5344CB8AC3E}">
        <p14:creationId xmlns:p14="http://schemas.microsoft.com/office/powerpoint/2010/main" val="405280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/>
              <a:t>Transforme « le chat » en « la chatte » dans les phrases suivantes :</a:t>
            </a:r>
          </a:p>
          <a:p>
            <a:pPr marL="0" lvl="1"/>
            <a:r>
              <a:rPr lang="fr-FR" dirty="0" err="1"/>
              <a:t>C²lara</a:t>
            </a:r>
            <a:r>
              <a:rPr lang="fr-FR" dirty="0"/>
              <a:t> </a:t>
            </a:r>
            <a:r>
              <a:rPr lang="fr-FR" dirty="0" err="1"/>
              <a:t>²joue</a:t>
            </a:r>
            <a:r>
              <a:rPr lang="fr-FR" dirty="0"/>
              <a:t> </a:t>
            </a:r>
            <a:r>
              <a:rPr lang="fr-FR" dirty="0" err="1"/>
              <a:t>²avec</a:t>
            </a:r>
            <a:r>
              <a:rPr lang="fr-FR" dirty="0"/>
              <a:t> </a:t>
            </a:r>
            <a:r>
              <a:rPr lang="fr-FR" dirty="0" err="1"/>
              <a:t>²son</a:t>
            </a:r>
            <a:r>
              <a:rPr lang="fr-FR" dirty="0"/>
              <a:t> </a:t>
            </a:r>
            <a:r>
              <a:rPr lang="fr-FR" dirty="0" err="1"/>
              <a:t>²chat</a:t>
            </a:r>
            <a:r>
              <a:rPr lang="fr-FR" dirty="0"/>
              <a:t>. </a:t>
            </a:r>
            <a:r>
              <a:rPr lang="fr-FR" dirty="0" err="1"/>
              <a:t>I²l</a:t>
            </a:r>
            <a:r>
              <a:rPr lang="fr-FR" dirty="0"/>
              <a:t> </a:t>
            </a:r>
            <a:r>
              <a:rPr lang="fr-FR" dirty="0" err="1"/>
              <a:t>²donne</a:t>
            </a:r>
            <a:r>
              <a:rPr lang="fr-FR" dirty="0"/>
              <a:t> </a:t>
            </a:r>
            <a:r>
              <a:rPr lang="fr-FR" dirty="0" err="1"/>
              <a:t>²de</a:t>
            </a:r>
            <a:r>
              <a:rPr lang="fr-FR" dirty="0"/>
              <a:t>$ </a:t>
            </a:r>
            <a:r>
              <a:rPr lang="fr-FR" dirty="0" err="1"/>
              <a:t>²coup</a:t>
            </a:r>
            <a:r>
              <a:rPr lang="fr-FR" dirty="0"/>
              <a:t>$ </a:t>
            </a:r>
            <a:r>
              <a:rPr lang="fr-FR" dirty="0" err="1"/>
              <a:t>²de</a:t>
            </a:r>
            <a:r>
              <a:rPr lang="fr-FR" dirty="0"/>
              <a:t> </a:t>
            </a:r>
            <a:r>
              <a:rPr lang="fr-FR" dirty="0" err="1"/>
              <a:t>²patte</a:t>
            </a:r>
            <a:r>
              <a:rPr lang="fr-FR" dirty="0"/>
              <a:t>$ mai$ </a:t>
            </a:r>
            <a:r>
              <a:rPr lang="fr-FR" dirty="0" err="1"/>
              <a:t>²il</a:t>
            </a:r>
            <a:r>
              <a:rPr lang="fr-FR" dirty="0"/>
              <a:t> ne </a:t>
            </a:r>
            <a:r>
              <a:rPr lang="fr-FR" dirty="0" err="1"/>
              <a:t>²griffe</a:t>
            </a:r>
            <a:r>
              <a:rPr lang="fr-FR" dirty="0"/>
              <a:t> </a:t>
            </a:r>
            <a:r>
              <a:rPr lang="fr-FR" dirty="0" err="1"/>
              <a:t>²jamai</a:t>
            </a:r>
            <a:r>
              <a:rPr lang="fr-FR" dirty="0"/>
              <a:t>$.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721697"/>
              </p:ext>
            </p:extLst>
          </p:nvPr>
        </p:nvGraphicFramePr>
        <p:xfrm>
          <a:off x="270282" y="2672555"/>
          <a:ext cx="7919904" cy="10058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6399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9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9968">
                  <a:extLst>
                    <a:ext uri="{9D8B030D-6E8A-4147-A177-3AD203B41FA5}">
                      <a16:colId xmlns:a16="http://schemas.microsoft.com/office/drawing/2014/main" val="21991773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son chat</a:t>
                      </a:r>
                    </a:p>
                    <a:p>
                      <a:pPr lvl="0" algn="l"/>
                      <a:endParaRPr lang="fr-FR" sz="2000" b="0" dirty="0"/>
                    </a:p>
                    <a:p>
                      <a:pPr lvl="0" algn="l"/>
                      <a:r>
                        <a:rPr lang="fr-FR" sz="2000" b="0" dirty="0"/>
                        <a:t>sa chatte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 donne</a:t>
                      </a:r>
                    </a:p>
                    <a:p>
                      <a:pPr lvl="0" algn="l"/>
                      <a:endParaRPr lang="fr-FR" sz="2000" b="0" dirty="0"/>
                    </a:p>
                    <a:p>
                      <a:pPr lvl="0" algn="l"/>
                      <a:r>
                        <a:rPr lang="fr-FR" sz="2000" b="0" dirty="0"/>
                        <a:t>elle</a:t>
                      </a:r>
                      <a:r>
                        <a:rPr lang="fr-FR" sz="2000" b="0" baseline="0" dirty="0"/>
                        <a:t> donne</a:t>
                      </a:r>
                      <a:endParaRPr lang="fr-FR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2000" b="0" dirty="0"/>
                        <a:t>il ne griffe jamais</a:t>
                      </a:r>
                    </a:p>
                    <a:p>
                      <a:pPr lvl="0" algn="l"/>
                      <a:endParaRPr lang="fr-FR" sz="2000" b="0" dirty="0"/>
                    </a:p>
                    <a:p>
                      <a:pPr lvl="0" algn="l"/>
                      <a:r>
                        <a:rPr lang="fr-FR" sz="2000" b="0" dirty="0"/>
                        <a:t>elle ne griff</a:t>
                      </a:r>
                      <a:r>
                        <a:rPr lang="fr-FR" sz="2000" b="0" baseline="0" dirty="0"/>
                        <a:t>e jamais</a:t>
                      </a:r>
                      <a:endParaRPr lang="fr-FR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33836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²de</a:t>
            </a:r>
            <a:r>
              <a:rPr lang="fr-FR" dirty="0"/>
              <a:t> vocabulaire</a:t>
            </a:r>
          </a:p>
        </p:txBody>
      </p:sp>
    </p:spTree>
    <p:extLst>
      <p:ext uri="{BB962C8B-B14F-4D97-AF65-F5344CB8AC3E}">
        <p14:creationId xmlns:p14="http://schemas.microsoft.com/office/powerpoint/2010/main" val="7366342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pPr lvl="1"/>
            <a:r>
              <a:rPr lang="fr-FR" dirty="0"/>
              <a:t>Mettre dans l’ordre alphabétique :</a:t>
            </a:r>
          </a:p>
          <a:p>
            <a:r>
              <a:rPr lang="fr-FR" dirty="0"/>
              <a:t>lit   –   jardin   –   chat   –   tapis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34412479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Remettre les mots dans l’ordre alphabétique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16599602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/>
              <a:t>Remets les mots dans l’ordre alphabétique :</a:t>
            </a:r>
          </a:p>
          <a:p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202" y="2168274"/>
            <a:ext cx="508221" cy="58516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779818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mot</a:t>
            </a:r>
          </a:p>
        </p:txBody>
      </p:sp>
      <p:sp>
        <p:nvSpPr>
          <p:cNvPr id="10" name="Rectangle à coins arrondis 8"/>
          <p:cNvSpPr/>
          <p:nvPr/>
        </p:nvSpPr>
        <p:spPr>
          <a:xfrm>
            <a:off x="2575051" y="984589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griffe</a:t>
            </a:r>
          </a:p>
        </p:txBody>
      </p:sp>
      <p:sp>
        <p:nvSpPr>
          <p:cNvPr id="11" name="Rectangle à coins arrondis 8"/>
          <p:cNvSpPr/>
          <p:nvPr/>
        </p:nvSpPr>
        <p:spPr>
          <a:xfrm>
            <a:off x="4370285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maison</a:t>
            </a:r>
          </a:p>
        </p:txBody>
      </p:sp>
      <p:sp>
        <p:nvSpPr>
          <p:cNvPr id="12" name="Rectangle à coins arrondis 8"/>
          <p:cNvSpPr/>
          <p:nvPr/>
        </p:nvSpPr>
        <p:spPr>
          <a:xfrm>
            <a:off x="6165518" y="975740"/>
            <a:ext cx="151978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rêve</a:t>
            </a: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P²roduction</a:t>
            </a:r>
            <a:r>
              <a:rPr lang="fr-FR" dirty="0"/>
              <a:t> d’écrit</a:t>
            </a:r>
          </a:p>
        </p:txBody>
      </p:sp>
    </p:spTree>
    <p:extLst>
      <p:ext uri="{BB962C8B-B14F-4D97-AF65-F5344CB8AC3E}">
        <p14:creationId xmlns:p14="http://schemas.microsoft.com/office/powerpoint/2010/main" val="18198638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Chercher un lieu où Clara pourrait aller avec Noiraud. Écrire une phrase pour le dire.</a:t>
            </a:r>
          </a:p>
          <a:p>
            <a:r>
              <a:rPr lang="fr-FR" dirty="0"/>
              <a:t>Où est-ce ? Que fait Noiraud dans cet endroit avec Clara ?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</p:spTree>
    <p:extLst>
      <p:ext uri="{BB962C8B-B14F-4D97-AF65-F5344CB8AC3E}">
        <p14:creationId xmlns:p14="http://schemas.microsoft.com/office/powerpoint/2010/main" val="28806780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Parler d’un autre lieu où Clara pourrait aller. Que </a:t>
            </a:r>
            <a:r>
              <a:rPr lang="fr-FR" dirty="0" err="1"/>
              <a:t>font-ils</a:t>
            </a:r>
            <a:r>
              <a:rPr lang="fr-FR" dirty="0"/>
              <a:t> ?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060057" y="1096219"/>
            <a:ext cx="8714996" cy="567044"/>
          </a:xfrm>
        </p:spPr>
        <p:txBody>
          <a:bodyPr/>
          <a:lstStyle/>
          <a:p>
            <a:pPr lvl="1"/>
            <a:r>
              <a:rPr lang="fr-FR" sz="3000" dirty="0" err="1"/>
              <a:t>Q²uand</a:t>
            </a:r>
            <a:r>
              <a:rPr lang="fr-FR" sz="3000" dirty="0"/>
              <a:t> </a:t>
            </a:r>
            <a:r>
              <a:rPr lang="fr-FR" sz="3000" dirty="0" err="1"/>
              <a:t>C²lara</a:t>
            </a:r>
            <a:r>
              <a:rPr lang="fr-FR" sz="3000" dirty="0"/>
              <a:t> va…</a:t>
            </a:r>
          </a:p>
        </p:txBody>
      </p:sp>
    </p:spTree>
    <p:extLst>
      <p:ext uri="{BB962C8B-B14F-4D97-AF65-F5344CB8AC3E}">
        <p14:creationId xmlns:p14="http://schemas.microsoft.com/office/powerpoint/2010/main" val="3516753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Rêve de chat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spcAft>
                <a:spcPts val="1500"/>
              </a:spcAft>
            </a:pPr>
            <a:r>
              <a:rPr lang="fr-FR" dirty="0"/>
              <a:t>Clara  aime  beaucoup  jouer  avec  Noiraud,  son  petit  chat  noir.  Noiraud  ne  peut  pas  se  passer  de  Clara,  il  la  suit  partout !    Quand  Clara  va  dans  le  jardin,  Noiraud  va  dans  le    jardin.    Quand  elle  va  dans  la  maison,  il  va  dans  la  maison. </a:t>
            </a:r>
          </a:p>
          <a:p>
            <a:pPr>
              <a:spcAft>
                <a:spcPts val="1500"/>
              </a:spcAft>
            </a:pPr>
            <a:r>
              <a:rPr lang="fr-FR" dirty="0"/>
              <a:t>Et  quand  Clara  part  dormir,  que  fait  le  petit  chat  noir  ? </a:t>
            </a:r>
          </a:p>
          <a:p>
            <a:pPr>
              <a:spcAft>
                <a:spcPts val="1500"/>
              </a:spcAft>
            </a:pPr>
            <a:r>
              <a:rPr lang="fr-FR" dirty="0"/>
              <a:t>Noiraud  aimerait    beaucoup  la  suivre  dans  son  lit.  Clara  aimerait  beaucoup    dormir  avec  lui.  Mais  Maman  a  dit :  « Chacun  dans  son  lit ».  Alors,  Clara  s'endort  dans  son  lit  et  Noiraud  reste  sur  son  tapis.</a:t>
            </a:r>
          </a:p>
          <a:p>
            <a:pPr>
              <a:spcAft>
                <a:spcPts val="1500"/>
              </a:spcAft>
            </a:pPr>
            <a:r>
              <a:rPr lang="fr-FR" dirty="0"/>
              <a:t>Tous  les  deux  rêvent.  Clara  rêve  à  Noiraud,  mais  à  qui  rêve  Noiraud ?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* Questions de compréhensions, collectivement, à l’oral :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Quels sont les personnages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Comment est Noiraud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Que fait le petit chat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À qui peut bien rêver Noiraud 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Qu’aimerait faire Noiraud ?</a:t>
            </a:r>
          </a:p>
          <a:p>
            <a:pPr marL="342900" indent="-342900">
              <a:buFont typeface="+mj-lt"/>
              <a:buAutoNum type="arabicParenR"/>
            </a:pPr>
            <a:r>
              <a:rPr lang="fr-FR" dirty="0"/>
              <a:t>Qui n’est pas d’accord ? Pourquoi ?</a:t>
            </a:r>
          </a:p>
          <a:p>
            <a:endParaRPr lang="fr-FR" dirty="0"/>
          </a:p>
          <a:p>
            <a:r>
              <a:rPr lang="fr-FR" dirty="0"/>
              <a:t>* Nommer les lieux où va Clara </a:t>
            </a:r>
            <a:r>
              <a:rPr lang="fr-FR" dirty="0">
                <a:latin typeface="Sassoon Infant Std" pitchFamily="34" charset="0"/>
              </a:rPr>
              <a:t>(éventuellement, pointer les groupes de mots).</a:t>
            </a:r>
            <a:endParaRPr lang="fr-FR" dirty="0"/>
          </a:p>
          <a:p>
            <a:r>
              <a:rPr lang="fr-FR" dirty="0"/>
              <a:t>Où s’endort Clara ?</a:t>
            </a:r>
          </a:p>
          <a:p>
            <a:r>
              <a:rPr lang="fr-FR" dirty="0"/>
              <a:t>Où s’endort Noiraud ?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6100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suivante)</a:t>
            </a:r>
          </a:p>
          <a:p>
            <a:endParaRPr lang="fr-FR" dirty="0"/>
          </a:p>
          <a:p>
            <a:r>
              <a:rPr lang="fr-FR" dirty="0"/>
              <a:t>* Compter le nombre de lignes.</a:t>
            </a:r>
          </a:p>
          <a:p>
            <a:r>
              <a:rPr lang="fr-FR" dirty="0"/>
              <a:t>Entourer les majuscules en rouge et les points en bleu.</a:t>
            </a:r>
          </a:p>
          <a:p>
            <a:r>
              <a:rPr lang="fr-FR" dirty="0"/>
              <a:t>Distinguer les majuscules de début de phrase et les majuscules des noms propres.</a:t>
            </a:r>
          </a:p>
          <a:p>
            <a:endParaRPr lang="fr-FR" dirty="0"/>
          </a:p>
          <a:p>
            <a:r>
              <a:rPr lang="fr-FR" dirty="0"/>
              <a:t>* Compter le nombre de phrases.</a:t>
            </a:r>
          </a:p>
          <a:p>
            <a:r>
              <a:rPr lang="fr-FR" dirty="0"/>
              <a:t>Distinguer nombre de lignes / nombre de phrases.</a:t>
            </a:r>
          </a:p>
          <a:p>
            <a:r>
              <a:rPr lang="fr-FR" dirty="0"/>
              <a:t>Lire la 3</a:t>
            </a:r>
            <a:r>
              <a:rPr lang="fr-FR" baseline="30000" dirty="0"/>
              <a:t>ème</a:t>
            </a:r>
            <a:r>
              <a:rPr lang="fr-FR" dirty="0"/>
              <a:t> phrase. Lire la 5</a:t>
            </a:r>
            <a:r>
              <a:rPr lang="fr-FR" baseline="30000" dirty="0"/>
              <a:t>ème</a:t>
            </a:r>
            <a:r>
              <a:rPr lang="fr-FR" dirty="0"/>
              <a:t> phrase.</a:t>
            </a:r>
          </a:p>
          <a:p>
            <a:endParaRPr lang="fr-FR" dirty="0"/>
          </a:p>
          <a:p>
            <a:r>
              <a:rPr lang="fr-FR" dirty="0"/>
              <a:t>* Remarquer que le texte est découpé en plusieurs parties.</a:t>
            </a:r>
          </a:p>
          <a:p>
            <a:r>
              <a:rPr lang="fr-FR" dirty="0"/>
              <a:t>Peut-on compter le nombre de parties différentes ?</a:t>
            </a:r>
          </a:p>
          <a:p>
            <a:r>
              <a:rPr lang="fr-FR" dirty="0"/>
              <a:t>À quoi reconnait-on une nouvelle partie ?</a:t>
            </a:r>
          </a:p>
          <a:p>
            <a:r>
              <a:rPr lang="fr-FR" dirty="0"/>
              <a:t>Savez-vous comment on appelle chacune de ces trois parties ? </a:t>
            </a:r>
            <a:r>
              <a:rPr lang="fr-FR" dirty="0">
                <a:solidFill>
                  <a:srgbClr val="0070C0"/>
                </a:solidFill>
                <a:latin typeface="Sassoon Infant Std" pitchFamily="34" charset="0"/>
              </a:rPr>
              <a:t>= Introduire le mot paragraphe.</a:t>
            </a:r>
          </a:p>
          <a:p>
            <a:endParaRPr lang="fr-FR" dirty="0"/>
          </a:p>
          <a:p>
            <a:r>
              <a:rPr lang="fr-FR" dirty="0"/>
              <a:t>* Il y a des signes de ponctuation particuliers dans le texte : lesquels ? = guillemets, points d’interrogation.</a:t>
            </a:r>
          </a:p>
          <a:p>
            <a:r>
              <a:rPr lang="fr-FR" dirty="0"/>
              <a:t>À quoi servent ces signes particuliers ? = les questions, les paroles des personnages.</a:t>
            </a:r>
          </a:p>
          <a:p>
            <a:r>
              <a:rPr lang="fr-FR" dirty="0"/>
              <a:t>Lire les paroles de Maman.</a:t>
            </a:r>
          </a:p>
          <a:p>
            <a:endParaRPr lang="fr-FR" dirty="0"/>
          </a:p>
          <a:p>
            <a:r>
              <a:rPr lang="fr-FR" dirty="0"/>
              <a:t>* Lire les phrases interrogatives.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394839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Entoure en rouge les majuscules et en bleu les points finaux.</a:t>
            </a:r>
          </a:p>
          <a:p>
            <a:pPr lvl="3">
              <a:lnSpc>
                <a:spcPct val="185000"/>
              </a:lnSpc>
            </a:pPr>
            <a:r>
              <a:rPr lang="fr-FR" dirty="0"/>
              <a:t>Clara  aime  beaucoup  jouer  avec  Noiraud ,  son  petit  chat  noir .  Noiraud  ne  peut  pas  se  passer  de  Clara,  il  la  suit  partout !    Quand  Clara  va  dans  le  jardin ,  Noiraud  va  dans  le    jardin .    Quand  elle  va  dans  la  maison ,  il  va  dans  la  maison . </a:t>
            </a:r>
          </a:p>
          <a:p>
            <a:pPr lvl="3">
              <a:lnSpc>
                <a:spcPct val="185000"/>
              </a:lnSpc>
            </a:pPr>
            <a:r>
              <a:rPr lang="fr-FR" dirty="0"/>
              <a:t>Et  quand  Clara  part  dormir ,  que  fait  le  petit  chat  noir  ? </a:t>
            </a:r>
          </a:p>
          <a:p>
            <a:pPr lvl="3">
              <a:lnSpc>
                <a:spcPct val="185000"/>
              </a:lnSpc>
            </a:pPr>
            <a:r>
              <a:rPr lang="fr-FR" dirty="0"/>
              <a:t>Noiraud  aimerait    beaucoup  la  suivre  dans  son  lit .  Clara  aimerait  beaucoup    dormir  avec  lui .  Mais  Maman  a  dit :  « Chacun  dans  son  lit » .  Alors ,  Clara  s'endort  dans  son  lit  et  Noiraud  reste  sur  son  tapis .</a:t>
            </a:r>
          </a:p>
          <a:p>
            <a:pPr lvl="3">
              <a:lnSpc>
                <a:spcPct val="185000"/>
              </a:lnSpc>
            </a:pPr>
            <a:r>
              <a:rPr lang="fr-FR" dirty="0"/>
              <a:t>Tous  les  deux  rêvent .  Clara  rêve  à  Noiraud ,  mais  à  qui  rêve  Noiraud ?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fr-FR" dirty="0"/>
              <a:t>Nombre de </a:t>
            </a:r>
            <a:r>
              <a:rPr lang="fr-FR" dirty="0" err="1"/>
              <a:t>²ligne</a:t>
            </a:r>
            <a:r>
              <a:rPr lang="fr-FR" dirty="0"/>
              <a:t>$ :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…………………………..</a:t>
            </a:r>
          </a:p>
          <a:p>
            <a:pPr lvl="1">
              <a:lnSpc>
                <a:spcPct val="100000"/>
              </a:lnSpc>
            </a:pPr>
            <a:r>
              <a:rPr lang="fr-FR" dirty="0"/>
              <a:t>Nombre de </a:t>
            </a:r>
            <a:r>
              <a:rPr lang="fr-FR" dirty="0" err="1"/>
              <a:t>²phrase</a:t>
            </a:r>
            <a:r>
              <a:rPr lang="fr-FR" dirty="0"/>
              <a:t>$ : </a:t>
            </a:r>
            <a:r>
              <a:rPr lang="fr-F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…………………………..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65338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phases suivantes – Compléter avec les étiquettes mots)</a:t>
            </a:r>
          </a:p>
          <a:p>
            <a:endParaRPr lang="fr-FR" dirty="0"/>
          </a:p>
          <a:p>
            <a:r>
              <a:rPr lang="fr-FR" dirty="0"/>
              <a:t>* Reconstituer les phrases suivantes :</a:t>
            </a:r>
          </a:p>
          <a:p>
            <a:pPr lvl="1"/>
            <a:r>
              <a:rPr lang="fr-FR" dirty="0"/>
              <a:t>phrase 1 : dans son lit   -   Clara   -  dort</a:t>
            </a:r>
          </a:p>
          <a:p>
            <a:pPr marL="360000" lvl="1"/>
            <a:r>
              <a:rPr lang="fr-FR" dirty="0"/>
              <a:t>Clara dort dans son lit.</a:t>
            </a:r>
          </a:p>
          <a:p>
            <a:endParaRPr lang="fr-FR" dirty="0"/>
          </a:p>
          <a:p>
            <a:r>
              <a:rPr lang="fr-FR" dirty="0"/>
              <a:t>Dans cette phrase, mettre en évidence le groupe de mots indiquant de qui on parle et le groupe de mots indiquant ce qu’on en dit.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* Transformation affirmatif / négatif :</a:t>
            </a:r>
          </a:p>
          <a:p>
            <a:pPr lvl="1"/>
            <a:r>
              <a:rPr lang="fr-FR" dirty="0"/>
              <a:t>Clara va dans le jardin.</a:t>
            </a:r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5797717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29</TotalTime>
  <Words>704</Words>
  <Application>Microsoft Office PowerPoint</Application>
  <PresentationFormat>Personnalisé</PresentationFormat>
  <Paragraphs>168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7" baseType="lpstr">
      <vt:lpstr>A Gentle Touch</vt:lpstr>
      <vt:lpstr>Androgyne</vt:lpstr>
      <vt:lpstr>Arial</vt:lpstr>
      <vt:lpstr>Calibri</vt:lpstr>
      <vt:lpstr>Cursive standard</vt:lpstr>
      <vt:lpstr>Gabriola</vt:lpstr>
      <vt:lpstr>Sassoon Infant Std</vt:lpstr>
      <vt:lpstr>Times New Roman</vt:lpstr>
      <vt:lpstr>Wingdings</vt:lpstr>
      <vt:lpstr>Faire de la grammaire au CE1 - Prérempli</vt:lpstr>
      <vt:lpstr>Présentation PowerPoint</vt:lpstr>
      <vt:lpstr>Le ²texte</vt:lpstr>
      <vt:lpstr>Rêve de chat</vt:lpstr>
      <vt:lpstr>Présentation PowerPoint</vt:lpstr>
      <vt:lpstr>A²ctivité$ ²sur ²le ²texte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Présentation PowerPoint</vt:lpstr>
      <vt:lpstr>T²ransposition$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A²ctivité$ ²de vocabulaire</vt:lpstr>
      <vt:lpstr>Présentation PowerPoint</vt:lpstr>
      <vt:lpstr>Présentation PowerPoint</vt:lpstr>
      <vt:lpstr>Présentation PowerPoint</vt:lpstr>
      <vt:lpstr>P²roduction d’écrit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Enge E.</cp:lastModifiedBy>
  <cp:revision>8</cp:revision>
  <dcterms:created xsi:type="dcterms:W3CDTF">2016-09-18T18:57:56Z</dcterms:created>
  <dcterms:modified xsi:type="dcterms:W3CDTF">2016-09-18T19:27:04Z</dcterms:modified>
</cp:coreProperties>
</file>