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4" r:id="rId8"/>
    <p:sldId id="292" r:id="rId9"/>
    <p:sldId id="279" r:id="rId10"/>
    <p:sldId id="280" r:id="rId11"/>
    <p:sldId id="281" r:id="rId12"/>
    <p:sldId id="296" r:id="rId13"/>
    <p:sldId id="282" r:id="rId14"/>
    <p:sldId id="283" r:id="rId15"/>
    <p:sldId id="284" r:id="rId16"/>
    <p:sldId id="297" r:id="rId17"/>
    <p:sldId id="298" r:id="rId18"/>
    <p:sldId id="299" r:id="rId19"/>
    <p:sldId id="300" r:id="rId20"/>
    <p:sldId id="301" r:id="rId21"/>
    <p:sldId id="302" r:id="rId22"/>
    <p:sldId id="285" r:id="rId23"/>
    <p:sldId id="286" r:id="rId24"/>
    <p:sldId id="288" r:id="rId25"/>
    <p:sldId id="293" r:id="rId26"/>
    <p:sldId id="287" r:id="rId27"/>
    <p:sldId id="303" r:id="rId28"/>
    <p:sldId id="289" r:id="rId29"/>
    <p:sldId id="295" r:id="rId30"/>
    <p:sldId id="290" r:id="rId31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50" autoAdjust="0"/>
  </p:normalViewPr>
  <p:slideViewPr>
    <p:cSldViewPr snapToGrid="0" snapToObjects="1">
      <p:cViewPr varScale="1">
        <p:scale>
          <a:sx n="124" d="100"/>
          <a:sy n="124" d="100"/>
        </p:scale>
        <p:origin x="708" y="102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3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Que mange le cochon d’Inde ?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les mots dans l’ordre pour former une phrase correcte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la phrase qui veut dire le contraire :</a:t>
            </a:r>
          </a:p>
          <a:p>
            <a:pPr marL="514350" lvl="1" indent="-514350">
              <a:buFont typeface="+mj-lt"/>
              <a:buAutoNum type="arabicParenR"/>
            </a:pPr>
            <a:r>
              <a:rPr lang="fr-FR" dirty="0" err="1"/>
              <a:t>I²l</a:t>
            </a:r>
            <a:r>
              <a:rPr lang="fr-FR" dirty="0"/>
              <a:t> n’</a:t>
            </a:r>
            <a:r>
              <a:rPr lang="fr-FR" dirty="0" err="1"/>
              <a:t>²aime</a:t>
            </a:r>
            <a:r>
              <a:rPr lang="fr-FR" dirty="0"/>
              <a:t> </a:t>
            </a:r>
            <a:r>
              <a:rPr lang="fr-FR" dirty="0" err="1"/>
              <a:t>²pa</a:t>
            </a:r>
            <a:r>
              <a:rPr lang="fr-FR" dirty="0"/>
              <a:t>$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²chocolat</a:t>
            </a:r>
            <a:r>
              <a:rPr lang="fr-FR" dirty="0"/>
              <a:t>.</a:t>
            </a:r>
          </a:p>
          <a:p>
            <a:pPr marL="514350" lvl="1" indent="-514350">
              <a:lnSpc>
                <a:spcPct val="600000"/>
              </a:lnSpc>
              <a:buFont typeface="+mj-lt"/>
              <a:buAutoNum type="arabicParenR"/>
            </a:pPr>
            <a:r>
              <a:rPr lang="fr-FR" dirty="0" err="1"/>
              <a:t>O²n</a:t>
            </a:r>
            <a:r>
              <a:rPr lang="fr-FR" dirty="0"/>
              <a:t> met </a:t>
            </a:r>
            <a:r>
              <a:rPr lang="fr-FR" dirty="0" err="1"/>
              <a:t>²souvent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²cochon</a:t>
            </a:r>
            <a:r>
              <a:rPr lang="fr-FR" dirty="0"/>
              <a:t> d’</a:t>
            </a:r>
            <a:r>
              <a:rPr lang="fr-FR" dirty="0" err="1"/>
              <a:t>I²nde</a:t>
            </a:r>
            <a:r>
              <a:rPr lang="fr-FR" dirty="0"/>
              <a:t> </a:t>
            </a:r>
            <a:r>
              <a:rPr lang="fr-FR" dirty="0" err="1"/>
              <a:t>²avec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²lapin</a:t>
            </a:r>
            <a:r>
              <a:rPr lang="fr-FR" dirty="0"/>
              <a:t>$.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Reconstitue la phrase puis recopie en n’oubliant rien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Transforme à la forme négative :</a:t>
            </a:r>
          </a:p>
          <a:p>
            <a:pPr lvl="2"/>
            <a:r>
              <a:rPr lang="fr-FR" dirty="0"/>
              <a:t>Le cochon d’Inde est gourmand.</a:t>
            </a:r>
          </a:p>
        </p:txBody>
      </p:sp>
      <p:sp>
        <p:nvSpPr>
          <p:cNvPr id="5" name="Rectangle à coins arrondis 8"/>
          <p:cNvSpPr/>
          <p:nvPr/>
        </p:nvSpPr>
        <p:spPr>
          <a:xfrm>
            <a:off x="779818" y="975740"/>
            <a:ext cx="252551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cueille une belle fleur</a:t>
            </a:r>
          </a:p>
        </p:txBody>
      </p:sp>
      <p:sp>
        <p:nvSpPr>
          <p:cNvPr id="6" name="Rectangle à coins arrondis 8"/>
          <p:cNvSpPr/>
          <p:nvPr/>
        </p:nvSpPr>
        <p:spPr>
          <a:xfrm>
            <a:off x="3545175" y="975740"/>
            <a:ext cx="186627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le petit garçon</a:t>
            </a:r>
          </a:p>
        </p:txBody>
      </p:sp>
      <p:sp>
        <p:nvSpPr>
          <p:cNvPr id="7" name="Rectangle à coins arrondis 8"/>
          <p:cNvSpPr/>
          <p:nvPr/>
        </p:nvSpPr>
        <p:spPr>
          <a:xfrm>
            <a:off x="5628961" y="977395"/>
            <a:ext cx="1963882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pour sa maman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5" y="574103"/>
            <a:ext cx="469353" cy="58516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5" y="1803395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4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le cochon d’Inde » en « les cochons d’Inde » (il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ils).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le cochon d’Inde » en « les cochons d’Inde » :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grignote  des  carottes,  des  pommes,  des  choux,  du  pain  et  beaucoup  de  salades.  Il  n'aime  pas  le  chocolat.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mange  beaucoup.  Il  est  gourmand.  Il  faut  lui  donner  à  manger  peu  à  la  fois.  Il  peut  manger  une  salade  aussi  grosse  que  lui.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coupe  ce  qu'il  mange  avec  ses  petites  dents  de  devant.  Il  faut  qu'il  use  ses  dents  en  rongeant  du  bois  sinon    elles  deviendraient  trop  longues.  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On  met  souvent  le  cochon  d'Inde  avec  les  lapins.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94872" y="1439056"/>
            <a:ext cx="20311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2378439" y="1439056"/>
            <a:ext cx="9953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94871" y="1573967"/>
            <a:ext cx="3912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  <a:latin typeface="Cursive standard" pitchFamily="2" charset="0"/>
              </a:rPr>
              <a:t>Le$ cochon$ d’</a:t>
            </a:r>
            <a:r>
              <a:rPr lang="fr-FR" sz="2400" dirty="0" err="1">
                <a:solidFill>
                  <a:srgbClr val="FF0000"/>
                </a:solidFill>
                <a:latin typeface="Cursive standard" pitchFamily="2" charset="0"/>
              </a:rPr>
              <a:t>I²nde</a:t>
            </a:r>
            <a:r>
              <a:rPr lang="fr-FR" sz="2400" dirty="0">
                <a:solidFill>
                  <a:srgbClr val="FF0000"/>
                </a:solidFill>
                <a:latin typeface="Cursive standard" pitchFamily="2" charset="0"/>
              </a:rPr>
              <a:t> grignotent</a:t>
            </a: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Transforme « le chat » en « les chats » :</a:t>
            </a:r>
          </a:p>
          <a:p>
            <a:pPr marL="0" lvl="2"/>
            <a:r>
              <a:rPr lang="fr-FR" dirty="0"/>
              <a:t>Le chat est gourmand. Il aime le lait et la viande. Il chasse et il attrape des souris.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788849"/>
              </p:ext>
            </p:extLst>
          </p:nvPr>
        </p:nvGraphicFramePr>
        <p:xfrm>
          <a:off x="270282" y="2672555"/>
          <a:ext cx="791990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979976">
                  <a:extLst>
                    <a:ext uri="{9D8B030D-6E8A-4147-A177-3AD203B41FA5}">
                      <a16:colId xmlns:a16="http://schemas.microsoft.com/office/drawing/2014/main" val="352349784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199177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est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ils sont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aime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ils aiment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</a:t>
                      </a:r>
                      <a:r>
                        <a:rPr lang="fr-FR" sz="2000" b="0" baseline="0" dirty="0"/>
                        <a:t> chasse</a:t>
                      </a:r>
                    </a:p>
                    <a:p>
                      <a:pPr lvl="0" algn="l"/>
                      <a:endParaRPr lang="fr-FR" sz="2000" b="0" baseline="0" dirty="0"/>
                    </a:p>
                    <a:p>
                      <a:pPr lvl="0" algn="l"/>
                      <a:r>
                        <a:rPr lang="fr-FR" sz="2000" b="0" baseline="0" dirty="0"/>
                        <a:t>ils chassent</a:t>
                      </a:r>
                      <a:endParaRPr lang="fr-FR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</a:t>
                      </a:r>
                      <a:r>
                        <a:rPr lang="fr-FR" sz="2000" b="0" baseline="0" dirty="0"/>
                        <a:t> attrape</a:t>
                      </a:r>
                    </a:p>
                    <a:p>
                      <a:pPr lvl="0" algn="l"/>
                      <a:endParaRPr lang="fr-FR" sz="2000" b="0" baseline="0" dirty="0"/>
                    </a:p>
                    <a:p>
                      <a:pPr lvl="0" algn="l"/>
                      <a:r>
                        <a:rPr lang="fr-FR" sz="2000" b="0" baseline="0" dirty="0"/>
                        <a:t>ils attrapent</a:t>
                      </a:r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594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les phrases collectées, faire encadrer de qui on parle le cochon d’Inde, les cochons d’Inde – et demander qui est représenté par </a:t>
            </a:r>
            <a:r>
              <a:rPr lang="fr-FR" i="1" dirty="0"/>
              <a:t>il</a:t>
            </a:r>
            <a:r>
              <a:rPr lang="fr-FR" dirty="0"/>
              <a:t> et </a:t>
            </a:r>
            <a:r>
              <a:rPr lang="fr-FR" i="1" dirty="0"/>
              <a:t>ils</a:t>
            </a:r>
            <a:r>
              <a:rPr lang="fr-FR" dirty="0"/>
              <a:t>, encadrer les pronoms.</a:t>
            </a:r>
          </a:p>
          <a:p>
            <a:r>
              <a:rPr lang="fr-FR" dirty="0"/>
              <a:t>Encadrer ce qui est dit du cochon d’Inde ou des cochons d’Inde.</a:t>
            </a:r>
          </a:p>
          <a:p>
            <a:endParaRPr lang="fr-FR" dirty="0"/>
          </a:p>
          <a:p>
            <a:r>
              <a:rPr lang="fr-FR" dirty="0"/>
              <a:t>IL</a:t>
            </a:r>
          </a:p>
          <a:p>
            <a:r>
              <a:rPr lang="fr-FR" dirty="0"/>
              <a:t>Le cochon d’Inde grignote des carottes.</a:t>
            </a:r>
          </a:p>
          <a:p>
            <a:r>
              <a:rPr lang="fr-FR" dirty="0"/>
              <a:t>Le cochon d’Inde mange beaucoup.</a:t>
            </a:r>
          </a:p>
          <a:p>
            <a:endParaRPr lang="fr-FR" dirty="0"/>
          </a:p>
          <a:p>
            <a:r>
              <a:rPr lang="fr-FR" dirty="0"/>
              <a:t>ILS</a:t>
            </a:r>
          </a:p>
          <a:p>
            <a:r>
              <a:rPr lang="fr-FR" dirty="0"/>
              <a:t>Les cochons d’Inde grignotent des carottes.</a:t>
            </a:r>
          </a:p>
          <a:p>
            <a:r>
              <a:rPr lang="fr-FR" dirty="0"/>
              <a:t>Les cochons d’Inde mangent beaucoup.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9161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De qui parle-t-on ?</a:t>
            </a:r>
          </a:p>
          <a:p>
            <a:r>
              <a:rPr lang="fr-FR" dirty="0"/>
              <a:t>Qu’est-ce qu’on en dit ?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 cochon d’Inde grignote des carottes.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Les cochons d’Inde grignotent des carottes.</a:t>
            </a:r>
          </a:p>
          <a:p>
            <a:pPr lvl="2">
              <a:lnSpc>
                <a:spcPct val="100000"/>
              </a:lnSpc>
            </a:pPr>
            <a:endParaRPr lang="fr-FR" dirty="0"/>
          </a:p>
          <a:p>
            <a:pPr lvl="2">
              <a:lnSpc>
                <a:spcPct val="200000"/>
              </a:lnSpc>
            </a:pPr>
            <a:r>
              <a:rPr lang="fr-FR" dirty="0"/>
              <a:t>Le cochon d’Inde mange beaucoup.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Les cochons d’Inde mangent beaucoup. </a:t>
            </a:r>
          </a:p>
          <a:p>
            <a:pPr lvl="2"/>
            <a:endParaRPr lang="fr-FR" dirty="0"/>
          </a:p>
          <a:p>
            <a:r>
              <a:rPr lang="fr-FR" dirty="0"/>
              <a:t>Qui est il ? ils ?</a:t>
            </a:r>
          </a:p>
          <a:p>
            <a:pPr lvl="2"/>
            <a:r>
              <a:rPr lang="fr-FR" dirty="0"/>
              <a:t>Il est gourmand.</a:t>
            </a:r>
          </a:p>
          <a:p>
            <a:pPr lvl="2"/>
            <a:r>
              <a:rPr lang="fr-FR" dirty="0"/>
              <a:t>Ils sont gourmands.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407487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le cochon d’Inde » en « moi, je » (il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je).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150601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« le cochon d’Inde » en « je » :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grignote  des  carottes,  des  pommes,  des  choux,  du  pain  et  beaucoup  de  salades.  Il  n'aime  pas  le  chocolat.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mange  beaucoup.  Il  est  gourmand.  Il  faut  lui  donner  à  manger  peu  à  la  fois.  Il  peut  manger  une  salade  aussi  grosse  que  lui.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coupe  ce  qu'il  mange  avec  ses  petites  dents  de  devant.  Il  faut  qu'il  use  ses  dents  en  rongeant  du  bois  sinon    elles  deviendraient  trop  longues.  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On  met  souvent  le  cochon  d'Inde  avec  les  lapins.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94872" y="1439056"/>
            <a:ext cx="203116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2378439" y="1439056"/>
            <a:ext cx="9953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194871" y="1573967"/>
            <a:ext cx="3912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0000"/>
                </a:solidFill>
                <a:latin typeface="Cursive standard" pitchFamily="2" charset="0"/>
              </a:rPr>
              <a:t>Je grignote</a:t>
            </a:r>
          </a:p>
        </p:txBody>
      </p:sp>
    </p:spTree>
    <p:extLst>
      <p:ext uri="{BB962C8B-B14F-4D97-AF65-F5344CB8AC3E}">
        <p14:creationId xmlns:p14="http://schemas.microsoft.com/office/powerpoint/2010/main" val="25273261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Transforme « le chat » en « les chats » :</a:t>
            </a:r>
          </a:p>
          <a:p>
            <a:pPr marL="0" lvl="2"/>
            <a:r>
              <a:rPr lang="fr-FR" dirty="0"/>
              <a:t>Le chat est gourmand. Il aime le lait et la viande. Il chasse et il attrape des souris.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547062"/>
              </p:ext>
            </p:extLst>
          </p:nvPr>
        </p:nvGraphicFramePr>
        <p:xfrm>
          <a:off x="270282" y="2672555"/>
          <a:ext cx="791990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979976">
                  <a:extLst>
                    <a:ext uri="{9D8B030D-6E8A-4147-A177-3AD203B41FA5}">
                      <a16:colId xmlns:a16="http://schemas.microsoft.com/office/drawing/2014/main" val="1823086387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9976">
                  <a:extLst>
                    <a:ext uri="{9D8B030D-6E8A-4147-A177-3AD203B41FA5}">
                      <a16:colId xmlns:a16="http://schemas.microsoft.com/office/drawing/2014/main" val="2199177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est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je suis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aime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j’aime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</a:t>
                      </a:r>
                      <a:r>
                        <a:rPr lang="fr-FR" sz="2000" b="0" baseline="0" dirty="0"/>
                        <a:t> chasse</a:t>
                      </a:r>
                    </a:p>
                    <a:p>
                      <a:pPr lvl="0" algn="l"/>
                      <a:endParaRPr lang="fr-FR" sz="2000" b="0" baseline="0" dirty="0"/>
                    </a:p>
                    <a:p>
                      <a:pPr lvl="0" algn="l"/>
                      <a:r>
                        <a:rPr lang="fr-FR" sz="2000" b="0" baseline="0" dirty="0"/>
                        <a:t>je chasse</a:t>
                      </a:r>
                      <a:endParaRPr lang="fr-FR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</a:t>
                      </a:r>
                      <a:r>
                        <a:rPr lang="fr-FR" sz="2000" b="0" baseline="0" dirty="0"/>
                        <a:t> attrape</a:t>
                      </a:r>
                    </a:p>
                    <a:p>
                      <a:pPr lvl="0" algn="l"/>
                      <a:endParaRPr lang="fr-FR" sz="2000" b="0" baseline="0" dirty="0"/>
                    </a:p>
                    <a:p>
                      <a:pPr lvl="0" algn="l"/>
                      <a:r>
                        <a:rPr lang="fr-FR" sz="2000" b="0" baseline="0" dirty="0"/>
                        <a:t>j’attrape</a:t>
                      </a:r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729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Poursuivre la collecte des groupes nominaux. Lire la collecte et faire constater que, dans le groupe de mots, un des mots désigne un animal ou une chose.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Retrouver et encadrer tous les groupes de mots désignant des choses, des animaux, des personnages.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grignote  des  carottes,  des  pommes,  des  choux,  du  pain  et  beaucoup  de  salades.  Il  n'aime  pas  le  chocolat.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mange  beaucoup.  Il  est  gourmand.  Il  faut  lui  donner  à  manger  peu  à  la  fois.  Il  peut  manger  une  salade  aussi  grosse  que  lui.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Le  cochon  d'Inde  coupe  ce  qu'il  mange  avec  ses  petites  dents  de  devant.  Il  faut  qu'il  use  ses  dents  en  rongeant  du  bois  sinon    elles  deviendraient  trop  longues.  </a:t>
            </a:r>
          </a:p>
          <a:p>
            <a:pPr lvl="2">
              <a:lnSpc>
                <a:spcPct val="250000"/>
              </a:lnSpc>
            </a:pPr>
            <a:r>
              <a:rPr lang="fr-FR" dirty="0"/>
              <a:t>On  met  souvent  le  cochon  d'Inde  avec  les  lapins.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Dans le texte, il y a un mot qui a le même sens que le mot « grignoter ». Quel est ce mot ?</a:t>
            </a:r>
          </a:p>
          <a:p>
            <a:pPr lvl="1"/>
            <a:r>
              <a:rPr lang="fr-FR" dirty="0"/>
              <a:t>ronger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Dans la phrase « Il n’aime pas le chocolat. », par quoi pourrait-on remplacer « n’aime pas », avec un seul mot.</a:t>
            </a:r>
          </a:p>
          <a:p>
            <a:pPr lvl="1"/>
            <a:r>
              <a:rPr lang="fr-FR" dirty="0"/>
              <a:t>Il déteste le chocolat.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Rangement dans l’ordre alphabétique :</a:t>
            </a:r>
          </a:p>
          <a:p>
            <a:pPr lvl="1"/>
            <a:r>
              <a:rPr lang="fr-FR" dirty="0"/>
              <a:t>lapin   -   cochon   -   salade   -   chou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les lettres dans l’ordre alphabétique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Remets les mots dans l’ordre alphabétique :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1766158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Écrire deux phrases pour présenter un animal (le chat ou le chien) : ce qu’il mange, où il vit.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 mange le cochon d’Inde 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  cochon  d'Inde  grignote  des  carottes,  des  pommes,  des  choux,  du  pain  et  beaucoup  de  salades.  Il  n'aime  pas  le  chocolat.</a:t>
            </a:r>
          </a:p>
          <a:p>
            <a:r>
              <a:rPr lang="fr-FR" dirty="0"/>
              <a:t>Le  cochon  d'Inde  mange  beaucoup.  Il  est  gourmand.  Il  faut  lui  donner  à  manger  peu  à  la  fois.  Il  peut  manger  une  salade  aussi  grosse  que  lui.</a:t>
            </a:r>
          </a:p>
          <a:p>
            <a:r>
              <a:rPr lang="fr-FR" dirty="0"/>
              <a:t>Le  cochon  d'Inde  coupe  ce  qu'il  mange  avec  ses  petites  dents  de  devant.  Il  faut  qu'il  use  ses  dents  en  rongeant  du  bois  sinon    elles  deviendraient  trop  longues.  </a:t>
            </a:r>
          </a:p>
          <a:p>
            <a:r>
              <a:rPr lang="fr-FR" dirty="0"/>
              <a:t>On  met  souvent  le  cochon  d'Inde  avec  les  lapins.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deux phrases pour présenter le chat ou le chien : ce qu’il mange, où il vit.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96218"/>
            <a:ext cx="8714996" cy="5616575"/>
          </a:xfrm>
        </p:spPr>
        <p:txBody>
          <a:bodyPr/>
          <a:lstStyle/>
          <a:p>
            <a:pPr lvl="1"/>
            <a:r>
              <a:rPr lang="fr-FR" sz="3000" dirty="0"/>
              <a:t>Le chat…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 De qui ou de quoi parle-t-on ?</a:t>
            </a:r>
          </a:p>
          <a:p>
            <a:pPr marL="342900" indent="-342900">
              <a:buFont typeface="+mj-lt"/>
              <a:buAutoNum type="arabicParenR"/>
            </a:pPr>
            <a:endParaRPr lang="fr-FR" dirty="0"/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Qu’est-ce que c’est comme genre de texte ?</a:t>
            </a:r>
          </a:p>
          <a:p>
            <a:r>
              <a:rPr lang="fr-FR" dirty="0"/>
              <a:t>Si les enfants ont du mal à trouver, faire des propositions : conte, histoire, poésie, journal intime, article de journal, texte documentaire…</a:t>
            </a:r>
          </a:p>
          <a:p>
            <a:pPr marL="342900" indent="-342900">
              <a:buFont typeface="+mj-lt"/>
              <a:buAutoNum type="arabicParenR"/>
            </a:pPr>
            <a:endParaRPr lang="fr-FR" dirty="0"/>
          </a:p>
          <a:p>
            <a:pPr marL="342900" indent="-342900">
              <a:buFont typeface="+mj-lt"/>
              <a:buAutoNum type="arabicParenR" startAt="3"/>
            </a:pPr>
            <a:r>
              <a:rPr lang="fr-FR" dirty="0"/>
              <a:t>Qu’est-ce que le cochon d’Inde aime manger ?</a:t>
            </a:r>
          </a:p>
          <a:p>
            <a:r>
              <a:rPr lang="fr-FR" dirty="0"/>
              <a:t>En faire la liste à l’oral (Si on trouve le temps, les enfants auront à la faire à l’écrit ultérieurement, pour manier le texte de texte « liste »).</a:t>
            </a:r>
          </a:p>
          <a:p>
            <a:pPr marL="342900" indent="-342900">
              <a:buFont typeface="+mj-lt"/>
              <a:buAutoNum type="arabicParenR"/>
            </a:pPr>
            <a:endParaRPr lang="fr-FR" dirty="0"/>
          </a:p>
          <a:p>
            <a:pPr marL="342900" indent="-342900">
              <a:buFont typeface="+mj-lt"/>
              <a:buAutoNum type="arabicParenR" startAt="4"/>
            </a:pPr>
            <a:r>
              <a:rPr lang="fr-FR" dirty="0"/>
              <a:t>Pourquoi doit-il ronger du bois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u="sng" dirty="0"/>
              <a:t>Organisation du texte :</a:t>
            </a:r>
          </a:p>
          <a:p>
            <a:r>
              <a:rPr lang="fr-FR" dirty="0"/>
              <a:t>Travail d’abord individuel (fiche d’exercices), puis mise en commun orale.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Entourer les majuscules en rouge et les points finaux en bleu.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Compter le nombre de lignes.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Compter le nombre de phrases.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Compter le nombre de paragraphes.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Lire *</a:t>
            </a:r>
            <a:r>
              <a:rPr lang="fr-FR" dirty="0" err="1"/>
              <a:t>ième</a:t>
            </a:r>
            <a:r>
              <a:rPr lang="fr-FR" dirty="0"/>
              <a:t> phrase.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Déterminer les différents paragraphes.</a:t>
            </a:r>
          </a:p>
          <a:p>
            <a:endParaRPr lang="fr-FR" dirty="0"/>
          </a:p>
          <a:p>
            <a:r>
              <a:rPr lang="fr-FR" u="sng" dirty="0"/>
              <a:t>Le temps du texte :</a:t>
            </a:r>
          </a:p>
          <a:p>
            <a:r>
              <a:rPr lang="fr-FR" dirty="0"/>
              <a:t>À quel temps est ce texte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 en rouge les majuscules et en bleu les points finaux.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  cochon  d'Inde  grignote  des  carottes,  des  pommes,  des  choux,  du  pain  et  beaucoup  de  salades .  Il  n'aime  pas  le  chocolat 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  cochon  d'Inde  mange  beaucoup .  Il  est  gourmand .  Il  faut  lui  donner  à  manger  peu  à  la  fois.  Il  peut  manger  une  salade  aussi  grosse  que  lui .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Le  cochon  d'Inde  coupe  ce  qu'il  mange  avec  ses  petites  dents  de  devant .  Il  faut  qu'il  use  ses  dents  en  rongeant  du  bois  sinon    elles  deviendraient  trop  longues .  </a:t>
            </a:r>
          </a:p>
          <a:p>
            <a:pPr lvl="2">
              <a:lnSpc>
                <a:spcPct val="200000"/>
              </a:lnSpc>
            </a:pPr>
            <a:r>
              <a:rPr lang="fr-FR" dirty="0"/>
              <a:t>On  met  souvent  le  cochon  d'Inde  avec  les  lapins .</a:t>
            </a:r>
          </a:p>
          <a:p>
            <a:pPr lvl="2">
              <a:lnSpc>
                <a:spcPct val="100000"/>
              </a:lnSpc>
              <a:spcBef>
                <a:spcPts val="1200"/>
              </a:spcBef>
            </a:pPr>
            <a:r>
              <a:rPr lang="fr-FR" sz="2800" dirty="0">
                <a:latin typeface="Cursive standard" pitchFamily="2" charset="0"/>
              </a:rPr>
              <a:t>Nombre de </a:t>
            </a:r>
            <a:r>
              <a:rPr lang="fr-FR" sz="2800" dirty="0" err="1">
                <a:latin typeface="Cursive standard" pitchFamily="2" charset="0"/>
              </a:rPr>
              <a:t>²ligne</a:t>
            </a:r>
            <a:r>
              <a:rPr lang="fr-FR" sz="2800" dirty="0">
                <a:latin typeface="Cursive standard" pitchFamily="2" charset="0"/>
              </a:rPr>
              <a:t>$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</a:t>
            </a:r>
          </a:p>
          <a:p>
            <a:pPr lvl="2">
              <a:lnSpc>
                <a:spcPct val="100000"/>
              </a:lnSpc>
            </a:pPr>
            <a:r>
              <a:rPr lang="fr-FR" sz="2800" dirty="0">
                <a:latin typeface="Cursive standard" pitchFamily="2" charset="0"/>
              </a:rPr>
              <a:t>Nombre de </a:t>
            </a:r>
            <a:r>
              <a:rPr lang="fr-FR" sz="2800" dirty="0" err="1">
                <a:latin typeface="Cursive standard" pitchFamily="2" charset="0"/>
              </a:rPr>
              <a:t>²phrase</a:t>
            </a:r>
            <a:r>
              <a:rPr lang="fr-FR" sz="2800" dirty="0">
                <a:latin typeface="Cursive standard" pitchFamily="2" charset="0"/>
              </a:rPr>
              <a:t>$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……………………………………………………………...</a:t>
            </a:r>
            <a:endParaRPr lang="fr-FR" sz="1000" dirty="0">
              <a:latin typeface="Cursive standard" pitchFamily="2" charset="0"/>
            </a:endParaRPr>
          </a:p>
          <a:p>
            <a:pPr lvl="2">
              <a:lnSpc>
                <a:spcPct val="100000"/>
              </a:lnSpc>
            </a:pPr>
            <a:r>
              <a:rPr lang="fr-FR" sz="2800" dirty="0">
                <a:latin typeface="Cursive standard" pitchFamily="2" charset="0"/>
              </a:rPr>
              <a:t>Nombre de </a:t>
            </a:r>
            <a:r>
              <a:rPr lang="fr-FR" sz="2800" dirty="0" err="1">
                <a:latin typeface="Cursive standard" pitchFamily="2" charset="0"/>
              </a:rPr>
              <a:t>²paragraphe</a:t>
            </a:r>
            <a:r>
              <a:rPr lang="fr-FR" sz="2800" dirty="0">
                <a:latin typeface="Cursive standard" pitchFamily="2" charset="0"/>
              </a:rPr>
              <a:t>$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………………………………………………..</a:t>
            </a:r>
            <a:endParaRPr lang="fr-FR" sz="1000" dirty="0">
              <a:latin typeface="Cursive standard" pitchFamily="2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dirty="0"/>
          </a:p>
          <a:p>
            <a:r>
              <a:rPr lang="fr-FR" u="sng" dirty="0"/>
              <a:t>Reconstituer les phrases suivantes :</a:t>
            </a:r>
          </a:p>
          <a:p>
            <a:pPr lvl="1"/>
            <a:r>
              <a:rPr lang="fr-FR" dirty="0"/>
              <a:t>phrase 1</a:t>
            </a:r>
          </a:p>
          <a:p>
            <a:pPr lvl="1"/>
            <a:r>
              <a:rPr lang="fr-FR" dirty="0"/>
              <a:t>avec ses dents de devant   -   le cochon d’Inde   -   des carottes   -   grignote</a:t>
            </a:r>
          </a:p>
          <a:p>
            <a:pPr lvl="1"/>
            <a:r>
              <a:rPr lang="fr-FR" dirty="0"/>
              <a:t>Le cochon d’Inde grignote des carottes avec ses dents de devant.</a:t>
            </a:r>
          </a:p>
          <a:p>
            <a:r>
              <a:rPr lang="fr-FR" dirty="0"/>
              <a:t>Trouver les deux possibilités.</a:t>
            </a:r>
          </a:p>
          <a:p>
            <a:r>
              <a:rPr lang="fr-FR" dirty="0"/>
              <a:t>Dans chacune, encadrer de qui on parle et ce qu’on en dit.</a:t>
            </a:r>
          </a:p>
          <a:p>
            <a:endParaRPr lang="fr-FR" dirty="0"/>
          </a:p>
          <a:p>
            <a:r>
              <a:rPr lang="fr-FR" u="sng" dirty="0"/>
              <a:t>Transformation affirmatif / négatif :</a:t>
            </a:r>
          </a:p>
          <a:p>
            <a:pPr lvl="1"/>
            <a:r>
              <a:rPr lang="fr-FR" dirty="0"/>
              <a:t>Il n’aime pas le chocolat.</a:t>
            </a:r>
          </a:p>
          <a:p>
            <a:pPr lvl="1"/>
            <a:r>
              <a:rPr lang="fr-FR" dirty="0"/>
              <a:t>On met souvent le cochon d’Inde avec les lapins.</a:t>
            </a:r>
          </a:p>
          <a:p>
            <a:r>
              <a:rPr lang="fr-FR" dirty="0"/>
              <a:t>Encadrer la négation. Remarquer le e transformé en apostrophe, et le pas en jamais.</a:t>
            </a:r>
          </a:p>
          <a:p>
            <a:endParaRPr lang="fr-FR" dirty="0"/>
          </a:p>
          <a:p>
            <a:r>
              <a:rPr lang="fr-FR" u="sng" dirty="0"/>
              <a:t>Phrase interrogative :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65</TotalTime>
  <Words>1044</Words>
  <Application>Microsoft Office PowerPoint</Application>
  <PresentationFormat>Personnalisé</PresentationFormat>
  <Paragraphs>183</Paragraphs>
  <Slides>30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40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Symbol</vt:lpstr>
      <vt:lpstr>Times New Roman</vt:lpstr>
      <vt:lpstr>Faire de la grammaire au CE1 - Prérempli</vt:lpstr>
      <vt:lpstr>Présentation PowerPoint</vt:lpstr>
      <vt:lpstr>Le ²texte</vt:lpstr>
      <vt:lpstr>Que mange le cochon d’Inde ?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13</cp:revision>
  <dcterms:created xsi:type="dcterms:W3CDTF">2016-09-25T08:26:30Z</dcterms:created>
  <dcterms:modified xsi:type="dcterms:W3CDTF">2016-09-25T09:31:30Z</dcterms:modified>
</cp:coreProperties>
</file>