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72" r:id="rId5"/>
    <p:sldId id="291" r:id="rId6"/>
    <p:sldId id="277" r:id="rId7"/>
    <p:sldId id="274" r:id="rId8"/>
    <p:sldId id="292" r:id="rId9"/>
    <p:sldId id="279" r:id="rId10"/>
    <p:sldId id="280" r:id="rId11"/>
    <p:sldId id="281" r:id="rId12"/>
    <p:sldId id="296" r:id="rId13"/>
    <p:sldId id="282" r:id="rId14"/>
    <p:sldId id="283" r:id="rId15"/>
    <p:sldId id="284" r:id="rId16"/>
    <p:sldId id="297" r:id="rId17"/>
    <p:sldId id="298" r:id="rId18"/>
    <p:sldId id="299" r:id="rId19"/>
    <p:sldId id="300" r:id="rId20"/>
    <p:sldId id="301" r:id="rId21"/>
    <p:sldId id="302" r:id="rId22"/>
    <p:sldId id="285" r:id="rId23"/>
    <p:sldId id="286" r:id="rId24"/>
    <p:sldId id="288" r:id="rId25"/>
    <p:sldId id="293" r:id="rId26"/>
    <p:sldId id="287" r:id="rId27"/>
    <p:sldId id="304" r:id="rId28"/>
    <p:sldId id="305" r:id="rId29"/>
    <p:sldId id="289" r:id="rId30"/>
    <p:sldId id="295" r:id="rId31"/>
    <p:sldId id="290" r:id="rId32"/>
  </p:sldIdLst>
  <p:sldSz cx="9901238"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8">
          <p15:clr>
            <a:srgbClr val="A4A3A4"/>
          </p15:clr>
        </p15:guide>
        <p15:guide id="2" pos="61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339966"/>
    <a:srgbClr val="9F5FCF"/>
    <a:srgbClr val="339933"/>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napToObjects="1">
      <p:cViewPr varScale="1">
        <p:scale>
          <a:sx n="128" d="100"/>
          <a:sy n="128" d="100"/>
        </p:scale>
        <p:origin x="612" y="126"/>
      </p:cViewPr>
      <p:guideLst>
        <p:guide orient="horz" pos="368"/>
        <p:guide pos="615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27540" y="115892"/>
            <a:ext cx="6646159" cy="6626221"/>
          </a:xfrm>
          <a:prstGeom prst="rect">
            <a:avLst/>
          </a:prstGeom>
        </p:spPr>
      </p:pic>
    </p:spTree>
    <p:extLst>
      <p:ext uri="{BB962C8B-B14F-4D97-AF65-F5344CB8AC3E}">
        <p14:creationId xmlns:p14="http://schemas.microsoft.com/office/powerpoint/2010/main" val="273130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our 1">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1348" y="5623"/>
            <a:ext cx="7858542" cy="6846755"/>
          </a:xfrm>
          <a:prstGeom prst="rect">
            <a:avLst/>
          </a:prstGeom>
        </p:spPr>
      </p:pic>
      <p:sp>
        <p:nvSpPr>
          <p:cNvPr id="3" name="Titre 2"/>
          <p:cNvSpPr>
            <a:spLocks noGrp="1"/>
          </p:cNvSpPr>
          <p:nvPr>
            <p:ph type="title"/>
          </p:nvPr>
        </p:nvSpPr>
        <p:spPr>
          <a:xfrm>
            <a:off x="2646363" y="764704"/>
            <a:ext cx="5400600" cy="854968"/>
          </a:xfrm>
          <a:prstGeom prst="rect">
            <a:avLst/>
          </a:prstGeom>
        </p:spPr>
        <p:txBody>
          <a:bodyPr/>
          <a:lstStyle>
            <a:lvl1pPr>
              <a:defRPr sz="5000" b="0" spc="0" baseline="0">
                <a:solidFill>
                  <a:srgbClr val="C00000"/>
                </a:solidFill>
                <a:latin typeface="Cursive standard" pitchFamily="2" charset="0"/>
                <a:ea typeface="A Gentle Touch" panose="02000603000000000000" pitchFamily="2" charset="0"/>
              </a:defRPr>
            </a:lvl1pPr>
          </a:lstStyle>
          <a:p>
            <a:r>
              <a:rPr lang="fr-FR"/>
              <a:t>Modifiez le style du titre</a:t>
            </a:r>
            <a:endParaRPr lang="fr-FR" dirty="0"/>
          </a:p>
        </p:txBody>
      </p:sp>
    </p:spTree>
    <p:extLst>
      <p:ext uri="{BB962C8B-B14F-4D97-AF65-F5344CB8AC3E}">
        <p14:creationId xmlns:p14="http://schemas.microsoft.com/office/powerpoint/2010/main" val="2930897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e">
    <p:spTree>
      <p:nvGrpSpPr>
        <p:cNvPr id="1" name=""/>
        <p:cNvGrpSpPr/>
        <p:nvPr/>
      </p:nvGrpSpPr>
      <p:grpSpPr>
        <a:xfrm>
          <a:off x="0" y="0"/>
          <a:ext cx="0" cy="0"/>
          <a:chOff x="0" y="0"/>
          <a:chExt cx="0" cy="0"/>
        </a:xfrm>
      </p:grpSpPr>
      <p:sp>
        <p:nvSpPr>
          <p:cNvPr id="4" name="ZoneTexte 3"/>
          <p:cNvSpPr txBox="1"/>
          <p:nvPr userDrawn="1"/>
        </p:nvSpPr>
        <p:spPr>
          <a:xfrm>
            <a:off x="125412" y="115888"/>
            <a:ext cx="9648825" cy="630000"/>
          </a:xfrm>
          <a:prstGeom prst="rect">
            <a:avLst/>
          </a:prstGeom>
          <a:ln w="12700"/>
        </p:spPr>
        <p:style>
          <a:lnRef idx="1">
            <a:schemeClr val="accent1"/>
          </a:lnRef>
          <a:fillRef idx="2">
            <a:schemeClr val="accent1"/>
          </a:fillRef>
          <a:effectRef idx="1">
            <a:schemeClr val="accent1"/>
          </a:effectRef>
          <a:fontRef idx="minor">
            <a:schemeClr val="dk1"/>
          </a:fontRef>
        </p:style>
        <p:txBody>
          <a:bodyPr wrap="square" rtlCol="0" anchor="ctr" anchorCtr="0">
            <a:noAutofit/>
          </a:bodyPr>
          <a:lstStyle/>
          <a:p>
            <a:pPr marL="3175" lvl="3" indent="0" algn="ctr"/>
            <a:endParaRPr lang="fr-FR" sz="3000" dirty="0">
              <a:latin typeface="Androgyne" pitchFamily="82" charset="0"/>
            </a:endParaRPr>
          </a:p>
        </p:txBody>
      </p:sp>
      <p:sp>
        <p:nvSpPr>
          <p:cNvPr id="3" name="Arrondir un rectangle avec un coin diagonal 2"/>
          <p:cNvSpPr/>
          <p:nvPr userDrawn="1"/>
        </p:nvSpPr>
        <p:spPr>
          <a:xfrm>
            <a:off x="233363" y="250888"/>
            <a:ext cx="1949063" cy="360000"/>
          </a:xfrm>
          <a:prstGeom prst="round2DiagRect">
            <a:avLst>
              <a:gd name="adj1" fmla="val 27250"/>
              <a:gd name="adj2" fmla="val 0"/>
            </a:avLst>
          </a:prstGeom>
          <a:solidFill>
            <a:schemeClr val="bg1"/>
          </a:solidFill>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solidFill>
                  <a:srgbClr val="0070C0"/>
                </a:solidFill>
              </a:rPr>
              <a:t>Le texte</a:t>
            </a:r>
          </a:p>
        </p:txBody>
      </p:sp>
      <p:sp>
        <p:nvSpPr>
          <p:cNvPr id="6" name="Titre 5"/>
          <p:cNvSpPr>
            <a:spLocks noGrp="1"/>
          </p:cNvSpPr>
          <p:nvPr>
            <p:ph type="title"/>
          </p:nvPr>
        </p:nvSpPr>
        <p:spPr>
          <a:xfrm>
            <a:off x="2182426" y="26824"/>
            <a:ext cx="7591812" cy="699782"/>
          </a:xfrm>
          <a:prstGeom prst="rect">
            <a:avLst/>
          </a:prstGeom>
        </p:spPr>
        <p:txBody>
          <a:bodyPr anchor="ctr" anchorCtr="0"/>
          <a:lstStyle>
            <a:lvl1pPr>
              <a:defRPr sz="4000">
                <a:solidFill>
                  <a:srgbClr val="0070C0"/>
                </a:solidFill>
                <a:latin typeface="Gabriola" panose="04040605051002020D02" pitchFamily="82" charset="0"/>
              </a:defRPr>
            </a:lvl1pPr>
          </a:lstStyle>
          <a:p>
            <a:r>
              <a:rPr lang="fr-FR"/>
              <a:t>Modifiez le style du titre</a:t>
            </a:r>
            <a:endParaRPr lang="fr-FR" dirty="0"/>
          </a:p>
        </p:txBody>
      </p:sp>
      <p:sp>
        <p:nvSpPr>
          <p:cNvPr id="8" name="Espace réservé du texte 7"/>
          <p:cNvSpPr>
            <a:spLocks noGrp="1"/>
          </p:cNvSpPr>
          <p:nvPr>
            <p:ph type="body" sz="quarter" idx="10"/>
          </p:nvPr>
        </p:nvSpPr>
        <p:spPr>
          <a:xfrm>
            <a:off x="125412" y="836712"/>
            <a:ext cx="9648825" cy="5905401"/>
          </a:xfrm>
          <a:prstGeom prst="rect">
            <a:avLst/>
          </a:prstGeom>
          <a:ln w="25400">
            <a:solidFill>
              <a:schemeClr val="accent1"/>
            </a:solidFill>
          </a:ln>
        </p:spPr>
        <p:txBody>
          <a:bodyPr/>
          <a:lstStyle>
            <a:lvl1pPr marL="0" indent="0" algn="just">
              <a:lnSpc>
                <a:spcPct val="150000"/>
              </a:lnSpc>
              <a:spcBef>
                <a:spcPts val="0"/>
              </a:spcBef>
              <a:buFontTx/>
              <a:buNone/>
              <a:defRPr sz="2000" b="1"/>
            </a:lvl1pPr>
            <a:lvl2pPr marL="0" indent="0" algn="just">
              <a:lnSpc>
                <a:spcPct val="150000"/>
              </a:lnSpc>
              <a:spcBef>
                <a:spcPts val="0"/>
              </a:spcBef>
              <a:buFontTx/>
              <a:buNone/>
              <a:defRPr sz="2000" b="1"/>
            </a:lvl2pPr>
            <a:lvl3pPr marL="0" indent="0" algn="just">
              <a:lnSpc>
                <a:spcPct val="150000"/>
              </a:lnSpc>
              <a:spcBef>
                <a:spcPts val="0"/>
              </a:spcBef>
              <a:buFontTx/>
              <a:buNone/>
              <a:defRPr sz="2000" b="1"/>
            </a:lvl3pPr>
            <a:lvl4pPr marL="0" indent="0" algn="just">
              <a:lnSpc>
                <a:spcPct val="150000"/>
              </a:lnSpc>
              <a:spcBef>
                <a:spcPts val="0"/>
              </a:spcBef>
              <a:buFontTx/>
              <a:buNone/>
              <a:defRPr sz="2000" b="1"/>
            </a:lvl4pPr>
            <a:lvl5pPr marL="0" indent="0" algn="just">
              <a:lnSpc>
                <a:spcPct val="150000"/>
              </a:lnSpc>
              <a:spcBef>
                <a:spcPts val="0"/>
              </a:spcBef>
              <a:buFontTx/>
              <a:buNone/>
              <a:defRPr sz="2000" b="1"/>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12790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ll - Maitres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339966"/>
                </a:solidFill>
              </a:rPr>
              <a:t>Collectif</a:t>
            </a:r>
          </a:p>
        </p:txBody>
      </p:sp>
      <p:sp>
        <p:nvSpPr>
          <p:cNvPr id="4" name="Rogner un rectangle avec un coin du même côté 3"/>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chemeClr val="accent3">
                  <a:lumMod val="75000"/>
                </a:schemeClr>
              </a:solidFill>
            </a:endParaRPr>
          </a:p>
        </p:txBody>
      </p:sp>
      <p:sp>
        <p:nvSpPr>
          <p:cNvPr id="6" name="Espace réservé du texte 5"/>
          <p:cNvSpPr>
            <a:spLocks noGrp="1"/>
          </p:cNvSpPr>
          <p:nvPr>
            <p:ph type="body" sz="quarter" idx="10"/>
          </p:nvPr>
        </p:nvSpPr>
        <p:spPr>
          <a:xfrm>
            <a:off x="125413" y="584199"/>
            <a:ext cx="9645960" cy="6157913"/>
          </a:xfrm>
          <a:prstGeom prst="rect">
            <a:avLst/>
          </a:prstGeom>
          <a:ln w="25400">
            <a:solidFill>
              <a:srgbClr val="00B050"/>
            </a:solidFill>
          </a:ln>
        </p:spPr>
        <p:txBody>
          <a:bodyPr/>
          <a:lstStyle>
            <a:lvl1pPr marL="0" indent="0" algn="just" defTabSz="914400" rtl="0" eaLnBrk="1" latinLnBrk="0" hangingPunct="1">
              <a:lnSpc>
                <a:spcPct val="100000"/>
              </a:lnSpc>
              <a:spcBef>
                <a:spcPts val="0"/>
              </a:spcBef>
              <a:buFontTx/>
              <a:buNone/>
              <a:defRPr lang="fr-FR" sz="1800" b="0" kern="1200" dirty="0" smtClean="0">
                <a:solidFill>
                  <a:schemeClr val="tx1"/>
                </a:solidFill>
                <a:latin typeface="+mn-lt"/>
                <a:ea typeface="+mn-ea"/>
                <a:cs typeface="+mn-cs"/>
              </a:defRPr>
            </a:lvl1pPr>
            <a:lvl2pPr marL="0" indent="0" algn="just" defTabSz="914400" rtl="0" eaLnBrk="1" latinLnBrk="0" hangingPunct="1">
              <a:lnSpc>
                <a:spcPct val="100000"/>
              </a:lnSpc>
              <a:spcBef>
                <a:spcPts val="0"/>
              </a:spcBef>
              <a:buFontTx/>
              <a:buNone/>
              <a:defRPr lang="fr-FR" sz="1800" b="0" kern="1200" dirty="0" smtClean="0">
                <a:solidFill>
                  <a:srgbClr val="3333FF"/>
                </a:solidFill>
                <a:latin typeface="Sassoon Infant Std" pitchFamily="34" charset="0"/>
                <a:ea typeface="+mn-ea"/>
                <a:cs typeface="+mn-cs"/>
              </a:defRPr>
            </a:lvl2pPr>
            <a:lvl3pPr marL="0" indent="0" algn="just" defTabSz="914400" rtl="0" eaLnBrk="1" latinLnBrk="0" hangingPunct="1">
              <a:lnSpc>
                <a:spcPct val="150000"/>
              </a:lnSpc>
              <a:spcBef>
                <a:spcPts val="0"/>
              </a:spcBef>
              <a:buFontTx/>
              <a:buNone/>
              <a:defRPr lang="fr-FR" sz="2600" dirty="0" smtClean="0">
                <a:latin typeface="Cursive standard" pitchFamily="2" charset="0"/>
              </a:defRPr>
            </a:lvl3pPr>
            <a:lvl4pPr marL="0" indent="0" algn="just" defTabSz="914400" rtl="0" eaLnBrk="1" latinLnBrk="0" hangingPunct="1">
              <a:lnSpc>
                <a:spcPct val="150000"/>
              </a:lnSpc>
              <a:spcBef>
                <a:spcPts val="0"/>
              </a:spcBef>
              <a:buFontTx/>
              <a:buNone/>
              <a:defRPr lang="fr-FR" sz="2600" dirty="0" smtClean="0">
                <a:latin typeface="Cursive standard" pitchFamily="2" charset="0"/>
              </a:defRPr>
            </a:lvl4pPr>
            <a:lvl5pPr marL="0" indent="0" algn="just" defTabSz="914400" rtl="0" eaLnBrk="1" latinLnBrk="0" hangingPunct="1">
              <a:lnSpc>
                <a:spcPct val="100000"/>
              </a:lnSpc>
              <a:spcBef>
                <a:spcPts val="0"/>
              </a:spcBef>
              <a:buFontTx/>
              <a:buNone/>
              <a:defRPr lang="fr-FR" sz="2200" b="1" kern="1200" dirty="0" smtClean="0">
                <a:solidFill>
                  <a:srgbClr val="00B050"/>
                </a:solidFill>
                <a:latin typeface="Gabriola" panose="04040605051002020D02" pitchFamily="82" charset="0"/>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1"/>
          </p:nvPr>
        </p:nvSpPr>
        <p:spPr>
          <a:xfrm>
            <a:off x="7625615" y="132384"/>
            <a:ext cx="2026659" cy="360362"/>
          </a:xfrm>
          <a:prstGeom prst="rect">
            <a:avLst/>
          </a:prstGeom>
        </p:spPr>
        <p:txBody>
          <a:bodyPr/>
          <a:lstStyle>
            <a:lvl1pPr marL="285750" indent="-285750" algn="ctr" defTabSz="914400" rtl="0" eaLnBrk="1" latinLnBrk="0" hangingPunct="1">
              <a:buFontTx/>
              <a:buNone/>
              <a:defRPr lang="fr-FR" sz="1800" kern="1200" dirty="0" smtClean="0">
                <a:solidFill>
                  <a:srgbClr val="00B050"/>
                </a:solidFill>
                <a:latin typeface="+mn-lt"/>
                <a:ea typeface="+mn-ea"/>
                <a:cs typeface="+mn-cs"/>
              </a:defRPr>
            </a:lvl1pPr>
            <a:lvl2pPr marL="0" indent="0" algn="ctr" defTabSz="914400" rtl="0" eaLnBrk="1" latinLnBrk="0" hangingPunct="1">
              <a:buFontTx/>
              <a:buNone/>
              <a:defRPr lang="fr-FR" sz="1800" kern="1200" dirty="0" smtClean="0">
                <a:solidFill>
                  <a:srgbClr val="00B050"/>
                </a:solidFill>
                <a:latin typeface="+mn-lt"/>
                <a:ea typeface="+mn-ea"/>
                <a:cs typeface="+mn-cs"/>
              </a:defRPr>
            </a:lvl2pPr>
            <a:lvl3pPr marL="0" indent="0" algn="ctr" defTabSz="914400" rtl="0" eaLnBrk="1" latinLnBrk="0" hangingPunct="1">
              <a:buFontTx/>
              <a:buNone/>
              <a:defRPr lang="fr-FR" sz="1800" kern="1200" dirty="0" smtClean="0">
                <a:solidFill>
                  <a:srgbClr val="00B050"/>
                </a:solidFill>
                <a:latin typeface="+mn-lt"/>
                <a:ea typeface="+mn-ea"/>
                <a:cs typeface="+mn-cs"/>
              </a:defRPr>
            </a:lvl3pPr>
            <a:lvl4pPr marL="0" indent="0" algn="ctr" defTabSz="914400" rtl="0" eaLnBrk="1" latinLnBrk="0" hangingPunct="1">
              <a:buFontTx/>
              <a:buNone/>
              <a:defRPr lang="fr-FR" sz="1800" kern="1200" dirty="0" smtClean="0">
                <a:solidFill>
                  <a:srgbClr val="00B050"/>
                </a:solidFill>
                <a:latin typeface="+mn-lt"/>
                <a:ea typeface="+mn-ea"/>
                <a:cs typeface="+mn-cs"/>
              </a:defRPr>
            </a:lvl4pPr>
            <a:lvl5pPr marL="0" indent="0" algn="ctr" defTabSz="914400" rtl="0" eaLnBrk="1" latinLnBrk="0" hangingPunct="1">
              <a:buFontTx/>
              <a:buNone/>
              <a:defRPr lang="fr-FR" sz="1800" kern="1200" dirty="0">
                <a:solidFill>
                  <a:srgbClr val="00B050"/>
                </a:solidFill>
                <a:latin typeface="+mn-lt"/>
                <a:ea typeface="+mn-ea"/>
                <a:cs typeface="+mn-cs"/>
              </a:defRPr>
            </a:lvl5pPr>
          </a:lstStyle>
          <a:p>
            <a:pPr marL="0" lvl="0" indent="0" algn="ctr" defTabSz="914400" rtl="0" eaLnBrk="1" latinLnBrk="0" hangingPunct="1">
              <a:spcBef>
                <a:spcPct val="20000"/>
              </a:spcBef>
            </a:pPr>
            <a:r>
              <a:rPr lang="fr-FR"/>
              <a:t>Modifier les styles du texte du masque</a:t>
            </a:r>
          </a:p>
          <a:p>
            <a:pPr marL="0" lvl="1" indent="0" algn="ctr" defTabSz="914400" rtl="0" eaLnBrk="1" latinLnBrk="0" hangingPunct="1">
              <a:spcBef>
                <a:spcPct val="20000"/>
              </a:spcBef>
            </a:pPr>
            <a:r>
              <a:rPr lang="fr-FR"/>
              <a:t>Deuxième niveau</a:t>
            </a:r>
          </a:p>
          <a:p>
            <a:pPr marL="0" lvl="2" indent="0" algn="ctr" defTabSz="914400" rtl="0" eaLnBrk="1" latinLnBrk="0" hangingPunct="1">
              <a:spcBef>
                <a:spcPct val="20000"/>
              </a:spcBef>
            </a:pPr>
            <a:r>
              <a:rPr lang="fr-FR"/>
              <a:t>Troisième niveau</a:t>
            </a:r>
          </a:p>
          <a:p>
            <a:pPr marL="0" lvl="3" indent="0" algn="ctr" defTabSz="914400" rtl="0" eaLnBrk="1" latinLnBrk="0" hangingPunct="1">
              <a:spcBef>
                <a:spcPct val="20000"/>
              </a:spcBef>
            </a:pPr>
            <a:r>
              <a:rPr lang="fr-FR"/>
              <a:t>Quatrième niveau</a:t>
            </a:r>
          </a:p>
          <a:p>
            <a:pPr marL="0" lvl="4" indent="0" algn="ctr" defTabSz="914400" rtl="0" eaLnBrk="1" latinLnBrk="0" hangingPunct="1">
              <a:spcBef>
                <a:spcPct val="20000"/>
              </a:spcBef>
            </a:pPr>
            <a:r>
              <a:rPr lang="fr-FR"/>
              <a:t>Cinquième niveau</a:t>
            </a:r>
            <a:endParaRPr lang="fr-FR" dirty="0"/>
          </a:p>
        </p:txBody>
      </p:sp>
    </p:spTree>
    <p:extLst>
      <p:ext uri="{BB962C8B-B14F-4D97-AF65-F5344CB8AC3E}">
        <p14:creationId xmlns:p14="http://schemas.microsoft.com/office/powerpoint/2010/main" val="3522638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ll - Élève">
    <p:spTree>
      <p:nvGrpSpPr>
        <p:cNvPr id="1" name=""/>
        <p:cNvGrpSpPr/>
        <p:nvPr/>
      </p:nvGrpSpPr>
      <p:grpSpPr>
        <a:xfrm>
          <a:off x="0" y="0"/>
          <a:ext cx="0" cy="0"/>
          <a:chOff x="0" y="0"/>
          <a:chExt cx="0" cy="0"/>
        </a:xfrm>
      </p:grpSpPr>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6"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150000"/>
              </a:lnSpc>
              <a:spcBef>
                <a:spcPts val="0"/>
              </a:spcBef>
              <a:buFontTx/>
              <a:buNone/>
              <a:defRPr lang="fr-FR" sz="2000" dirty="0" smtClean="0"/>
            </a:lvl3pPr>
            <a:lvl4pPr marL="0" indent="0" algn="just" defTabSz="914400" rtl="0" eaLnBrk="1" latinLnBrk="0" hangingPunct="1">
              <a:lnSpc>
                <a:spcPct val="15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1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7" name="Rogner un rectangle avec un coin du même côté 6"/>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9"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3372316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gnage Seyes">
    <p:spTree>
      <p:nvGrpSpPr>
        <p:cNvPr id="1" name=""/>
        <p:cNvGrpSpPr/>
        <p:nvPr/>
      </p:nvGrpSpPr>
      <p:grpSpPr>
        <a:xfrm>
          <a:off x="0" y="0"/>
          <a:ext cx="0" cy="0"/>
          <a:chOff x="0" y="0"/>
          <a:chExt cx="0" cy="0"/>
        </a:xfrm>
      </p:grpSpPr>
      <p:pic>
        <p:nvPicPr>
          <p:cNvPr id="2" name="Image 1"/>
          <p:cNvPicPr>
            <a:picLocks noChangeAspect="1"/>
          </p:cNvPicPr>
          <p:nvPr userDrawn="1"/>
        </p:nvPicPr>
        <p:blipFill rotWithShape="1">
          <a:blip r:embed="rId2">
            <a:extLst>
              <a:ext uri="{28A0092B-C50C-407E-A947-70E740481C1C}">
                <a14:useLocalDpi xmlns:a14="http://schemas.microsoft.com/office/drawing/2010/main" val="0"/>
              </a:ext>
            </a:extLst>
          </a:blip>
          <a:srcRect l="1321" t="7274" r="1286" b="691"/>
          <a:stretch/>
        </p:blipFill>
        <p:spPr>
          <a:xfrm>
            <a:off x="130991" y="584684"/>
            <a:ext cx="9643247" cy="6157430"/>
          </a:xfrm>
          <a:prstGeom prst="rect">
            <a:avLst/>
          </a:prstGeom>
        </p:spPr>
      </p:pic>
      <p:sp>
        <p:nvSpPr>
          <p:cNvPr id="3" name="Arrondir un rectangle avec un coin diagonal 2"/>
          <p:cNvSpPr/>
          <p:nvPr userDrawn="1"/>
        </p:nvSpPr>
        <p:spPr>
          <a:xfrm>
            <a:off x="130991" y="130174"/>
            <a:ext cx="1949063" cy="360000"/>
          </a:xfrm>
          <a:prstGeom prst="round2DiagRect">
            <a:avLst>
              <a:gd name="adj1" fmla="val 27250"/>
              <a:gd name="adj2" fmla="val 0"/>
            </a:avLst>
          </a:prstGeom>
          <a:solidFill>
            <a:schemeClr val="bg1"/>
          </a:solidFill>
          <a:ln w="25400">
            <a:solidFill>
              <a:schemeClr val="accent5">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5">
                    <a:lumMod val="75000"/>
                  </a:schemeClr>
                </a:solidFill>
              </a:rPr>
              <a:t>Collectif</a:t>
            </a:r>
          </a:p>
        </p:txBody>
      </p:sp>
      <p:sp>
        <p:nvSpPr>
          <p:cNvPr id="4" name="Espace réservé du texte 5"/>
          <p:cNvSpPr>
            <a:spLocks noGrp="1"/>
          </p:cNvSpPr>
          <p:nvPr>
            <p:ph type="body" sz="quarter" idx="10"/>
          </p:nvPr>
        </p:nvSpPr>
        <p:spPr>
          <a:xfrm>
            <a:off x="125414" y="584684"/>
            <a:ext cx="9648824" cy="6157429"/>
          </a:xfrm>
          <a:prstGeom prst="rect">
            <a:avLst/>
          </a:prstGeom>
          <a:ln w="25400">
            <a:solidFill>
              <a:schemeClr val="accent5">
                <a:lumMod val="75000"/>
              </a:schemeClr>
            </a:solidFill>
          </a:ln>
        </p:spPr>
        <p:txBody>
          <a:bodyPr/>
          <a:lstStyle>
            <a:lvl1pPr marL="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0" indent="0" algn="just" defTabSz="914400" rtl="0" eaLnBrk="1" latinLnBrk="0" hangingPunct="1">
              <a:lnSpc>
                <a:spcPct val="150000"/>
              </a:lnSpc>
              <a:spcBef>
                <a:spcPts val="0"/>
              </a:spcBef>
              <a:buFontTx/>
              <a:buNone/>
              <a:defRPr lang="fr-FR" dirty="0" smtClean="0">
                <a:latin typeface="Cursive standard" pitchFamily="2" charset="0"/>
              </a:defRPr>
            </a:lvl2pPr>
            <a:lvl3pPr marL="0" indent="0" algn="just" defTabSz="914400" rtl="0" eaLnBrk="1" latinLnBrk="0" hangingPunct="1">
              <a:lnSpc>
                <a:spcPct val="200000"/>
              </a:lnSpc>
              <a:spcBef>
                <a:spcPts val="0"/>
              </a:spcBef>
              <a:buFontTx/>
              <a:buNone/>
              <a:defRPr lang="fr-FR" sz="2000" dirty="0" smtClean="0"/>
            </a:lvl3pPr>
            <a:lvl4pPr marL="0" indent="0" algn="just" defTabSz="914400" rtl="0" eaLnBrk="1" latinLnBrk="0" hangingPunct="1">
              <a:lnSpc>
                <a:spcPct val="200000"/>
              </a:lnSpc>
              <a:spcBef>
                <a:spcPts val="0"/>
              </a:spcBef>
              <a:buFontTx/>
              <a:buNone/>
              <a:defRPr lang="fr-FR" sz="2000" b="1" kern="1200" dirty="0" smtClean="0">
                <a:solidFill>
                  <a:schemeClr val="tx1"/>
                </a:solidFill>
                <a:latin typeface="+mn-lt"/>
                <a:ea typeface="+mn-ea"/>
                <a:cs typeface="+mn-cs"/>
              </a:defRPr>
            </a:lvl4pPr>
            <a:lvl5pPr marL="0" indent="0" algn="just" defTabSz="914400" rtl="0" eaLnBrk="1" latinLnBrk="0" hangingPunct="1">
              <a:lnSpc>
                <a:spcPct val="200000"/>
              </a:lnSpc>
              <a:spcBef>
                <a:spcPts val="0"/>
              </a:spcBef>
              <a:buFontTx/>
              <a:buNone/>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5" name="Rogner un rectangle avec un coin du même côté 4"/>
          <p:cNvSpPr/>
          <p:nvPr userDrawn="1"/>
        </p:nvSpPr>
        <p:spPr>
          <a:xfrm rot="5400000">
            <a:off x="8517600" y="-759600"/>
            <a:ext cx="360000" cy="2143969"/>
          </a:xfrm>
          <a:prstGeom prst="snip2SameRect">
            <a:avLst>
              <a:gd name="adj1" fmla="val 27956"/>
              <a:gd name="adj2" fmla="val 0"/>
            </a:avLst>
          </a:prstGeom>
          <a:solidFill>
            <a:schemeClr val="bg1"/>
          </a:solidFill>
          <a:ln w="38100" cmpd="thickThi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fr-FR" dirty="0">
              <a:solidFill>
                <a:srgbClr val="00B050"/>
              </a:solidFill>
            </a:endParaRPr>
          </a:p>
        </p:txBody>
      </p:sp>
      <p:sp>
        <p:nvSpPr>
          <p:cNvPr id="6" name="Espace réservé du texte 8"/>
          <p:cNvSpPr>
            <a:spLocks noGrp="1"/>
          </p:cNvSpPr>
          <p:nvPr>
            <p:ph type="body" sz="quarter" idx="12"/>
          </p:nvPr>
        </p:nvSpPr>
        <p:spPr>
          <a:xfrm>
            <a:off x="7632074" y="129812"/>
            <a:ext cx="2026659" cy="360362"/>
          </a:xfrm>
          <a:prstGeom prst="rect">
            <a:avLst/>
          </a:prstGeom>
        </p:spPr>
        <p:txBody>
          <a:bodyPr anchor="t" anchorCtr="0"/>
          <a:lstStyle>
            <a:lvl1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1pPr>
            <a:lvl2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2pPr>
            <a:lvl3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3pPr>
            <a:lvl4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4pPr>
            <a:lvl5pPr marL="0" indent="0" algn="ctr" defTabSz="914400" rtl="0" eaLnBrk="1" latinLnBrk="0" hangingPunct="1">
              <a:spcBef>
                <a:spcPct val="20000"/>
              </a:spcBef>
              <a:buFontTx/>
              <a:buNone/>
              <a:defRPr lang="fr-FR" sz="1800" kern="1200" dirty="0" smtClean="0">
                <a:solidFill>
                  <a:schemeClr val="accent5">
                    <a:lumMod val="75000"/>
                  </a:schemeClr>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11" name="Espace réservé du texte 10"/>
          <p:cNvSpPr>
            <a:spLocks noGrp="1"/>
          </p:cNvSpPr>
          <p:nvPr>
            <p:ph type="body" sz="quarter" idx="13"/>
          </p:nvPr>
        </p:nvSpPr>
        <p:spPr>
          <a:xfrm>
            <a:off x="1050425" y="1125539"/>
            <a:ext cx="8724627" cy="5616575"/>
          </a:xfrm>
          <a:prstGeom prst="rect">
            <a:avLst/>
          </a:prstGeom>
        </p:spPr>
        <p:txBody>
          <a:bodyPr/>
          <a:lstStyle>
            <a:lvl1pPr marL="0" indent="0">
              <a:buFontTx/>
              <a:buNone/>
              <a:defRPr lang="fr-FR" sz="2000" b="0" u="sng" kern="1200" dirty="0" smtClean="0">
                <a:solidFill>
                  <a:srgbClr val="3333FF"/>
                </a:solidFill>
                <a:latin typeface="Sassoon Infant Std" pitchFamily="34" charset="0"/>
                <a:ea typeface="+mn-ea"/>
                <a:cs typeface="+mn-cs"/>
              </a:defRPr>
            </a:lvl1pPr>
            <a:lvl2pPr marL="0" indent="0">
              <a:buFontTx/>
              <a:buNone/>
              <a:defRPr lang="fr-FR" sz="2800" kern="1200" dirty="0" smtClean="0">
                <a:solidFill>
                  <a:schemeClr val="tx1"/>
                </a:solidFill>
                <a:latin typeface="Cursive standard" pitchFamily="2" charset="0"/>
                <a:ea typeface="+mn-ea"/>
                <a:cs typeface="+mn-cs"/>
              </a:defRPr>
            </a:lvl2pPr>
            <a:lvl3pPr marL="0" indent="0">
              <a:buFontTx/>
              <a:buNone/>
              <a:defRPr lang="fr-FR" sz="2000" kern="1200" dirty="0" smtClean="0">
                <a:solidFill>
                  <a:schemeClr val="tx1"/>
                </a:solidFill>
                <a:latin typeface="+mn-lt"/>
                <a:ea typeface="+mn-ea"/>
                <a:cs typeface="+mn-cs"/>
              </a:defRPr>
            </a:lvl3pPr>
            <a:lvl4pPr marL="0" indent="0">
              <a:buFontTx/>
              <a:buNone/>
              <a:defRPr lang="fr-FR" sz="2000" b="1" kern="1200" dirty="0" smtClean="0">
                <a:solidFill>
                  <a:schemeClr val="tx1"/>
                </a:solidFill>
                <a:latin typeface="+mn-lt"/>
                <a:ea typeface="+mn-ea"/>
                <a:cs typeface="+mn-cs"/>
              </a:defRPr>
            </a:lvl4pPr>
            <a:lvl5pPr marL="0" indent="0">
              <a:buFontTx/>
              <a:buNone/>
              <a:defRPr lang="fr-FR" sz="2000" kern="1200" dirty="0">
                <a:solidFill>
                  <a:schemeClr val="tx1"/>
                </a:solidFill>
                <a:latin typeface="+mn-lt"/>
                <a:ea typeface="+mn-ea"/>
                <a:cs typeface="+mn-cs"/>
              </a:defRPr>
            </a:lvl5pPr>
          </a:lstStyle>
          <a:p>
            <a:pPr marL="0" lvl="0" indent="0" algn="just" defTabSz="914400" rtl="0" eaLnBrk="1" latinLnBrk="0" hangingPunct="1">
              <a:lnSpc>
                <a:spcPct val="100000"/>
              </a:lnSpc>
              <a:spcBef>
                <a:spcPts val="0"/>
              </a:spcBef>
              <a:buFontTx/>
              <a:buNone/>
            </a:pPr>
            <a:r>
              <a:rPr lang="fr-FR"/>
              <a:t>Modifier les styles du texte du masque</a:t>
            </a:r>
          </a:p>
          <a:p>
            <a:pPr marL="0" lvl="1" indent="0" algn="just" defTabSz="914400" rtl="0" eaLnBrk="1" latinLnBrk="0" hangingPunct="1">
              <a:lnSpc>
                <a:spcPct val="100000"/>
              </a:lnSpc>
              <a:spcBef>
                <a:spcPts val="0"/>
              </a:spcBef>
              <a:buFontTx/>
              <a:buNone/>
            </a:pPr>
            <a:r>
              <a:rPr lang="fr-FR"/>
              <a:t>Deuxième niveau</a:t>
            </a:r>
          </a:p>
          <a:p>
            <a:pPr marL="0" lvl="2" indent="0" algn="just" defTabSz="914400" rtl="0" eaLnBrk="1" latinLnBrk="0" hangingPunct="1">
              <a:lnSpc>
                <a:spcPct val="100000"/>
              </a:lnSpc>
              <a:spcBef>
                <a:spcPts val="0"/>
              </a:spcBef>
              <a:buFontTx/>
              <a:buNone/>
            </a:pPr>
            <a:r>
              <a:rPr lang="fr-FR"/>
              <a:t>Troisième niveau</a:t>
            </a:r>
          </a:p>
          <a:p>
            <a:pPr marL="0" lvl="3" indent="0" algn="just" defTabSz="914400" rtl="0" eaLnBrk="1" latinLnBrk="0" hangingPunct="1">
              <a:lnSpc>
                <a:spcPct val="100000"/>
              </a:lnSpc>
              <a:spcBef>
                <a:spcPts val="0"/>
              </a:spcBef>
              <a:buFontTx/>
              <a:buNone/>
            </a:pPr>
            <a:r>
              <a:rPr lang="fr-FR"/>
              <a:t>Quatrième niveau</a:t>
            </a:r>
          </a:p>
          <a:p>
            <a:pPr marL="0" lvl="4" indent="0" algn="just" defTabSz="914400" rtl="0" eaLnBrk="1" latinLnBrk="0" hangingPunct="1">
              <a:lnSpc>
                <a:spcPct val="100000"/>
              </a:lnSpc>
              <a:spcBef>
                <a:spcPts val="0"/>
              </a:spcBef>
              <a:buFontTx/>
              <a:buNone/>
            </a:pPr>
            <a:r>
              <a:rPr lang="fr-FR"/>
              <a:t>Cinquième niveau</a:t>
            </a:r>
            <a:endParaRPr lang="fr-FR" dirty="0"/>
          </a:p>
        </p:txBody>
      </p:sp>
    </p:spTree>
    <p:extLst>
      <p:ext uri="{BB962C8B-B14F-4D97-AF65-F5344CB8AC3E}">
        <p14:creationId xmlns:p14="http://schemas.microsoft.com/office/powerpoint/2010/main" val="3267038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dividuel">
    <p:spTree>
      <p:nvGrpSpPr>
        <p:cNvPr id="1" name=""/>
        <p:cNvGrpSpPr/>
        <p:nvPr/>
      </p:nvGrpSpPr>
      <p:grpSpPr>
        <a:xfrm>
          <a:off x="0" y="0"/>
          <a:ext cx="0" cy="0"/>
          <a:chOff x="0" y="0"/>
          <a:chExt cx="0" cy="0"/>
        </a:xfrm>
      </p:grpSpPr>
      <p:sp>
        <p:nvSpPr>
          <p:cNvPr id="3" name="Arrondir un rectangle avec un coin diagonal 2"/>
          <p:cNvSpPr/>
          <p:nvPr userDrawn="1"/>
        </p:nvSpPr>
        <p:spPr>
          <a:xfrm>
            <a:off x="129101" y="129600"/>
            <a:ext cx="1949063" cy="360000"/>
          </a:xfrm>
          <a:prstGeom prst="round2DiagRect">
            <a:avLst>
              <a:gd name="adj1" fmla="val 27250"/>
              <a:gd name="adj2" fmla="val 0"/>
            </a:avLst>
          </a:prstGeom>
          <a:solidFill>
            <a:schemeClr val="bg1"/>
          </a:solidFill>
          <a:ln w="25400">
            <a:solidFill>
              <a:srgbClr val="9F5FCF"/>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rgbClr val="9F5FCF"/>
                </a:solidFill>
              </a:rPr>
              <a:t>Individuel</a:t>
            </a:r>
          </a:p>
        </p:txBody>
      </p:sp>
      <p:sp>
        <p:nvSpPr>
          <p:cNvPr id="4" name="Rogner un rectangle avec un coin du même côté 3"/>
          <p:cNvSpPr/>
          <p:nvPr userDrawn="1"/>
        </p:nvSpPr>
        <p:spPr>
          <a:xfrm rot="5400000">
            <a:off x="8518964" y="-759600"/>
            <a:ext cx="360000" cy="2143969"/>
          </a:xfrm>
          <a:prstGeom prst="snip2SameRect">
            <a:avLst>
              <a:gd name="adj1" fmla="val 27956"/>
              <a:gd name="adj2" fmla="val 0"/>
            </a:avLst>
          </a:prstGeom>
          <a:solidFill>
            <a:schemeClr val="bg1"/>
          </a:solidFill>
          <a:ln w="38100" cmpd="thickThin">
            <a:solidFill>
              <a:srgbClr val="9F5FCF"/>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rgbClr val="9F5FCF"/>
                </a:solidFill>
              </a:rPr>
              <a:t>Exercices</a:t>
            </a:r>
          </a:p>
        </p:txBody>
      </p:sp>
      <p:sp>
        <p:nvSpPr>
          <p:cNvPr id="10" name="Espace réservé du texte 5"/>
          <p:cNvSpPr>
            <a:spLocks noGrp="1"/>
          </p:cNvSpPr>
          <p:nvPr>
            <p:ph type="body" sz="quarter" idx="10"/>
          </p:nvPr>
        </p:nvSpPr>
        <p:spPr>
          <a:xfrm>
            <a:off x="125414" y="584199"/>
            <a:ext cx="9648824" cy="6157913"/>
          </a:xfrm>
          <a:prstGeom prst="rect">
            <a:avLst/>
          </a:prstGeom>
          <a:ln w="25400">
            <a:solidFill>
              <a:srgbClr val="9F5FCF"/>
            </a:solidFill>
          </a:ln>
        </p:spPr>
        <p:txBody>
          <a:bodyPr/>
          <a:lstStyle>
            <a:lvl1pPr marL="360000" indent="0" algn="just" defTabSz="914400" rtl="0" eaLnBrk="1" latinLnBrk="0" hangingPunct="1">
              <a:lnSpc>
                <a:spcPct val="100000"/>
              </a:lnSpc>
              <a:spcBef>
                <a:spcPts val="0"/>
              </a:spcBef>
              <a:buFontTx/>
              <a:buNone/>
              <a:defRPr lang="fr-FR" sz="2000" b="0" u="sng" kern="1200" dirty="0" smtClean="0">
                <a:solidFill>
                  <a:srgbClr val="3333FF"/>
                </a:solidFill>
                <a:latin typeface="Sassoon Infant Std" pitchFamily="34" charset="0"/>
                <a:ea typeface="+mn-ea"/>
                <a:cs typeface="+mn-cs"/>
              </a:defRPr>
            </a:lvl1pPr>
            <a:lvl2pPr marL="360000" indent="0" algn="just" defTabSz="914400" rtl="0" eaLnBrk="1" latinLnBrk="0" hangingPunct="1">
              <a:lnSpc>
                <a:spcPct val="150000"/>
              </a:lnSpc>
              <a:spcBef>
                <a:spcPts val="0"/>
              </a:spcBef>
              <a:buFontTx/>
              <a:buNone/>
              <a:defRPr lang="fr-FR" dirty="0" smtClean="0">
                <a:latin typeface="Cursive standard" pitchFamily="2" charset="0"/>
              </a:defRPr>
            </a:lvl2pPr>
            <a:lvl3pPr marL="360000" indent="0" algn="just" defTabSz="914400" rtl="0" eaLnBrk="1" latinLnBrk="0" hangingPunct="1">
              <a:lnSpc>
                <a:spcPct val="100000"/>
              </a:lnSpc>
              <a:spcBef>
                <a:spcPts val="0"/>
              </a:spcBef>
              <a:buFontTx/>
              <a:buNone/>
              <a:defRPr lang="fr-FR" sz="2000" dirty="0" smtClean="0"/>
            </a:lvl3pPr>
            <a:lvl4pPr marL="360000" indent="0" algn="just" defTabSz="914400" rtl="0" eaLnBrk="1" latinLnBrk="0" hangingPunct="1">
              <a:lnSpc>
                <a:spcPct val="100000"/>
              </a:lnSpc>
              <a:spcBef>
                <a:spcPts val="0"/>
              </a:spcBef>
              <a:buFontTx/>
              <a:buNone/>
              <a:defRPr lang="fr-FR" sz="2000" b="1" kern="1200" dirty="0" smtClean="0">
                <a:solidFill>
                  <a:schemeClr val="tx1"/>
                </a:solidFill>
                <a:latin typeface="+mn-lt"/>
                <a:ea typeface="+mn-ea"/>
                <a:cs typeface="+mn-cs"/>
              </a:defRPr>
            </a:lvl4pPr>
            <a:lvl5pPr marL="360000" indent="0" algn="just" defTabSz="914400" rtl="0" eaLnBrk="1" latinLnBrk="0" hangingPunct="1">
              <a:lnSpc>
                <a:spcPct val="100000"/>
              </a:lnSpc>
              <a:spcBef>
                <a:spcPts val="0"/>
              </a:spcBef>
              <a:buFontTx/>
              <a:buNone/>
              <a:defRPr lang="fr-FR" sz="2000" b="0" kern="1200" dirty="0">
                <a:solidFill>
                  <a:schemeClr val="tx1"/>
                </a:solidFill>
                <a:latin typeface="+mn-lt"/>
                <a:ea typeface="+mn-ea"/>
                <a:cs typeface="+mn-cs"/>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1341740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ynthèse">
    <p:spTree>
      <p:nvGrpSpPr>
        <p:cNvPr id="1" name=""/>
        <p:cNvGrpSpPr/>
        <p:nvPr/>
      </p:nvGrpSpPr>
      <p:grpSpPr>
        <a:xfrm>
          <a:off x="0" y="0"/>
          <a:ext cx="0" cy="0"/>
          <a:chOff x="0" y="0"/>
          <a:chExt cx="0" cy="0"/>
        </a:xfrm>
      </p:grpSpPr>
      <p:sp>
        <p:nvSpPr>
          <p:cNvPr id="3" name="Arrondir un rectangle avec un coin diagonal 2"/>
          <p:cNvSpPr/>
          <p:nvPr userDrawn="1"/>
        </p:nvSpPr>
        <p:spPr>
          <a:xfrm>
            <a:off x="129600" y="129600"/>
            <a:ext cx="1949063" cy="360000"/>
          </a:xfrm>
          <a:prstGeom prst="round2DiagRect">
            <a:avLst>
              <a:gd name="adj1" fmla="val 27250"/>
              <a:gd name="adj2" fmla="val 0"/>
            </a:avLst>
          </a:prstGeom>
          <a:solidFill>
            <a:schemeClr val="bg1"/>
          </a:solidFill>
          <a:ln w="25400">
            <a:solidFill>
              <a:schemeClr val="accent6">
                <a:lumMod val="75000"/>
              </a:schemeClr>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a:solidFill>
                  <a:schemeClr val="accent6">
                    <a:lumMod val="75000"/>
                  </a:schemeClr>
                </a:solidFill>
              </a:rPr>
              <a:t>Page</a:t>
            </a:r>
            <a:r>
              <a:rPr lang="fr-FR" baseline="0" dirty="0">
                <a:solidFill>
                  <a:schemeClr val="accent6">
                    <a:lumMod val="75000"/>
                  </a:schemeClr>
                </a:solidFill>
              </a:rPr>
              <a:t> de garde</a:t>
            </a:r>
            <a:endParaRPr lang="fr-FR" dirty="0">
              <a:solidFill>
                <a:schemeClr val="accent6">
                  <a:lumMod val="75000"/>
                </a:schemeClr>
              </a:solidFill>
            </a:endParaRPr>
          </a:p>
        </p:txBody>
      </p:sp>
      <p:sp>
        <p:nvSpPr>
          <p:cNvPr id="4" name="Rogner un rectangle avec un coin du même côté 3"/>
          <p:cNvSpPr/>
          <p:nvPr userDrawn="1"/>
        </p:nvSpPr>
        <p:spPr>
          <a:xfrm rot="5400000">
            <a:off x="8517341" y="-758715"/>
            <a:ext cx="360000" cy="2143969"/>
          </a:xfrm>
          <a:prstGeom prst="snip2SameRect">
            <a:avLst>
              <a:gd name="adj1" fmla="val 27956"/>
              <a:gd name="adj2" fmla="val 0"/>
            </a:avLst>
          </a:prstGeom>
          <a:solidFill>
            <a:schemeClr val="bg1"/>
          </a:solidFill>
          <a:ln w="38100" cmpd="thickThi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a:solidFill>
                  <a:schemeClr val="accent6">
                    <a:lumMod val="75000"/>
                  </a:schemeClr>
                </a:solidFill>
              </a:rPr>
              <a:t>Synthèse</a:t>
            </a:r>
          </a:p>
        </p:txBody>
      </p:sp>
      <p:sp>
        <p:nvSpPr>
          <p:cNvPr id="2" name="Rectangle à coins arrondis 1"/>
          <p:cNvSpPr/>
          <p:nvPr userDrawn="1"/>
        </p:nvSpPr>
        <p:spPr>
          <a:xfrm>
            <a:off x="125414" y="2035410"/>
            <a:ext cx="9648824" cy="2628292"/>
          </a:xfrm>
          <a:prstGeom prst="roundRect">
            <a:avLst>
              <a:gd name="adj" fmla="val 6029"/>
            </a:avLst>
          </a:prstGeom>
          <a:ln w="25400"/>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Titre 8"/>
          <p:cNvSpPr>
            <a:spLocks noGrp="1"/>
          </p:cNvSpPr>
          <p:nvPr>
            <p:ph type="title"/>
          </p:nvPr>
        </p:nvSpPr>
        <p:spPr>
          <a:xfrm>
            <a:off x="125414" y="2629476"/>
            <a:ext cx="9643912" cy="720080"/>
          </a:xfrm>
          <a:prstGeom prst="rect">
            <a:avLst/>
          </a:prstGeom>
        </p:spPr>
        <p:txBody>
          <a:bodyPr anchor="ctr" anchorCtr="0"/>
          <a:lstStyle>
            <a:lvl1pPr>
              <a:defRPr>
                <a:solidFill>
                  <a:srgbClr val="3333FF"/>
                </a:solidFill>
                <a:latin typeface="Gabriola" panose="04040605051002020D02" pitchFamily="82" charset="0"/>
              </a:defRPr>
            </a:lvl1pPr>
          </a:lstStyle>
          <a:p>
            <a:r>
              <a:rPr lang="fr-FR"/>
              <a:t>Modifiez le style du titre</a:t>
            </a:r>
            <a:endParaRPr lang="fr-FR" dirty="0"/>
          </a:p>
        </p:txBody>
      </p:sp>
      <p:sp>
        <p:nvSpPr>
          <p:cNvPr id="13" name="Espace réservé du texte 12"/>
          <p:cNvSpPr>
            <a:spLocks noGrp="1"/>
          </p:cNvSpPr>
          <p:nvPr>
            <p:ph type="body" sz="quarter" idx="10"/>
          </p:nvPr>
        </p:nvSpPr>
        <p:spPr>
          <a:xfrm>
            <a:off x="125414" y="3349556"/>
            <a:ext cx="9643911" cy="1314450"/>
          </a:xfrm>
          <a:prstGeom prst="rect">
            <a:avLst/>
          </a:prstGeom>
        </p:spPr>
        <p:txBody>
          <a:bodyPr/>
          <a:lstStyle>
            <a:lvl1pPr marL="0" indent="0" algn="ctr">
              <a:buFontTx/>
              <a:buNone/>
              <a:defRPr lang="fr-FR" sz="2000" dirty="0" smtClean="0"/>
            </a:lvl1pPr>
            <a:lvl2pPr>
              <a:defRPr lang="fr-FR" dirty="0" smtClean="0"/>
            </a:lvl2pPr>
            <a:lvl3pPr>
              <a:defRPr lang="fr-FR" dirty="0" smtClean="0"/>
            </a:lvl3pPr>
            <a:lvl4pPr>
              <a:defRPr lang="fr-FR" dirty="0" smtClean="0"/>
            </a:lvl4pPr>
            <a:lvl5pPr>
              <a:defRPr lang="fr-FR" dirty="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4234519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5432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119094"/>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61" r:id="rId3"/>
    <p:sldLayoutId id="2147483662" r:id="rId4"/>
    <p:sldLayoutId id="2147483664" r:id="rId5"/>
    <p:sldLayoutId id="2147483670" r:id="rId6"/>
    <p:sldLayoutId id="2147483668" r:id="rId7"/>
    <p:sldLayoutId id="2147483669" r:id="rId8"/>
    <p:sldLayoutId id="2147483671"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299599" y="620688"/>
            <a:ext cx="5457982" cy="1188132"/>
          </a:xfrm>
          <a:prstGeom prst="rect">
            <a:avLst/>
          </a:prstGeom>
          <a:noFill/>
        </p:spPr>
        <p:txBody>
          <a:bodyPr wrap="square" rtlCol="0" anchor="ctr" anchorCtr="0">
            <a:noAutofit/>
          </a:bodyPr>
          <a:lstStyle/>
          <a:p>
            <a:pPr algn="ctr"/>
            <a:r>
              <a:rPr lang="fr-FR" sz="3000" dirty="0">
                <a:solidFill>
                  <a:schemeClr val="bg1"/>
                </a:solidFill>
                <a:latin typeface="Gabriola" panose="04040605051002020D02" pitchFamily="82" charset="0"/>
              </a:rPr>
              <a:t>Texte 4</a:t>
            </a:r>
          </a:p>
          <a:p>
            <a:pPr algn="ctr"/>
            <a:r>
              <a:rPr lang="fr-FR" sz="3600" dirty="0">
                <a:solidFill>
                  <a:schemeClr val="bg1"/>
                </a:solidFill>
                <a:latin typeface="Gabriola" panose="04040605051002020D02" pitchFamily="82" charset="0"/>
              </a:rPr>
              <a:t>Pluche, le petit lapin gris</a:t>
            </a:r>
          </a:p>
        </p:txBody>
      </p:sp>
    </p:spTree>
    <p:extLst>
      <p:ext uri="{BB962C8B-B14F-4D97-AF65-F5344CB8AC3E}">
        <p14:creationId xmlns:p14="http://schemas.microsoft.com/office/powerpoint/2010/main" val="1558048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Remets les mots dans l’ordre pour former une phrase correcte. Trouve toutes les possibilités.</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328195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Trouver la phrase qui veut dire le contraire :</a:t>
            </a:r>
          </a:p>
          <a:p>
            <a:pPr lvl="1"/>
            <a:r>
              <a:rPr lang="fr-FR" dirty="0" err="1"/>
              <a:t>I²l</a:t>
            </a:r>
            <a:r>
              <a:rPr lang="fr-FR" dirty="0"/>
              <a:t>  n’aime  </a:t>
            </a:r>
            <a:r>
              <a:rPr lang="fr-FR" dirty="0" err="1"/>
              <a:t>²pa</a:t>
            </a:r>
            <a:r>
              <a:rPr lang="fr-FR" dirty="0"/>
              <a:t>$  </a:t>
            </a:r>
            <a:r>
              <a:rPr lang="fr-FR" dirty="0" err="1"/>
              <a:t>²le</a:t>
            </a:r>
            <a:r>
              <a:rPr lang="fr-FR" dirty="0"/>
              <a:t>  </a:t>
            </a:r>
            <a:r>
              <a:rPr lang="fr-FR" dirty="0" err="1"/>
              <a:t>²chien</a:t>
            </a:r>
            <a:r>
              <a:rPr lang="fr-FR" dirty="0"/>
              <a:t>  Gilou.</a:t>
            </a:r>
          </a:p>
        </p:txBody>
      </p:sp>
      <p:sp>
        <p:nvSpPr>
          <p:cNvPr id="3" name="Espace réservé du texte 2"/>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2944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Reconstitue la phrase.</a:t>
            </a:r>
          </a:p>
          <a:p>
            <a:endParaRPr lang="fr-FR" dirty="0"/>
          </a:p>
          <a:p>
            <a:endParaRPr lang="fr-FR" dirty="0"/>
          </a:p>
          <a:p>
            <a:endParaRPr lang="fr-FR" dirty="0"/>
          </a:p>
          <a:p>
            <a:r>
              <a:rPr lang="fr-FR" dirty="0"/>
              <a:t>Transforme à la forme affirmative (supprime la négation).</a:t>
            </a:r>
          </a:p>
          <a:p>
            <a:pPr lvl="1"/>
            <a:r>
              <a:rPr lang="fr-FR" dirty="0"/>
              <a:t>Le </a:t>
            </a:r>
            <a:r>
              <a:rPr lang="fr-FR" dirty="0" err="1"/>
              <a:t>²lapin</a:t>
            </a:r>
            <a:r>
              <a:rPr lang="fr-FR" dirty="0"/>
              <a:t> ne voit </a:t>
            </a:r>
            <a:r>
              <a:rPr lang="fr-FR" dirty="0" err="1"/>
              <a:t>²pa</a:t>
            </a:r>
            <a:r>
              <a:rPr lang="fr-FR" dirty="0"/>
              <a:t>$ Gilou.</a:t>
            </a:r>
          </a:p>
        </p:txBody>
      </p:sp>
      <p:sp>
        <p:nvSpPr>
          <p:cNvPr id="5" name="Rectangle à coins arrondis 8"/>
          <p:cNvSpPr/>
          <p:nvPr/>
        </p:nvSpPr>
        <p:spPr>
          <a:xfrm>
            <a:off x="779818" y="975740"/>
            <a:ext cx="1794537"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un dessin animé</a:t>
            </a:r>
          </a:p>
        </p:txBody>
      </p:sp>
      <p:sp>
        <p:nvSpPr>
          <p:cNvPr id="6" name="Rectangle à coins arrondis 9"/>
          <p:cNvSpPr/>
          <p:nvPr/>
        </p:nvSpPr>
        <p:spPr>
          <a:xfrm>
            <a:off x="2754375" y="974985"/>
            <a:ext cx="1087735"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regarde</a:t>
            </a:r>
          </a:p>
        </p:txBody>
      </p:sp>
      <p:sp>
        <p:nvSpPr>
          <p:cNvPr id="7" name="Rectangle à coins arrondis 10"/>
          <p:cNvSpPr/>
          <p:nvPr/>
        </p:nvSpPr>
        <p:spPr>
          <a:xfrm>
            <a:off x="4014515" y="975740"/>
            <a:ext cx="1519783"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la télévision</a:t>
            </a:r>
          </a:p>
        </p:txBody>
      </p:sp>
      <p:sp>
        <p:nvSpPr>
          <p:cNvPr id="8" name="Rectangle à coins arrondis 11"/>
          <p:cNvSpPr/>
          <p:nvPr/>
        </p:nvSpPr>
        <p:spPr>
          <a:xfrm>
            <a:off x="5634696" y="974985"/>
            <a:ext cx="540059" cy="360040"/>
          </a:xfrm>
          <a:prstGeom prst="roundRect">
            <a:avLst/>
          </a:prstGeom>
          <a:solidFill>
            <a:srgbClr val="E5FFE5"/>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je</a:t>
            </a: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69837"/>
            <a:ext cx="469353" cy="585168"/>
          </a:xfrm>
          <a:prstGeom prst="rect">
            <a:avLst/>
          </a:prstGeom>
        </p:spPr>
      </p:pic>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4" y="1824875"/>
            <a:ext cx="469353" cy="585168"/>
          </a:xfrm>
          <a:prstGeom prst="rect">
            <a:avLst/>
          </a:prstGeom>
        </p:spPr>
      </p:pic>
    </p:spTree>
    <p:extLst>
      <p:ext uri="{BB962C8B-B14F-4D97-AF65-F5344CB8AC3E}">
        <p14:creationId xmlns:p14="http://schemas.microsoft.com/office/powerpoint/2010/main" val="1136572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T²ransposition</a:t>
            </a:r>
            <a:r>
              <a:rPr lang="fr-FR" dirty="0"/>
              <a:t>$</a:t>
            </a:r>
          </a:p>
        </p:txBody>
      </p:sp>
    </p:spTree>
    <p:extLst>
      <p:ext uri="{BB962C8B-B14F-4D97-AF65-F5344CB8AC3E}">
        <p14:creationId xmlns:p14="http://schemas.microsoft.com/office/powerpoint/2010/main" val="30975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le texte en transformant « Pluche » en « Pluche et </a:t>
            </a:r>
            <a:r>
              <a:rPr lang="fr-FR" dirty="0" err="1"/>
              <a:t>Pluchet</a:t>
            </a:r>
            <a:r>
              <a:rPr lang="fr-FR" dirty="0"/>
              <a:t> » (il </a:t>
            </a:r>
            <a:r>
              <a:rPr lang="fr-FR" dirty="0">
                <a:sym typeface="Wingdings" panose="05000000000000000000" pitchFamily="2" charset="2"/>
              </a:rPr>
              <a:t> ils).</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6334083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  « Pluche » en « Pluche et </a:t>
            </a:r>
            <a:r>
              <a:rPr lang="fr-FR" dirty="0" err="1"/>
              <a:t>Pluchet</a:t>
            </a:r>
            <a:r>
              <a:rPr lang="fr-FR" dirty="0"/>
              <a:t> ».</a:t>
            </a:r>
          </a:p>
          <a:p>
            <a:pPr lvl="2">
              <a:lnSpc>
                <a:spcPct val="20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lvl="2">
              <a:lnSpc>
                <a:spcPct val="20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lvl="2">
              <a:lnSpc>
                <a:spcPct val="200000"/>
              </a:lnSpc>
            </a:pPr>
            <a:r>
              <a:rPr lang="fr-FR" dirty="0"/>
              <a:t>Il  bondit  dans  le  terrier  et  file  vers  le  fond.  Il  se  blottit  contre  sa  maman.  Sauvé !</a:t>
            </a:r>
          </a:p>
        </p:txBody>
      </p:sp>
      <p:sp>
        <p:nvSpPr>
          <p:cNvPr id="5" name="Espace réservé du texte 4"/>
          <p:cNvSpPr>
            <a:spLocks noGrp="1"/>
          </p:cNvSpPr>
          <p:nvPr>
            <p:ph type="body" sz="quarter" idx="12"/>
          </p:nvPr>
        </p:nvSpPr>
        <p:spPr/>
        <p:txBody>
          <a:bodyPr/>
          <a:lstStyle/>
          <a:p>
            <a:r>
              <a:rPr lang="fr-FR" dirty="0"/>
              <a:t>Transposition</a:t>
            </a:r>
          </a:p>
        </p:txBody>
      </p:sp>
      <p:cxnSp>
        <p:nvCxnSpPr>
          <p:cNvPr id="6" name="Connecteur droit 5"/>
          <p:cNvCxnSpPr/>
          <p:nvPr/>
        </p:nvCxnSpPr>
        <p:spPr>
          <a:xfrm>
            <a:off x="198091" y="1349597"/>
            <a:ext cx="7912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65227" y="1453426"/>
            <a:ext cx="2700969" cy="369332"/>
          </a:xfrm>
          <a:prstGeom prst="rect">
            <a:avLst/>
          </a:prstGeom>
          <a:noFill/>
        </p:spPr>
        <p:txBody>
          <a:bodyPr wrap="square" rtlCol="0">
            <a:spAutoFit/>
          </a:bodyPr>
          <a:lstStyle/>
          <a:p>
            <a:r>
              <a:rPr lang="fr-FR" b="1" dirty="0">
                <a:solidFill>
                  <a:srgbClr val="FF0000"/>
                </a:solidFill>
                <a:latin typeface="CrayonL" panose="00000500000000000000" pitchFamily="2" charset="0"/>
              </a:rPr>
              <a:t>Pluche et Pluchet sont</a:t>
            </a:r>
          </a:p>
        </p:txBody>
      </p:sp>
      <p:cxnSp>
        <p:nvCxnSpPr>
          <p:cNvPr id="8" name="Connecteur droit 7"/>
          <p:cNvCxnSpPr/>
          <p:nvPr/>
        </p:nvCxnSpPr>
        <p:spPr>
          <a:xfrm>
            <a:off x="1077514" y="1349597"/>
            <a:ext cx="4065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1557199" y="1349597"/>
            <a:ext cx="172564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28140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Dans les phrases collectées, faire encadrer dans chaque phrase de qui on parle, Pluche ou bien Pluche et </a:t>
            </a:r>
            <a:r>
              <a:rPr lang="fr-FR" dirty="0" err="1"/>
              <a:t>Pluchet</a:t>
            </a:r>
            <a:r>
              <a:rPr lang="fr-FR" dirty="0"/>
              <a:t>, et demander qui est représenté par il et ils. Encadrer les pronoms. Encadrer ce que l’on dit de Pluche ou de Pluche et </a:t>
            </a:r>
            <a:r>
              <a:rPr lang="fr-FR" dirty="0" err="1"/>
              <a:t>Pluchet</a:t>
            </a:r>
            <a:r>
              <a:rPr lang="fr-FR" dirty="0"/>
              <a:t>.</a:t>
            </a:r>
          </a:p>
          <a:p>
            <a:endParaRPr lang="fr-FR" dirty="0"/>
          </a:p>
          <a:p>
            <a:r>
              <a:rPr lang="fr-FR" dirty="0"/>
              <a:t>Se reporter à l’affiche collective du verbe être pour écrire : Pluche et </a:t>
            </a:r>
            <a:r>
              <a:rPr lang="fr-FR" dirty="0" err="1"/>
              <a:t>Pluchet</a:t>
            </a:r>
            <a:r>
              <a:rPr lang="fr-FR" dirty="0"/>
              <a:t> sont.</a:t>
            </a:r>
          </a:p>
          <a:p>
            <a:endParaRPr lang="fr-FR" dirty="0"/>
          </a:p>
          <a:p>
            <a:r>
              <a:rPr lang="fr-FR" dirty="0"/>
              <a:t>Se reporter à l’affiche collective du verbe aller pour écrire : Pluche et </a:t>
            </a:r>
            <a:r>
              <a:rPr lang="fr-FR" dirty="0" err="1"/>
              <a:t>Pluchet</a:t>
            </a:r>
            <a:r>
              <a:rPr lang="fr-FR" dirty="0"/>
              <a:t> vont.</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102041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De qui parle-t-on ?</a:t>
            </a:r>
          </a:p>
          <a:p>
            <a:r>
              <a:rPr lang="fr-FR" dirty="0"/>
              <a:t>Qu’est-ce qu’on en dit ?</a:t>
            </a:r>
          </a:p>
          <a:p>
            <a:pPr lvl="2"/>
            <a:r>
              <a:rPr lang="fr-FR" dirty="0"/>
              <a:t>IL</a:t>
            </a:r>
          </a:p>
          <a:p>
            <a:pPr lvl="2"/>
            <a:r>
              <a:rPr lang="fr-FR" dirty="0"/>
              <a:t>Il adore la laitue pleine de rosée.</a:t>
            </a:r>
          </a:p>
          <a:p>
            <a:pPr lvl="2"/>
            <a:r>
              <a:rPr lang="fr-FR" dirty="0" err="1"/>
              <a:t>Pluchet</a:t>
            </a:r>
            <a:r>
              <a:rPr lang="fr-FR" dirty="0"/>
              <a:t> grignote, il dévore.</a:t>
            </a:r>
          </a:p>
          <a:p>
            <a:pPr lvl="2"/>
            <a:endParaRPr lang="fr-FR" dirty="0"/>
          </a:p>
          <a:p>
            <a:pPr lvl="2"/>
            <a:r>
              <a:rPr lang="fr-FR" dirty="0"/>
              <a:t>ILS</a:t>
            </a:r>
          </a:p>
          <a:p>
            <a:pPr lvl="2"/>
            <a:r>
              <a:rPr lang="fr-FR" dirty="0"/>
              <a:t>Ils adorent la laitue pleine de rosée.</a:t>
            </a:r>
          </a:p>
          <a:p>
            <a:pPr lvl="2"/>
            <a:r>
              <a:rPr lang="fr-FR" dirty="0"/>
              <a:t>Pluche et </a:t>
            </a:r>
            <a:r>
              <a:rPr lang="fr-FR" dirty="0" err="1"/>
              <a:t>Pluchet</a:t>
            </a:r>
            <a:r>
              <a:rPr lang="fr-FR" dirty="0"/>
              <a:t> grignotent, ils dévorent.</a:t>
            </a:r>
          </a:p>
          <a:p>
            <a:pPr lvl="2"/>
            <a:endParaRPr lang="fr-FR" dirty="0"/>
          </a:p>
          <a:p>
            <a:r>
              <a:rPr lang="fr-FR" dirty="0"/>
              <a:t>Qui est « il » ? Qui est « ils » ?</a:t>
            </a:r>
          </a:p>
        </p:txBody>
      </p:sp>
      <p:sp>
        <p:nvSpPr>
          <p:cNvPr id="5" name="Espace réservé du texte 4"/>
          <p:cNvSpPr>
            <a:spLocks noGrp="1"/>
          </p:cNvSpPr>
          <p:nvPr>
            <p:ph type="body" sz="quarter" idx="12"/>
          </p:nvPr>
        </p:nvSpPr>
        <p:spPr/>
        <p:txBody>
          <a:bodyPr/>
          <a:lstStyle/>
          <a:p>
            <a:r>
              <a:rPr lang="fr-FR" dirty="0"/>
              <a:t>Les phrases</a:t>
            </a:r>
          </a:p>
        </p:txBody>
      </p:sp>
    </p:spTree>
    <p:extLst>
      <p:ext uri="{BB962C8B-B14F-4D97-AF65-F5344CB8AC3E}">
        <p14:creationId xmlns:p14="http://schemas.microsoft.com/office/powerpoint/2010/main" val="1155154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t>Transforme « Loïs » en « Loïs et Lino ».</a:t>
            </a:r>
          </a:p>
          <a:p>
            <a:pPr marL="0" lvl="1"/>
            <a:r>
              <a:rPr lang="fr-FR" dirty="0" err="1"/>
              <a:t>Loï</a:t>
            </a:r>
            <a:r>
              <a:rPr lang="fr-FR" dirty="0"/>
              <a:t>$ va </a:t>
            </a:r>
            <a:r>
              <a:rPr lang="fr-FR" dirty="0" err="1"/>
              <a:t>²à</a:t>
            </a:r>
            <a:r>
              <a:rPr lang="fr-FR" dirty="0"/>
              <a:t> ²l’école. </a:t>
            </a:r>
            <a:r>
              <a:rPr lang="fr-FR" dirty="0" err="1"/>
              <a:t>I²l</a:t>
            </a:r>
            <a:r>
              <a:rPr lang="fr-FR" dirty="0"/>
              <a:t> emporte </a:t>
            </a:r>
            <a:r>
              <a:rPr lang="fr-FR" dirty="0" err="1"/>
              <a:t>²un</a:t>
            </a:r>
            <a:r>
              <a:rPr lang="fr-FR" dirty="0"/>
              <a:t> </a:t>
            </a:r>
            <a:r>
              <a:rPr lang="fr-FR" dirty="0" err="1"/>
              <a:t>²goûter</a:t>
            </a:r>
            <a:r>
              <a:rPr lang="fr-FR" dirty="0"/>
              <a:t>. À </a:t>
            </a:r>
            <a:r>
              <a:rPr lang="fr-FR" dirty="0" err="1"/>
              <a:t>²la</a:t>
            </a:r>
            <a:r>
              <a:rPr lang="fr-FR" dirty="0"/>
              <a:t> </a:t>
            </a:r>
            <a:r>
              <a:rPr lang="fr-FR" dirty="0" err="1"/>
              <a:t>²récréation</a:t>
            </a:r>
            <a:r>
              <a:rPr lang="fr-FR" dirty="0"/>
              <a:t>, </a:t>
            </a:r>
            <a:r>
              <a:rPr lang="fr-FR" dirty="0" err="1"/>
              <a:t>²il</a:t>
            </a:r>
            <a:r>
              <a:rPr lang="fr-FR" dirty="0"/>
              <a:t> mange </a:t>
            </a:r>
            <a:r>
              <a:rPr lang="fr-FR" dirty="0" err="1"/>
              <a:t>²sa</a:t>
            </a:r>
            <a:r>
              <a:rPr lang="fr-FR" dirty="0"/>
              <a:t> </a:t>
            </a:r>
            <a:r>
              <a:rPr lang="fr-FR" dirty="0" err="1"/>
              <a:t>²pomme</a:t>
            </a:r>
            <a:r>
              <a:rPr lang="fr-FR" dirty="0"/>
              <a:t>. </a:t>
            </a:r>
            <a:r>
              <a:rPr lang="fr-FR" dirty="0" err="1"/>
              <a:t>I²l</a:t>
            </a:r>
            <a:r>
              <a:rPr lang="fr-FR" dirty="0"/>
              <a:t> </a:t>
            </a:r>
            <a:r>
              <a:rPr lang="fr-FR" dirty="0" err="1"/>
              <a:t>²adore</a:t>
            </a:r>
            <a:r>
              <a:rPr lang="fr-FR" dirty="0"/>
              <a:t> </a:t>
            </a:r>
            <a:r>
              <a:rPr lang="fr-FR" dirty="0" err="1"/>
              <a:t>²cela</a:t>
            </a:r>
            <a:r>
              <a:rPr lang="fr-FR" dirty="0"/>
              <a:t>.</a:t>
            </a:r>
          </a:p>
        </p:txBody>
      </p:sp>
      <p:graphicFrame>
        <p:nvGraphicFramePr>
          <p:cNvPr id="5" name="Tableau 4"/>
          <p:cNvGraphicFramePr>
            <a:graphicFrameLocks noGrp="1"/>
          </p:cNvGraphicFramePr>
          <p:nvPr>
            <p:extLst>
              <p:ext uri="{D42A27DB-BD31-4B8C-83A1-F6EECF244321}">
                <p14:modId xmlns:p14="http://schemas.microsoft.com/office/powerpoint/2010/main" val="1665232258"/>
              </p:ext>
            </p:extLst>
          </p:nvPr>
        </p:nvGraphicFramePr>
        <p:xfrm>
          <a:off x="270282" y="2672555"/>
          <a:ext cx="7919904" cy="1005840"/>
        </p:xfrm>
        <a:graphic>
          <a:graphicData uri="http://schemas.openxmlformats.org/drawingml/2006/table">
            <a:tbl>
              <a:tblPr firstRow="1" bandRow="1">
                <a:tableStyleId>{C4B1156A-380E-4F78-BDF5-A606A8083BF9}</a:tableStyleId>
              </a:tblPr>
              <a:tblGrid>
                <a:gridCol w="1979976">
                  <a:extLst>
                    <a:ext uri="{9D8B030D-6E8A-4147-A177-3AD203B41FA5}">
                      <a16:colId xmlns:a16="http://schemas.microsoft.com/office/drawing/2014/main" val="352349784"/>
                    </a:ext>
                  </a:extLst>
                </a:gridCol>
                <a:gridCol w="1979976">
                  <a:extLst>
                    <a:ext uri="{9D8B030D-6E8A-4147-A177-3AD203B41FA5}">
                      <a16:colId xmlns:a16="http://schemas.microsoft.com/office/drawing/2014/main" val="20000"/>
                    </a:ext>
                  </a:extLst>
                </a:gridCol>
                <a:gridCol w="1979976">
                  <a:extLst>
                    <a:ext uri="{9D8B030D-6E8A-4147-A177-3AD203B41FA5}">
                      <a16:colId xmlns:a16="http://schemas.microsoft.com/office/drawing/2014/main" val="20001"/>
                    </a:ext>
                  </a:extLst>
                </a:gridCol>
                <a:gridCol w="1979976">
                  <a:extLst>
                    <a:ext uri="{9D8B030D-6E8A-4147-A177-3AD203B41FA5}">
                      <a16:colId xmlns:a16="http://schemas.microsoft.com/office/drawing/2014/main" val="2199177327"/>
                    </a:ext>
                  </a:extLst>
                </a:gridCol>
              </a:tblGrid>
              <a:tr h="370840">
                <a:tc>
                  <a:txBody>
                    <a:bodyPr/>
                    <a:lstStyle/>
                    <a:p>
                      <a:pPr lvl="0" algn="l"/>
                      <a:r>
                        <a:rPr lang="fr-FR" sz="2000" b="0" dirty="0"/>
                        <a:t>il</a:t>
                      </a:r>
                      <a:r>
                        <a:rPr lang="fr-FR" sz="2000" b="0" baseline="0" dirty="0"/>
                        <a:t> va</a:t>
                      </a:r>
                    </a:p>
                    <a:p>
                      <a:pPr lvl="0" algn="l"/>
                      <a:endParaRPr lang="fr-FR" sz="2000" b="0" baseline="0" dirty="0"/>
                    </a:p>
                    <a:p>
                      <a:pPr lvl="0" algn="l"/>
                      <a:r>
                        <a:rPr lang="fr-FR" sz="2000" b="0" baseline="0" dirty="0"/>
                        <a:t>ils vont</a:t>
                      </a:r>
                      <a:endParaRPr lang="fr-FR" sz="2000" b="0" dirty="0"/>
                    </a:p>
                  </a:txBody>
                  <a:tcPr/>
                </a:tc>
                <a:tc>
                  <a:txBody>
                    <a:bodyPr/>
                    <a:lstStyle/>
                    <a:p>
                      <a:pPr lvl="0" algn="l"/>
                      <a:r>
                        <a:rPr lang="fr-FR" sz="2000" b="0" dirty="0"/>
                        <a:t>il emporte</a:t>
                      </a:r>
                    </a:p>
                    <a:p>
                      <a:pPr lvl="0" algn="l"/>
                      <a:endParaRPr lang="fr-FR" sz="2000" b="0" dirty="0"/>
                    </a:p>
                    <a:p>
                      <a:pPr lvl="0" algn="l"/>
                      <a:r>
                        <a:rPr lang="fr-FR" sz="2000" b="0" dirty="0"/>
                        <a:t>ils emportent</a:t>
                      </a:r>
                    </a:p>
                  </a:txBody>
                  <a:tcPr/>
                </a:tc>
                <a:tc>
                  <a:txBody>
                    <a:bodyPr/>
                    <a:lstStyle/>
                    <a:p>
                      <a:pPr lvl="0" algn="l"/>
                      <a:r>
                        <a:rPr lang="fr-FR" sz="2000" b="0" dirty="0"/>
                        <a:t>il mange</a:t>
                      </a:r>
                    </a:p>
                    <a:p>
                      <a:pPr lvl="0" algn="l"/>
                      <a:endParaRPr lang="fr-FR" sz="2000" b="0" dirty="0"/>
                    </a:p>
                    <a:p>
                      <a:pPr lvl="0" algn="l"/>
                      <a:r>
                        <a:rPr lang="fr-FR" sz="2000" b="0" dirty="0"/>
                        <a:t>ils</a:t>
                      </a:r>
                      <a:r>
                        <a:rPr lang="fr-FR" sz="2000" b="0" baseline="0" dirty="0"/>
                        <a:t> mangent</a:t>
                      </a:r>
                      <a:endParaRPr lang="fr-FR" sz="2000" b="0" dirty="0"/>
                    </a:p>
                  </a:txBody>
                  <a:tcPr/>
                </a:tc>
                <a:tc>
                  <a:txBody>
                    <a:bodyPr/>
                    <a:lstStyle/>
                    <a:p>
                      <a:pPr lvl="0" algn="l"/>
                      <a:r>
                        <a:rPr lang="fr-FR" sz="2000" b="0" dirty="0"/>
                        <a:t>il adore</a:t>
                      </a:r>
                    </a:p>
                    <a:p>
                      <a:pPr lvl="0" algn="l"/>
                      <a:endParaRPr lang="fr-FR" sz="2000" b="0" dirty="0"/>
                    </a:p>
                    <a:p>
                      <a:pPr lvl="0" algn="l"/>
                      <a:r>
                        <a:rPr lang="fr-FR" sz="2000" b="0" dirty="0"/>
                        <a:t>ils adorent</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915415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pPr lvl="4"/>
            <a:r>
              <a:rPr lang="fr-FR" dirty="0"/>
              <a:t>(Diapo de travail : voir la page suivante.)</a:t>
            </a:r>
          </a:p>
          <a:p>
            <a:endParaRPr lang="fr-FR" dirty="0"/>
          </a:p>
          <a:p>
            <a:r>
              <a:rPr lang="fr-FR" dirty="0"/>
              <a:t>Transposer le texte en transformant « Pluche » en « moi » (il </a:t>
            </a:r>
            <a:r>
              <a:rPr lang="fr-FR" dirty="0">
                <a:sym typeface="Wingdings" panose="05000000000000000000" pitchFamily="2" charset="2"/>
              </a:rPr>
              <a:t> je).</a:t>
            </a:r>
          </a:p>
        </p:txBody>
      </p:sp>
      <p:sp>
        <p:nvSpPr>
          <p:cNvPr id="3" name="Espace réservé du texte 2"/>
          <p:cNvSpPr>
            <a:spLocks noGrp="1"/>
          </p:cNvSpPr>
          <p:nvPr>
            <p:ph type="body" sz="quarter" idx="11"/>
          </p:nvPr>
        </p:nvSpPr>
        <p:spPr/>
        <p:txBody>
          <a:bodyPr/>
          <a:lstStyle/>
          <a:p>
            <a:r>
              <a:rPr lang="fr-FR" dirty="0"/>
              <a:t>Transposition</a:t>
            </a:r>
          </a:p>
        </p:txBody>
      </p:sp>
    </p:spTree>
    <p:extLst>
      <p:ext uri="{BB962C8B-B14F-4D97-AF65-F5344CB8AC3E}">
        <p14:creationId xmlns:p14="http://schemas.microsoft.com/office/powerpoint/2010/main" val="2464885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a:t>Le </a:t>
            </a:r>
            <a:r>
              <a:rPr lang="fr-FR" dirty="0" err="1"/>
              <a:t>²texte</a:t>
            </a:r>
            <a:endParaRPr lang="fr-FR" dirty="0"/>
          </a:p>
        </p:txBody>
      </p:sp>
    </p:spTree>
    <p:extLst>
      <p:ext uri="{BB962C8B-B14F-4D97-AF65-F5344CB8AC3E}">
        <p14:creationId xmlns:p14="http://schemas.microsoft.com/office/powerpoint/2010/main" val="1603616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Transforme  « Pluche » en « Pluche et </a:t>
            </a:r>
            <a:r>
              <a:rPr lang="fr-FR" dirty="0" err="1"/>
              <a:t>Pluchet</a:t>
            </a:r>
            <a:r>
              <a:rPr lang="fr-FR" dirty="0"/>
              <a:t> ».</a:t>
            </a:r>
          </a:p>
          <a:p>
            <a:pPr lvl="2">
              <a:lnSpc>
                <a:spcPct val="20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lvl="2">
              <a:lnSpc>
                <a:spcPct val="20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lvl="2">
              <a:lnSpc>
                <a:spcPct val="200000"/>
              </a:lnSpc>
            </a:pPr>
            <a:r>
              <a:rPr lang="fr-FR" dirty="0"/>
              <a:t>Il  bondit  dans  le  terrier  et  file  vers  le  fond.  Il  se  blottit  contre  sa  maman.  Sauvé !</a:t>
            </a:r>
          </a:p>
        </p:txBody>
      </p:sp>
      <p:sp>
        <p:nvSpPr>
          <p:cNvPr id="5" name="Espace réservé du texte 4"/>
          <p:cNvSpPr>
            <a:spLocks noGrp="1"/>
          </p:cNvSpPr>
          <p:nvPr>
            <p:ph type="body" sz="quarter" idx="12"/>
          </p:nvPr>
        </p:nvSpPr>
        <p:spPr/>
        <p:txBody>
          <a:bodyPr/>
          <a:lstStyle/>
          <a:p>
            <a:r>
              <a:rPr lang="fr-FR" dirty="0"/>
              <a:t>Transposition</a:t>
            </a:r>
          </a:p>
        </p:txBody>
      </p:sp>
      <p:cxnSp>
        <p:nvCxnSpPr>
          <p:cNvPr id="6" name="Connecteur droit 5"/>
          <p:cNvCxnSpPr/>
          <p:nvPr/>
        </p:nvCxnSpPr>
        <p:spPr>
          <a:xfrm>
            <a:off x="198091" y="1349597"/>
            <a:ext cx="7912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359764" y="1453426"/>
            <a:ext cx="1364105" cy="369332"/>
          </a:xfrm>
          <a:prstGeom prst="rect">
            <a:avLst/>
          </a:prstGeom>
          <a:noFill/>
        </p:spPr>
        <p:txBody>
          <a:bodyPr wrap="square" rtlCol="0">
            <a:spAutoFit/>
          </a:bodyPr>
          <a:lstStyle/>
          <a:p>
            <a:r>
              <a:rPr lang="fr-FR" b="1" dirty="0">
                <a:solidFill>
                  <a:srgbClr val="FF0000"/>
                </a:solidFill>
                <a:latin typeface="CrayonL" panose="00000500000000000000" pitchFamily="2" charset="0"/>
              </a:rPr>
              <a:t>Je    suis</a:t>
            </a:r>
          </a:p>
        </p:txBody>
      </p:sp>
      <p:cxnSp>
        <p:nvCxnSpPr>
          <p:cNvPr id="8" name="Connecteur droit 7"/>
          <p:cNvCxnSpPr/>
          <p:nvPr/>
        </p:nvCxnSpPr>
        <p:spPr>
          <a:xfrm>
            <a:off x="1077514" y="1349597"/>
            <a:ext cx="4065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456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marL="0"/>
            <a:r>
              <a:rPr lang="fr-FR" dirty="0"/>
              <a:t>Transforme « Loïs » en « je ».</a:t>
            </a:r>
          </a:p>
          <a:p>
            <a:pPr marL="0" lvl="1"/>
            <a:r>
              <a:rPr lang="fr-FR" dirty="0" err="1"/>
              <a:t>Loï</a:t>
            </a:r>
            <a:r>
              <a:rPr lang="fr-FR" dirty="0"/>
              <a:t>$ va </a:t>
            </a:r>
            <a:r>
              <a:rPr lang="fr-FR" dirty="0" err="1"/>
              <a:t>²à</a:t>
            </a:r>
            <a:r>
              <a:rPr lang="fr-FR" dirty="0"/>
              <a:t> ²l’école. </a:t>
            </a:r>
            <a:r>
              <a:rPr lang="fr-FR" dirty="0" err="1"/>
              <a:t>I²l</a:t>
            </a:r>
            <a:r>
              <a:rPr lang="fr-FR" dirty="0"/>
              <a:t> emporte </a:t>
            </a:r>
            <a:r>
              <a:rPr lang="fr-FR" dirty="0" err="1"/>
              <a:t>²un</a:t>
            </a:r>
            <a:r>
              <a:rPr lang="fr-FR" dirty="0"/>
              <a:t> </a:t>
            </a:r>
            <a:r>
              <a:rPr lang="fr-FR" dirty="0" err="1"/>
              <a:t>²goûter</a:t>
            </a:r>
            <a:r>
              <a:rPr lang="fr-FR" dirty="0"/>
              <a:t>. À </a:t>
            </a:r>
            <a:r>
              <a:rPr lang="fr-FR" dirty="0" err="1"/>
              <a:t>²la</a:t>
            </a:r>
            <a:r>
              <a:rPr lang="fr-FR" dirty="0"/>
              <a:t> </a:t>
            </a:r>
            <a:r>
              <a:rPr lang="fr-FR" dirty="0" err="1"/>
              <a:t>²récréation</a:t>
            </a:r>
            <a:r>
              <a:rPr lang="fr-FR" dirty="0"/>
              <a:t>, </a:t>
            </a:r>
            <a:r>
              <a:rPr lang="fr-FR" dirty="0" err="1"/>
              <a:t>²il</a:t>
            </a:r>
            <a:r>
              <a:rPr lang="fr-FR" dirty="0"/>
              <a:t> mange </a:t>
            </a:r>
            <a:r>
              <a:rPr lang="fr-FR" dirty="0" err="1"/>
              <a:t>²sa</a:t>
            </a:r>
            <a:r>
              <a:rPr lang="fr-FR" dirty="0"/>
              <a:t> </a:t>
            </a:r>
            <a:r>
              <a:rPr lang="fr-FR" dirty="0" err="1"/>
              <a:t>²pomme</a:t>
            </a:r>
            <a:r>
              <a:rPr lang="fr-FR" dirty="0"/>
              <a:t>. </a:t>
            </a:r>
            <a:r>
              <a:rPr lang="fr-FR" dirty="0" err="1"/>
              <a:t>I²l</a:t>
            </a:r>
            <a:r>
              <a:rPr lang="fr-FR" dirty="0"/>
              <a:t> </a:t>
            </a:r>
            <a:r>
              <a:rPr lang="fr-FR" dirty="0" err="1"/>
              <a:t>²adore</a:t>
            </a:r>
            <a:r>
              <a:rPr lang="fr-FR" dirty="0"/>
              <a:t> </a:t>
            </a:r>
            <a:r>
              <a:rPr lang="fr-FR" dirty="0" err="1"/>
              <a:t>²cela</a:t>
            </a:r>
            <a:r>
              <a:rPr lang="fr-FR" dirty="0"/>
              <a:t>.</a:t>
            </a:r>
          </a:p>
        </p:txBody>
      </p:sp>
      <p:graphicFrame>
        <p:nvGraphicFramePr>
          <p:cNvPr id="5" name="Tableau 4"/>
          <p:cNvGraphicFramePr>
            <a:graphicFrameLocks noGrp="1"/>
          </p:cNvGraphicFramePr>
          <p:nvPr>
            <p:extLst>
              <p:ext uri="{D42A27DB-BD31-4B8C-83A1-F6EECF244321}">
                <p14:modId xmlns:p14="http://schemas.microsoft.com/office/powerpoint/2010/main" val="587187085"/>
              </p:ext>
            </p:extLst>
          </p:nvPr>
        </p:nvGraphicFramePr>
        <p:xfrm>
          <a:off x="270282" y="2672555"/>
          <a:ext cx="7919904" cy="1005840"/>
        </p:xfrm>
        <a:graphic>
          <a:graphicData uri="http://schemas.openxmlformats.org/drawingml/2006/table">
            <a:tbl>
              <a:tblPr firstRow="1" bandRow="1">
                <a:tableStyleId>{C4B1156A-380E-4F78-BDF5-A606A8083BF9}</a:tableStyleId>
              </a:tblPr>
              <a:tblGrid>
                <a:gridCol w="1979976">
                  <a:extLst>
                    <a:ext uri="{9D8B030D-6E8A-4147-A177-3AD203B41FA5}">
                      <a16:colId xmlns:a16="http://schemas.microsoft.com/office/drawing/2014/main" val="352349784"/>
                    </a:ext>
                  </a:extLst>
                </a:gridCol>
                <a:gridCol w="1979976">
                  <a:extLst>
                    <a:ext uri="{9D8B030D-6E8A-4147-A177-3AD203B41FA5}">
                      <a16:colId xmlns:a16="http://schemas.microsoft.com/office/drawing/2014/main" val="20000"/>
                    </a:ext>
                  </a:extLst>
                </a:gridCol>
                <a:gridCol w="1979976">
                  <a:extLst>
                    <a:ext uri="{9D8B030D-6E8A-4147-A177-3AD203B41FA5}">
                      <a16:colId xmlns:a16="http://schemas.microsoft.com/office/drawing/2014/main" val="20001"/>
                    </a:ext>
                  </a:extLst>
                </a:gridCol>
                <a:gridCol w="1979976">
                  <a:extLst>
                    <a:ext uri="{9D8B030D-6E8A-4147-A177-3AD203B41FA5}">
                      <a16:colId xmlns:a16="http://schemas.microsoft.com/office/drawing/2014/main" val="2199177327"/>
                    </a:ext>
                  </a:extLst>
                </a:gridCol>
              </a:tblGrid>
              <a:tr h="370840">
                <a:tc>
                  <a:txBody>
                    <a:bodyPr/>
                    <a:lstStyle/>
                    <a:p>
                      <a:pPr lvl="0" algn="l"/>
                      <a:r>
                        <a:rPr lang="fr-FR" sz="2000" b="0" dirty="0"/>
                        <a:t>il</a:t>
                      </a:r>
                      <a:r>
                        <a:rPr lang="fr-FR" sz="2000" b="0" baseline="0" dirty="0"/>
                        <a:t> va</a:t>
                      </a:r>
                    </a:p>
                    <a:p>
                      <a:pPr lvl="0" algn="l"/>
                      <a:endParaRPr lang="fr-FR" sz="2000" b="0" baseline="0" dirty="0"/>
                    </a:p>
                    <a:p>
                      <a:pPr lvl="0" algn="l"/>
                      <a:r>
                        <a:rPr lang="fr-FR" sz="2000" b="0" baseline="0" dirty="0"/>
                        <a:t>je vais</a:t>
                      </a:r>
                      <a:endParaRPr lang="fr-FR" sz="2000" b="0" dirty="0"/>
                    </a:p>
                  </a:txBody>
                  <a:tcPr/>
                </a:tc>
                <a:tc>
                  <a:txBody>
                    <a:bodyPr/>
                    <a:lstStyle/>
                    <a:p>
                      <a:pPr lvl="0" algn="l"/>
                      <a:r>
                        <a:rPr lang="fr-FR" sz="2000" b="0" dirty="0"/>
                        <a:t>il emporte</a:t>
                      </a:r>
                    </a:p>
                    <a:p>
                      <a:pPr lvl="0" algn="l"/>
                      <a:endParaRPr lang="fr-FR" sz="2000" b="0" dirty="0"/>
                    </a:p>
                    <a:p>
                      <a:pPr lvl="0" algn="l"/>
                      <a:r>
                        <a:rPr lang="fr-FR" sz="2000" b="0" dirty="0"/>
                        <a:t>j’emporte</a:t>
                      </a:r>
                    </a:p>
                  </a:txBody>
                  <a:tcPr/>
                </a:tc>
                <a:tc>
                  <a:txBody>
                    <a:bodyPr/>
                    <a:lstStyle/>
                    <a:p>
                      <a:pPr lvl="0" algn="l"/>
                      <a:r>
                        <a:rPr lang="fr-FR" sz="2000" b="0" dirty="0"/>
                        <a:t>il mange</a:t>
                      </a:r>
                    </a:p>
                    <a:p>
                      <a:pPr lvl="0" algn="l"/>
                      <a:endParaRPr lang="fr-FR" sz="2000" b="0" dirty="0"/>
                    </a:p>
                    <a:p>
                      <a:pPr lvl="0" algn="l"/>
                      <a:r>
                        <a:rPr lang="fr-FR" sz="2000" b="0" dirty="0"/>
                        <a:t>je</a:t>
                      </a:r>
                      <a:r>
                        <a:rPr lang="fr-FR" sz="2000" b="0" baseline="0" dirty="0"/>
                        <a:t> mange</a:t>
                      </a:r>
                      <a:endParaRPr lang="fr-FR" sz="2000" b="0" dirty="0"/>
                    </a:p>
                  </a:txBody>
                  <a:tcPr/>
                </a:tc>
                <a:tc>
                  <a:txBody>
                    <a:bodyPr/>
                    <a:lstStyle/>
                    <a:p>
                      <a:pPr lvl="0" algn="l"/>
                      <a:r>
                        <a:rPr lang="fr-FR" sz="2000" b="0" dirty="0"/>
                        <a:t>il adore</a:t>
                      </a:r>
                    </a:p>
                    <a:p>
                      <a:pPr lvl="0" algn="l"/>
                      <a:endParaRPr lang="fr-FR" sz="2000" b="0" dirty="0"/>
                    </a:p>
                    <a:p>
                      <a:pPr lvl="0" algn="l"/>
                      <a:r>
                        <a:rPr lang="fr-FR" sz="2000" b="0" dirty="0"/>
                        <a:t>j’adore</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738396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mot$</a:t>
            </a:r>
          </a:p>
        </p:txBody>
      </p:sp>
    </p:spTree>
    <p:extLst>
      <p:ext uri="{BB962C8B-B14F-4D97-AF65-F5344CB8AC3E}">
        <p14:creationId xmlns:p14="http://schemas.microsoft.com/office/powerpoint/2010/main" val="2329886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Poursuivre la collecte des groupes nominaux. Faire constater que dans le groupe de mots, un des mots désigne une personne, un animal ou une chose.</a:t>
            </a:r>
          </a:p>
        </p:txBody>
      </p:sp>
      <p:sp>
        <p:nvSpPr>
          <p:cNvPr id="3" name="Espace réservé du texte 2"/>
          <p:cNvSpPr>
            <a:spLocks noGrp="1"/>
          </p:cNvSpPr>
          <p:nvPr>
            <p:ph type="body" sz="quarter" idx="11"/>
          </p:nvPr>
        </p:nvSpPr>
        <p:spPr/>
        <p:txBody>
          <a:bodyPr/>
          <a:lstStyle/>
          <a:p>
            <a:r>
              <a:rPr lang="fr-FR" dirty="0"/>
              <a:t>Les mots</a:t>
            </a:r>
          </a:p>
        </p:txBody>
      </p:sp>
    </p:spTree>
    <p:extLst>
      <p:ext uri="{BB962C8B-B14F-4D97-AF65-F5344CB8AC3E}">
        <p14:creationId xmlns:p14="http://schemas.microsoft.com/office/powerpoint/2010/main" val="1693329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Retrouver et encadrer tous les groupes de mots désignant des choses, des animaux, des personnages.</a:t>
            </a:r>
          </a:p>
          <a:p>
            <a:pPr lvl="2">
              <a:lnSpc>
                <a:spcPct val="200000"/>
              </a:lnSpc>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lvl="2">
              <a:lnSpc>
                <a:spcPct val="200000"/>
              </a:lnSpc>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lvl="2">
              <a:lnSpc>
                <a:spcPct val="200000"/>
              </a:lnSpc>
            </a:pPr>
            <a:r>
              <a:rPr lang="fr-FR" dirty="0"/>
              <a:t>Il  bondit  dans  le  terrier  et  file  vers  le  fond.  Il  se  blottit  contre  sa  maman.  Sauvé !</a:t>
            </a:r>
          </a:p>
        </p:txBody>
      </p:sp>
      <p:sp>
        <p:nvSpPr>
          <p:cNvPr id="5" name="Espace réservé du texte 4"/>
          <p:cNvSpPr>
            <a:spLocks noGrp="1"/>
          </p:cNvSpPr>
          <p:nvPr>
            <p:ph type="body" sz="quarter" idx="12"/>
          </p:nvPr>
        </p:nvSpPr>
        <p:spPr/>
        <p:txBody>
          <a:bodyPr/>
          <a:lstStyle/>
          <a:p>
            <a:r>
              <a:rPr lang="fr-FR" dirty="0"/>
              <a:t>Les mots</a:t>
            </a:r>
          </a:p>
        </p:txBody>
      </p:sp>
    </p:spTree>
    <p:extLst>
      <p:ext uri="{BB962C8B-B14F-4D97-AF65-F5344CB8AC3E}">
        <p14:creationId xmlns:p14="http://schemas.microsoft.com/office/powerpoint/2010/main" val="4179324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²de</a:t>
            </a:r>
            <a:r>
              <a:rPr lang="fr-FR" dirty="0"/>
              <a:t> vocabulaire</a:t>
            </a:r>
          </a:p>
        </p:txBody>
      </p:sp>
    </p:spTree>
    <p:extLst>
      <p:ext uri="{BB962C8B-B14F-4D97-AF65-F5344CB8AC3E}">
        <p14:creationId xmlns:p14="http://schemas.microsoft.com/office/powerpoint/2010/main" val="736634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Chercher le contraire de adore : </a:t>
            </a:r>
            <a:r>
              <a:rPr lang="fr-FR" dirty="0">
                <a:solidFill>
                  <a:srgbClr val="3333FF"/>
                </a:solidFill>
                <a:latin typeface="Sassoon Infant Std" panose="020B0503020103030203" pitchFamily="34" charset="0"/>
              </a:rPr>
              <a:t>déteste</a:t>
            </a:r>
            <a:r>
              <a:rPr lang="fr-FR" dirty="0"/>
              <a:t>.</a:t>
            </a:r>
          </a:p>
          <a:p>
            <a:endParaRPr lang="fr-FR" dirty="0"/>
          </a:p>
          <a:p>
            <a:r>
              <a:rPr lang="fr-FR" dirty="0"/>
              <a:t>Remettre des lettres dans l’ordre alphabétique.</a:t>
            </a:r>
          </a:p>
          <a:p>
            <a:r>
              <a:rPr lang="fr-FR" dirty="0"/>
              <a:t>Recopier dans l’ordre alphabétique : </a:t>
            </a:r>
            <a:r>
              <a:rPr lang="fr-FR" dirty="0">
                <a:solidFill>
                  <a:srgbClr val="3333FF"/>
                </a:solidFill>
                <a:latin typeface="Sassoon Infant Std" panose="020B0503020103030203" pitchFamily="34" charset="0"/>
              </a:rPr>
              <a:t>matin – laitue – terrier – rosée – bruit.</a:t>
            </a:r>
          </a:p>
        </p:txBody>
      </p:sp>
      <p:sp>
        <p:nvSpPr>
          <p:cNvPr id="3" name="Espace réservé du texte 2"/>
          <p:cNvSpPr>
            <a:spLocks noGrp="1"/>
          </p:cNvSpPr>
          <p:nvPr>
            <p:ph type="body" sz="quarter" idx="11"/>
          </p:nvPr>
        </p:nvSpPr>
        <p:spPr/>
        <p:txBody>
          <a:bodyPr/>
          <a:lstStyle/>
          <a:p>
            <a:r>
              <a:rPr lang="fr-FR" dirty="0"/>
              <a:t>Vocabulaire</a:t>
            </a:r>
          </a:p>
        </p:txBody>
      </p:sp>
    </p:spTree>
    <p:extLst>
      <p:ext uri="{BB962C8B-B14F-4D97-AF65-F5344CB8AC3E}">
        <p14:creationId xmlns:p14="http://schemas.microsoft.com/office/powerpoint/2010/main" val="34412479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Remets les lettres dans l’ordre alphabétique :</a:t>
            </a:r>
          </a:p>
          <a:p>
            <a:endParaRPr lang="fr-FR" dirty="0"/>
          </a:p>
          <a:p>
            <a:endParaRPr lang="fr-FR" dirty="0"/>
          </a:p>
          <a:p>
            <a:endParaRPr lang="fr-FR" dirty="0"/>
          </a:p>
          <a:p>
            <a:endParaRPr lang="fr-FR" dirty="0"/>
          </a:p>
          <a:p>
            <a:endParaRPr lang="fr-FR" dirty="0"/>
          </a:p>
          <a:p>
            <a:endParaRPr lang="fr-FR" dirty="0"/>
          </a:p>
          <a:p>
            <a:r>
              <a:rPr lang="fr-FR" dirty="0"/>
              <a:t>Remets les mots dans l’ordre alphabétique :</a:t>
            </a:r>
          </a:p>
          <a:p>
            <a:endParaRPr lang="fr-FR" dirty="0"/>
          </a:p>
        </p:txBody>
      </p:sp>
      <p:sp>
        <p:nvSpPr>
          <p:cNvPr id="5" name="Espace réservé du texte 4"/>
          <p:cNvSpPr>
            <a:spLocks noGrp="1"/>
          </p:cNvSpPr>
          <p:nvPr>
            <p:ph type="body" sz="quarter" idx="12"/>
          </p:nvPr>
        </p:nvSpPr>
        <p:spPr/>
        <p:txBody>
          <a:bodyPr/>
          <a:lstStyle/>
          <a:p>
            <a:r>
              <a:rPr lang="fr-FR" dirty="0"/>
              <a:t>Vocabulaire</a:t>
            </a:r>
          </a:p>
        </p:txBody>
      </p:sp>
    </p:spTree>
    <p:extLst>
      <p:ext uri="{BB962C8B-B14F-4D97-AF65-F5344CB8AC3E}">
        <p14:creationId xmlns:p14="http://schemas.microsoft.com/office/powerpoint/2010/main" val="30712926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Trouve et écris le contraire de chacun des mots.</a:t>
            </a:r>
          </a:p>
          <a:p>
            <a:pPr lvl="1"/>
            <a:r>
              <a:rPr lang="fr-FR" dirty="0"/>
              <a:t>vieux   –   </a:t>
            </a:r>
            <a:r>
              <a:rPr lang="fr-FR" dirty="0" err="1"/>
              <a:t>²facile</a:t>
            </a:r>
            <a:r>
              <a:rPr lang="fr-FR" dirty="0"/>
              <a:t>   –   </a:t>
            </a:r>
            <a:r>
              <a:rPr lang="fr-FR" dirty="0" err="1"/>
              <a:t>²rapide</a:t>
            </a:r>
            <a:endParaRPr lang="fr-FR" dirty="0"/>
          </a:p>
          <a:p>
            <a:pPr lvl="1"/>
            <a:endParaRPr lang="fr-FR" dirty="0"/>
          </a:p>
          <a:p>
            <a:r>
              <a:rPr lang="fr-FR" dirty="0"/>
              <a:t>Recopie les mots dans l’ordre alphabétique.</a:t>
            </a:r>
          </a:p>
          <a:p>
            <a:pPr lvl="1"/>
            <a:r>
              <a:rPr lang="fr-FR" dirty="0" err="1"/>
              <a:t>²pomme</a:t>
            </a:r>
            <a:r>
              <a:rPr lang="fr-FR" dirty="0"/>
              <a:t> – école – </a:t>
            </a:r>
            <a:r>
              <a:rPr lang="fr-FR" dirty="0" err="1"/>
              <a:t>²récréation</a:t>
            </a:r>
            <a:r>
              <a:rPr lang="fr-FR" dirty="0"/>
              <a:t> – </a:t>
            </a:r>
            <a:r>
              <a:rPr lang="fr-FR" dirty="0" err="1"/>
              <a:t>²grille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14" y="569837"/>
            <a:ext cx="469353" cy="585168"/>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413" y="2184638"/>
            <a:ext cx="469353" cy="585168"/>
          </a:xfrm>
          <a:prstGeom prst="rect">
            <a:avLst/>
          </a:prstGeom>
        </p:spPr>
      </p:pic>
    </p:spTree>
    <p:extLst>
      <p:ext uri="{BB962C8B-B14F-4D97-AF65-F5344CB8AC3E}">
        <p14:creationId xmlns:p14="http://schemas.microsoft.com/office/powerpoint/2010/main" val="1644450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P²roduction</a:t>
            </a:r>
            <a:r>
              <a:rPr lang="fr-FR" dirty="0"/>
              <a:t> d’écrit</a:t>
            </a:r>
          </a:p>
        </p:txBody>
      </p:sp>
    </p:spTree>
    <p:extLst>
      <p:ext uri="{BB962C8B-B14F-4D97-AF65-F5344CB8AC3E}">
        <p14:creationId xmlns:p14="http://schemas.microsoft.com/office/powerpoint/2010/main" val="1819863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Pluche, le petit lapin gris</a:t>
            </a:r>
          </a:p>
        </p:txBody>
      </p:sp>
      <p:sp>
        <p:nvSpPr>
          <p:cNvPr id="3" name="Espace réservé du texte 2"/>
          <p:cNvSpPr>
            <a:spLocks noGrp="1"/>
          </p:cNvSpPr>
          <p:nvPr>
            <p:ph type="body" sz="quarter" idx="10"/>
          </p:nvPr>
        </p:nvSpPr>
        <p:spPr/>
        <p:txBody>
          <a:bodyPr/>
          <a:lstStyle/>
          <a:p>
            <a:pPr>
              <a:spcAft>
                <a:spcPts val="1500"/>
              </a:spcAft>
            </a:pPr>
            <a:r>
              <a:rPr lang="fr-FR" dirty="0"/>
              <a:t>Pluche est un petit lapin gris. Il habite un terrier dans un  jardin près d’un pommier. De l’autre côté d’une grille, il y a une petite maison avec des enfants, leurs parents et un chien. Pluche aime bien les enfants mais il n’aime pas le chien Gilou, mais alors pas du tout !</a:t>
            </a:r>
          </a:p>
          <a:p>
            <a:pPr>
              <a:spcAft>
                <a:spcPts val="1500"/>
              </a:spcAft>
            </a:pPr>
            <a:r>
              <a:rPr lang="fr-FR" dirty="0"/>
              <a:t>Un matin, de bonne heure, Pluche va au jardin. Il adore la laitue pleine de rosée. Il grignote, il dévore mais il entend un bruit. Il se dresse sur ses pattes de derrière et il voit Gilou.  Vite, il détale, le chien est juste derrière lui.</a:t>
            </a:r>
          </a:p>
          <a:p>
            <a:pPr>
              <a:spcAft>
                <a:spcPts val="1500"/>
              </a:spcAft>
            </a:pPr>
            <a:r>
              <a:rPr lang="fr-FR" dirty="0"/>
              <a:t>Il bondit dans le terrier et file vers le fond. Il se blottit contre sa maman. Sauvé !</a:t>
            </a:r>
          </a:p>
        </p:txBody>
      </p:sp>
    </p:spTree>
    <p:extLst>
      <p:ext uri="{BB962C8B-B14F-4D97-AF65-F5344CB8AC3E}">
        <p14:creationId xmlns:p14="http://schemas.microsoft.com/office/powerpoint/2010/main" val="13337485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a:t>Écrire une phrase sous chaque dessin.</a:t>
            </a:r>
          </a:p>
          <a:p>
            <a:r>
              <a:rPr lang="fr-FR" dirty="0"/>
              <a:t>Relire les phrases écrites en veillant à la ponctuation.</a:t>
            </a:r>
          </a:p>
        </p:txBody>
      </p:sp>
      <p:sp>
        <p:nvSpPr>
          <p:cNvPr id="4" name="Espace réservé du texte 3"/>
          <p:cNvSpPr>
            <a:spLocks noGrp="1"/>
          </p:cNvSpPr>
          <p:nvPr>
            <p:ph type="body" sz="quarter" idx="11"/>
          </p:nvPr>
        </p:nvSpPr>
        <p:spPr/>
        <p:txBody>
          <a:bodyPr/>
          <a:lstStyle/>
          <a:p>
            <a:r>
              <a:rPr lang="fr-FR" dirty="0"/>
              <a:t>Production d’écrit</a:t>
            </a:r>
          </a:p>
        </p:txBody>
      </p:sp>
    </p:spTree>
    <p:extLst>
      <p:ext uri="{BB962C8B-B14F-4D97-AF65-F5344CB8AC3E}">
        <p14:creationId xmlns:p14="http://schemas.microsoft.com/office/powerpoint/2010/main" val="28806780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p:txBody>
          <a:bodyPr/>
          <a:lstStyle/>
          <a:p>
            <a:r>
              <a:rPr lang="fr-FR" dirty="0" err="1"/>
              <a:t>Ecris</a:t>
            </a:r>
            <a:r>
              <a:rPr lang="fr-FR" dirty="0"/>
              <a:t> une phrase pour chaque dessin.</a:t>
            </a:r>
          </a:p>
        </p:txBody>
      </p:sp>
      <p:sp>
        <p:nvSpPr>
          <p:cNvPr id="4" name="Espace réservé du texte 3"/>
          <p:cNvSpPr>
            <a:spLocks noGrp="1"/>
          </p:cNvSpPr>
          <p:nvPr>
            <p:ph type="body" sz="quarter" idx="12"/>
          </p:nvPr>
        </p:nvSpPr>
        <p:spPr/>
        <p:txBody>
          <a:bodyPr/>
          <a:lstStyle/>
          <a:p>
            <a:r>
              <a:rPr lang="fr-FR" dirty="0"/>
              <a:t>Production d’écrit</a:t>
            </a:r>
          </a:p>
        </p:txBody>
      </p:sp>
      <p:pic>
        <p:nvPicPr>
          <p:cNvPr id="2" name="Image 1"/>
          <p:cNvPicPr>
            <a:picLocks noChangeAspect="1"/>
          </p:cNvPicPr>
          <p:nvPr/>
        </p:nvPicPr>
        <p:blipFill>
          <a:blip r:embed="rId2"/>
          <a:stretch>
            <a:fillRect/>
          </a:stretch>
        </p:blipFill>
        <p:spPr>
          <a:xfrm>
            <a:off x="1060057" y="1026398"/>
            <a:ext cx="2883414" cy="2886462"/>
          </a:xfrm>
          <a:prstGeom prst="rect">
            <a:avLst/>
          </a:prstGeom>
        </p:spPr>
      </p:pic>
      <p:pic>
        <p:nvPicPr>
          <p:cNvPr id="6" name="Image 5"/>
          <p:cNvPicPr>
            <a:picLocks noChangeAspect="1"/>
          </p:cNvPicPr>
          <p:nvPr/>
        </p:nvPicPr>
        <p:blipFill>
          <a:blip r:embed="rId3"/>
          <a:stretch>
            <a:fillRect/>
          </a:stretch>
        </p:blipFill>
        <p:spPr>
          <a:xfrm>
            <a:off x="4878114" y="1026398"/>
            <a:ext cx="2883414" cy="2886462"/>
          </a:xfrm>
          <a:prstGeom prst="rect">
            <a:avLst/>
          </a:prstGeom>
        </p:spPr>
      </p:pic>
    </p:spTree>
    <p:extLst>
      <p:ext uri="{BB962C8B-B14F-4D97-AF65-F5344CB8AC3E}">
        <p14:creationId xmlns:p14="http://schemas.microsoft.com/office/powerpoint/2010/main" val="35167532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dirty="0"/>
              <a:t>* Questions de compréhensions, collectivement, à l’oral :</a:t>
            </a:r>
          </a:p>
          <a:p>
            <a:pPr marL="342900" indent="-342900">
              <a:buFont typeface="+mj-lt"/>
              <a:buAutoNum type="arabicParenR"/>
            </a:pPr>
            <a:r>
              <a:rPr lang="fr-FR" dirty="0"/>
              <a:t>Quels sont les personnages ?</a:t>
            </a:r>
          </a:p>
          <a:p>
            <a:pPr marL="342900" indent="-342900">
              <a:buFont typeface="+mj-lt"/>
              <a:buAutoNum type="arabicParenR"/>
            </a:pPr>
            <a:r>
              <a:rPr lang="fr-FR" dirty="0"/>
              <a:t>Où habite Pluche ?</a:t>
            </a:r>
          </a:p>
          <a:p>
            <a:pPr marL="342900" indent="-342900">
              <a:buFont typeface="+mj-lt"/>
              <a:buAutoNum type="arabicParenR"/>
            </a:pPr>
            <a:r>
              <a:rPr lang="fr-FR" dirty="0"/>
              <a:t>Où va-t-il ce matin-là ?</a:t>
            </a:r>
          </a:p>
          <a:p>
            <a:pPr marL="342900" indent="-342900">
              <a:buFont typeface="+mj-lt"/>
              <a:buAutoNum type="arabicParenR"/>
            </a:pPr>
            <a:r>
              <a:rPr lang="fr-FR" dirty="0"/>
              <a:t>Que vient-il faire dans le jardin ?</a:t>
            </a:r>
          </a:p>
          <a:p>
            <a:pPr marL="342900" indent="-342900">
              <a:buFont typeface="+mj-lt"/>
              <a:buAutoNum type="arabicParenR"/>
            </a:pPr>
            <a:r>
              <a:rPr lang="fr-FR" dirty="0"/>
              <a:t>Qu’entend-il ce matin-là ?</a:t>
            </a:r>
          </a:p>
          <a:p>
            <a:pPr marL="342900" indent="-342900">
              <a:buFont typeface="+mj-lt"/>
              <a:buAutoNum type="arabicParenR"/>
            </a:pPr>
            <a:r>
              <a:rPr lang="fr-FR" dirty="0"/>
              <a:t>Qui le poursuit ?</a:t>
            </a:r>
          </a:p>
          <a:p>
            <a:pPr marL="342900" indent="-342900">
              <a:buFont typeface="+mj-lt"/>
              <a:buAutoNum type="arabicParenR"/>
            </a:pPr>
            <a:r>
              <a:rPr lang="fr-FR" dirty="0"/>
              <a:t>Que fait-il alors ?</a:t>
            </a:r>
          </a:p>
          <a:p>
            <a:pPr marL="342900" indent="-342900">
              <a:buFont typeface="+mj-lt"/>
              <a:buAutoNum type="arabicParenR"/>
            </a:pPr>
            <a:r>
              <a:rPr lang="fr-FR" dirty="0"/>
              <a:t>Réussit-il à s’échapper ?</a:t>
            </a:r>
          </a:p>
          <a:p>
            <a:endParaRPr lang="fr-FR" dirty="0"/>
          </a:p>
          <a:p>
            <a:r>
              <a:rPr lang="fr-FR" dirty="0"/>
              <a:t>* Expliquer les mots : </a:t>
            </a:r>
            <a:r>
              <a:rPr lang="fr-FR" dirty="0">
                <a:solidFill>
                  <a:srgbClr val="3333FF"/>
                </a:solidFill>
                <a:latin typeface="Sassoon Infant Std" panose="020B0503020103030203" pitchFamily="34" charset="0"/>
              </a:rPr>
              <a:t>détaler</a:t>
            </a:r>
            <a:r>
              <a:rPr lang="fr-FR" dirty="0"/>
              <a:t> , </a:t>
            </a:r>
            <a:r>
              <a:rPr lang="fr-FR" dirty="0">
                <a:solidFill>
                  <a:srgbClr val="3333FF"/>
                </a:solidFill>
                <a:latin typeface="Sassoon Infant Std" panose="020B0503020103030203" pitchFamily="34" charset="0"/>
              </a:rPr>
              <a:t>dévorer</a:t>
            </a:r>
          </a:p>
        </p:txBody>
      </p:sp>
      <p:sp>
        <p:nvSpPr>
          <p:cNvPr id="5" name="Espace réservé du texte 4"/>
          <p:cNvSpPr>
            <a:spLocks noGrp="1"/>
          </p:cNvSpPr>
          <p:nvPr>
            <p:ph type="body" sz="quarter" idx="11"/>
          </p:nvPr>
        </p:nvSpPr>
        <p:spPr/>
        <p:txBody>
          <a:bodyPr/>
          <a:lstStyle/>
          <a:p>
            <a:r>
              <a:rPr lang="fr-FR" dirty="0"/>
              <a:t>Compréhension</a:t>
            </a:r>
          </a:p>
        </p:txBody>
      </p:sp>
    </p:spTree>
    <p:extLst>
      <p:ext uri="{BB962C8B-B14F-4D97-AF65-F5344CB8AC3E}">
        <p14:creationId xmlns:p14="http://schemas.microsoft.com/office/powerpoint/2010/main" val="155455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²texte</a:t>
            </a:r>
            <a:endParaRPr lang="fr-FR" dirty="0"/>
          </a:p>
        </p:txBody>
      </p:sp>
    </p:spTree>
    <p:extLst>
      <p:ext uri="{BB962C8B-B14F-4D97-AF65-F5344CB8AC3E}">
        <p14:creationId xmlns:p14="http://schemas.microsoft.com/office/powerpoint/2010/main" val="2556100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r>
              <a:rPr lang="fr-FR" u="sng" dirty="0"/>
              <a:t>Organisation du texte :</a:t>
            </a:r>
          </a:p>
          <a:p>
            <a:r>
              <a:rPr lang="fr-FR" dirty="0"/>
              <a:t>Trouver les trois parties du texte : la présentation de Pluche, ce qui lui arrive, la fin. Donner les différentes actions du deuxième paragraphe dans l’ordre :</a:t>
            </a:r>
          </a:p>
          <a:p>
            <a:pPr marL="360000"/>
            <a:r>
              <a:rPr lang="fr-FR" dirty="0">
                <a:solidFill>
                  <a:srgbClr val="3333FF"/>
                </a:solidFill>
                <a:latin typeface="Sassoon Infant Std" panose="020B0503020103030203" pitchFamily="34" charset="0"/>
              </a:rPr>
              <a:t>il va au jardin</a:t>
            </a:r>
          </a:p>
          <a:p>
            <a:pPr marL="360000"/>
            <a:r>
              <a:rPr lang="fr-FR" dirty="0">
                <a:solidFill>
                  <a:srgbClr val="3333FF"/>
                </a:solidFill>
                <a:latin typeface="Sassoon Infant Std" panose="020B0503020103030203" pitchFamily="34" charset="0"/>
              </a:rPr>
              <a:t>il dévore une laitue</a:t>
            </a:r>
          </a:p>
          <a:p>
            <a:pPr marL="360000"/>
            <a:r>
              <a:rPr lang="fr-FR" dirty="0">
                <a:solidFill>
                  <a:srgbClr val="3333FF"/>
                </a:solidFill>
                <a:latin typeface="Sassoon Infant Std" panose="020B0503020103030203" pitchFamily="34" charset="0"/>
              </a:rPr>
              <a:t>il entend un bruit</a:t>
            </a:r>
          </a:p>
          <a:p>
            <a:pPr marL="360000"/>
            <a:r>
              <a:rPr lang="fr-FR" dirty="0">
                <a:solidFill>
                  <a:srgbClr val="3333FF"/>
                </a:solidFill>
                <a:latin typeface="Sassoon Infant Std" panose="020B0503020103030203" pitchFamily="34" charset="0"/>
              </a:rPr>
              <a:t>il voit le chien</a:t>
            </a:r>
          </a:p>
          <a:p>
            <a:pPr marL="360000"/>
            <a:r>
              <a:rPr lang="fr-FR" dirty="0">
                <a:solidFill>
                  <a:srgbClr val="3333FF"/>
                </a:solidFill>
                <a:latin typeface="Sassoon Infant Std" panose="020B0503020103030203" pitchFamily="34" charset="0"/>
              </a:rPr>
              <a:t>il détale</a:t>
            </a:r>
          </a:p>
          <a:p>
            <a:pPr marL="360000"/>
            <a:r>
              <a:rPr lang="fr-FR" dirty="0">
                <a:solidFill>
                  <a:srgbClr val="3333FF"/>
                </a:solidFill>
                <a:latin typeface="Sassoon Infant Std" panose="020B0503020103030203" pitchFamily="34" charset="0"/>
              </a:rPr>
              <a:t>il file dans le fond du terrier</a:t>
            </a:r>
          </a:p>
          <a:p>
            <a:pPr marL="360000"/>
            <a:r>
              <a:rPr lang="fr-FR" dirty="0">
                <a:solidFill>
                  <a:srgbClr val="3333FF"/>
                </a:solidFill>
                <a:latin typeface="Sassoon Infant Std" panose="020B0503020103030203" pitchFamily="34" charset="0"/>
              </a:rPr>
              <a:t>il se blottit contre sa maman.</a:t>
            </a:r>
          </a:p>
          <a:p>
            <a:r>
              <a:rPr lang="fr-FR" dirty="0"/>
              <a:t>Compter le nombre de paragraphes, de lignes, de phrases.</a:t>
            </a:r>
          </a:p>
          <a:p>
            <a:r>
              <a:rPr lang="fr-FR" dirty="0"/>
              <a:t>Colorier les majuscules, les points. Remarquer les points d’exclamation.</a:t>
            </a:r>
          </a:p>
          <a:p>
            <a:r>
              <a:rPr lang="fr-FR" dirty="0"/>
              <a:t>Lire la deuxième phrase, la cinquième phrase.</a:t>
            </a:r>
          </a:p>
        </p:txBody>
      </p:sp>
      <p:sp>
        <p:nvSpPr>
          <p:cNvPr id="5" name="Espace réservé du texte 4"/>
          <p:cNvSpPr>
            <a:spLocks noGrp="1"/>
          </p:cNvSpPr>
          <p:nvPr>
            <p:ph type="body" sz="quarter" idx="11"/>
          </p:nvPr>
        </p:nvSpPr>
        <p:spPr/>
        <p:txBody>
          <a:bodyPr/>
          <a:lstStyle/>
          <a:p>
            <a:r>
              <a:rPr lang="fr-FR" dirty="0"/>
              <a:t>Le texte</a:t>
            </a:r>
          </a:p>
        </p:txBody>
      </p:sp>
    </p:spTree>
    <p:extLst>
      <p:ext uri="{BB962C8B-B14F-4D97-AF65-F5344CB8AC3E}">
        <p14:creationId xmlns:p14="http://schemas.microsoft.com/office/powerpoint/2010/main" val="3948391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0"/>
          </p:nvPr>
        </p:nvSpPr>
        <p:spPr/>
        <p:txBody>
          <a:bodyPr/>
          <a:lstStyle/>
          <a:p>
            <a:r>
              <a:rPr lang="fr-FR" dirty="0"/>
              <a:t>Entoure en rouge les majuscules et en bleu les points finaux.</a:t>
            </a:r>
          </a:p>
          <a:p>
            <a:pPr lvl="2">
              <a:lnSpc>
                <a:spcPct val="175000"/>
              </a:lnSpc>
            </a:pPr>
            <a:r>
              <a:rPr lang="fr-FR" dirty="0"/>
              <a:t>Pluche  est  un  petit  lapin  gris .  Il  habite  un  terrier  dans  un    jardin  près  d’un  pommier .  De  l’autre  côté  d’une  grille ,  il  y  a  une  petite  maison  avec  des  enfants ,  leurs  parents  et  un  chien .  Pluche  aime  bien  les  enfants  mais  il  n’aime  pas  le  chien  Gilou ,  mais  alors  pas  du  tout !</a:t>
            </a:r>
          </a:p>
          <a:p>
            <a:pPr lvl="2">
              <a:lnSpc>
                <a:spcPct val="175000"/>
              </a:lnSpc>
            </a:pPr>
            <a:r>
              <a:rPr lang="fr-FR" dirty="0"/>
              <a:t>Un  matin ,  de  bonne  heure ,  Pluche  va  au  jardin .  Il  adore  la  laitue  pleine  de  rosée .  Il  grignote ,  il  dévore  mais  il  entend  un  bruit .  Il  se  dresse  sur  ses  pattes  de  derrière  et  il  voit  Gilou .    Vite ,  il  détale ,  le  chien  est  juste  derrière  lui .</a:t>
            </a:r>
          </a:p>
          <a:p>
            <a:pPr lvl="2">
              <a:lnSpc>
                <a:spcPct val="175000"/>
              </a:lnSpc>
            </a:pPr>
            <a:r>
              <a:rPr lang="fr-FR" dirty="0"/>
              <a:t>Il  bondit  dans  le  terrier  et  file  vers  le  fond .  Il  se  blottit  contre  sa  maman .  Sauvé !</a:t>
            </a:r>
          </a:p>
          <a:p>
            <a:pPr lvl="1">
              <a:lnSpc>
                <a:spcPct val="110000"/>
              </a:lnSpc>
            </a:pPr>
            <a:r>
              <a:rPr lang="fr-FR" dirty="0"/>
              <a:t>Nombre de </a:t>
            </a:r>
            <a:r>
              <a:rPr lang="fr-FR" dirty="0" err="1"/>
              <a:t>²ligne</a:t>
            </a:r>
            <a:r>
              <a:rPr lang="fr-FR" dirty="0"/>
              <a:t>$ : </a:t>
            </a:r>
            <a:r>
              <a:rPr lang="fr-FR" sz="1000" dirty="0">
                <a:latin typeface="Times New Roman" panose="02020603050405020304" pitchFamily="18" charset="0"/>
                <a:cs typeface="Times New Roman" panose="02020603050405020304" pitchFamily="18" charset="0"/>
              </a:rPr>
              <a:t>………………………………………………………………………………</a:t>
            </a:r>
          </a:p>
          <a:p>
            <a:pPr lvl="1">
              <a:lnSpc>
                <a:spcPct val="110000"/>
              </a:lnSpc>
            </a:pPr>
            <a:r>
              <a:rPr lang="fr-FR" dirty="0"/>
              <a:t>Nombre de </a:t>
            </a:r>
            <a:r>
              <a:rPr lang="fr-FR" dirty="0" err="1"/>
              <a:t>²phrase</a:t>
            </a:r>
            <a:r>
              <a:rPr lang="fr-FR" dirty="0"/>
              <a:t>$ : </a:t>
            </a:r>
            <a:r>
              <a:rPr lang="fr-FR" sz="1000" dirty="0">
                <a:latin typeface="Times New Roman" panose="02020603050405020304" pitchFamily="18" charset="0"/>
                <a:cs typeface="Times New Roman" panose="02020603050405020304" pitchFamily="18" charset="0"/>
              </a:rPr>
              <a:t>……………………………………………………………………………</a:t>
            </a:r>
          </a:p>
          <a:p>
            <a:pPr lvl="1">
              <a:lnSpc>
                <a:spcPct val="110000"/>
              </a:lnSpc>
            </a:pPr>
            <a:r>
              <a:rPr lang="fr-FR" dirty="0"/>
              <a:t>Nombre de </a:t>
            </a:r>
            <a:r>
              <a:rPr lang="fr-FR" dirty="0" err="1"/>
              <a:t>²paragraphe</a:t>
            </a:r>
            <a:r>
              <a:rPr lang="fr-FR" dirty="0"/>
              <a:t>$ : </a:t>
            </a:r>
            <a:r>
              <a:rPr lang="fr-FR" sz="1000" dirty="0">
                <a:latin typeface="Times New Roman" panose="02020603050405020304" pitchFamily="18" charset="0"/>
                <a:cs typeface="Times New Roman" panose="02020603050405020304" pitchFamily="18" charset="0"/>
              </a:rPr>
              <a:t>………………………………………………………………</a:t>
            </a:r>
          </a:p>
        </p:txBody>
      </p:sp>
      <p:sp>
        <p:nvSpPr>
          <p:cNvPr id="4" name="Espace réservé du texte 3"/>
          <p:cNvSpPr>
            <a:spLocks noGrp="1"/>
          </p:cNvSpPr>
          <p:nvPr>
            <p:ph type="body" sz="quarter" idx="12"/>
          </p:nvPr>
        </p:nvSpPr>
        <p:spPr/>
        <p:txBody>
          <a:bodyPr/>
          <a:lstStyle/>
          <a:p>
            <a:r>
              <a:rPr lang="fr-FR" dirty="0"/>
              <a:t>Le texte</a:t>
            </a:r>
          </a:p>
        </p:txBody>
      </p:sp>
    </p:spTree>
    <p:extLst>
      <p:ext uri="{BB962C8B-B14F-4D97-AF65-F5344CB8AC3E}">
        <p14:creationId xmlns:p14="http://schemas.microsoft.com/office/powerpoint/2010/main" val="2052262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a:t>A²ctivité</a:t>
            </a:r>
            <a:r>
              <a:rPr lang="fr-FR" dirty="0"/>
              <a:t>$ </a:t>
            </a:r>
            <a:r>
              <a:rPr lang="fr-FR" dirty="0" err="1"/>
              <a:t>²sur</a:t>
            </a:r>
            <a:r>
              <a:rPr lang="fr-FR" dirty="0"/>
              <a:t> </a:t>
            </a:r>
            <a:r>
              <a:rPr lang="fr-FR" dirty="0" err="1"/>
              <a:t>²le</a:t>
            </a:r>
            <a:r>
              <a:rPr lang="fr-FR" dirty="0"/>
              <a:t>$ </a:t>
            </a:r>
            <a:r>
              <a:rPr lang="fr-FR" dirty="0" err="1"/>
              <a:t>²phrase</a:t>
            </a:r>
            <a:r>
              <a:rPr lang="fr-FR" dirty="0"/>
              <a:t>$</a:t>
            </a:r>
          </a:p>
        </p:txBody>
      </p:sp>
    </p:spTree>
    <p:extLst>
      <p:ext uri="{BB962C8B-B14F-4D97-AF65-F5344CB8AC3E}">
        <p14:creationId xmlns:p14="http://schemas.microsoft.com/office/powerpoint/2010/main" val="1653383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0"/>
          </p:nvPr>
        </p:nvSpPr>
        <p:spPr/>
        <p:txBody>
          <a:bodyPr/>
          <a:lstStyle/>
          <a:p>
            <a:pPr lvl="4"/>
            <a:r>
              <a:rPr lang="fr-FR" dirty="0"/>
              <a:t>(Diapo de travail : voir les pages suivantes – Compléter avec les étiquettes mots)</a:t>
            </a:r>
          </a:p>
          <a:p>
            <a:endParaRPr lang="fr-FR" dirty="0"/>
          </a:p>
          <a:p>
            <a:r>
              <a:rPr lang="fr-FR" u="sng" dirty="0"/>
              <a:t>Reconstituer les phrases suivantes :</a:t>
            </a:r>
          </a:p>
          <a:p>
            <a:pPr lvl="1"/>
            <a:r>
              <a:rPr lang="fr-FR" dirty="0"/>
              <a:t>phrase 1 : Un matin, Pluche grignote une belle laitue dans le jardin</a:t>
            </a:r>
          </a:p>
          <a:p>
            <a:pPr lvl="1"/>
            <a:r>
              <a:rPr lang="fr-FR" dirty="0"/>
              <a:t>Pluche   -   dans le jardin   -   un matin   -   une belle laitue   -   grignote</a:t>
            </a:r>
          </a:p>
          <a:p>
            <a:r>
              <a:rPr lang="fr-FR" dirty="0"/>
              <a:t>Faire écrire les différentes possibilités.</a:t>
            </a:r>
          </a:p>
          <a:p>
            <a:r>
              <a:rPr lang="fr-FR" dirty="0"/>
              <a:t>Montrer le rôle des virgules.</a:t>
            </a:r>
          </a:p>
          <a:p>
            <a:pPr lvl="1"/>
            <a:r>
              <a:rPr lang="fr-FR" dirty="0"/>
              <a:t>Un matin, Pluche grignote une belle salade dans le jardin.</a:t>
            </a:r>
          </a:p>
          <a:p>
            <a:pPr lvl="1"/>
            <a:r>
              <a:rPr lang="fr-FR" dirty="0"/>
              <a:t>Un matin, dans le jardin, Pluche grignote une belle salade.</a:t>
            </a:r>
          </a:p>
          <a:p>
            <a:pPr lvl="1"/>
            <a:r>
              <a:rPr lang="fr-FR" dirty="0"/>
              <a:t>Dans le jardin, un matin, Pluche grignote une belle salade.</a:t>
            </a:r>
          </a:p>
          <a:p>
            <a:r>
              <a:rPr lang="fr-FR" dirty="0"/>
              <a:t>Dans chaque phrase, trouver de qui on parle (Pluche) et ce qu’on en dit (grignote une belle salade).</a:t>
            </a:r>
          </a:p>
          <a:p>
            <a:endParaRPr lang="fr-FR" dirty="0"/>
          </a:p>
          <a:p>
            <a:r>
              <a:rPr lang="fr-FR" dirty="0"/>
              <a:t>Demander : Quand Pluche grignote-t-il ?</a:t>
            </a:r>
          </a:p>
          <a:p>
            <a:endParaRPr lang="fr-FR" dirty="0"/>
          </a:p>
          <a:p>
            <a:r>
              <a:rPr lang="fr-FR" u="sng" dirty="0"/>
              <a:t>Transformation affirmatif / négatif :</a:t>
            </a:r>
          </a:p>
          <a:p>
            <a:pPr lvl="1"/>
            <a:r>
              <a:rPr lang="fr-FR" dirty="0"/>
              <a:t>Il n’aime pas le chien Gilou.</a:t>
            </a:r>
          </a:p>
        </p:txBody>
      </p:sp>
      <p:sp>
        <p:nvSpPr>
          <p:cNvPr id="5" name="Espace réservé du texte 4"/>
          <p:cNvSpPr>
            <a:spLocks noGrp="1"/>
          </p:cNvSpPr>
          <p:nvPr>
            <p:ph type="body" sz="quarter" idx="11"/>
          </p:nvPr>
        </p:nvSpPr>
        <p:spPr/>
        <p:txBody>
          <a:bodyPr/>
          <a:lstStyle/>
          <a:p>
            <a:r>
              <a:rPr lang="fr-FR" dirty="0"/>
              <a:t>Les phrases</a:t>
            </a:r>
          </a:p>
        </p:txBody>
      </p:sp>
    </p:spTree>
    <p:extLst>
      <p:ext uri="{BB962C8B-B14F-4D97-AF65-F5344CB8AC3E}">
        <p14:creationId xmlns:p14="http://schemas.microsoft.com/office/powerpoint/2010/main" val="15797717"/>
      </p:ext>
    </p:extLst>
  </p:cSld>
  <p:clrMapOvr>
    <a:masterClrMapping/>
  </p:clrMapOvr>
</p:sld>
</file>

<file path=ppt/theme/theme1.xml><?xml version="1.0" encoding="utf-8"?>
<a:theme xmlns:a="http://schemas.openxmlformats.org/drawingml/2006/main" name="Faire de la grammaire au CE1 - Prérempli">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2" id="{1D74D738-BA49-4FEB-B8EA-7212550D8016}" vid="{598B8FFC-F393-4FAB-BEC8-2C74464F0916}"/>
    </a:ext>
  </a:extLst>
</a:theme>
</file>

<file path=docProps/app.xml><?xml version="1.0" encoding="utf-8"?>
<Properties xmlns="http://schemas.openxmlformats.org/officeDocument/2006/extended-properties" xmlns:vt="http://schemas.openxmlformats.org/officeDocument/2006/docPropsVTypes">
  <Template>Faire de la grammaire au</Template>
  <TotalTime>44</TotalTime>
  <Words>824</Words>
  <Application>Microsoft Office PowerPoint</Application>
  <PresentationFormat>Personnalisé</PresentationFormat>
  <Paragraphs>175</Paragraphs>
  <Slides>31</Slides>
  <Notes>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31</vt:i4>
      </vt:variant>
    </vt:vector>
  </HeadingPairs>
  <TitlesOfParts>
    <vt:vector size="42" baseType="lpstr">
      <vt:lpstr>A Gentle Touch</vt:lpstr>
      <vt:lpstr>Androgyne</vt:lpstr>
      <vt:lpstr>Arial</vt:lpstr>
      <vt:lpstr>Calibri</vt:lpstr>
      <vt:lpstr>CrayonL</vt:lpstr>
      <vt:lpstr>Cursive standard</vt:lpstr>
      <vt:lpstr>Gabriola</vt:lpstr>
      <vt:lpstr>Sassoon Infant Std</vt:lpstr>
      <vt:lpstr>Times New Roman</vt:lpstr>
      <vt:lpstr>Wingdings</vt:lpstr>
      <vt:lpstr>Faire de la grammaire au CE1 - Prérempli</vt:lpstr>
      <vt:lpstr>Présentation PowerPoint</vt:lpstr>
      <vt:lpstr>Le ²texte</vt:lpstr>
      <vt:lpstr>Pluche, le petit lapin gris</vt:lpstr>
      <vt:lpstr>Présentation PowerPoint</vt:lpstr>
      <vt:lpstr>A²ctivité$ ²sur ²le ²texte</vt:lpstr>
      <vt:lpstr>Présentation PowerPoint</vt:lpstr>
      <vt:lpstr>Présentation PowerPoint</vt:lpstr>
      <vt:lpstr>A²ctivité$ ²sur ²le$ ²phrase$</vt:lpstr>
      <vt:lpstr>Présentation PowerPoint</vt:lpstr>
      <vt:lpstr>Présentation PowerPoint</vt:lpstr>
      <vt:lpstr>Présentation PowerPoint</vt:lpstr>
      <vt:lpstr>Présentation PowerPoint</vt:lpstr>
      <vt:lpstr>T²ransposition$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A²ctivité$ ²sur ²le$ mot$</vt:lpstr>
      <vt:lpstr>Présentation PowerPoint</vt:lpstr>
      <vt:lpstr>Présentation PowerPoint</vt:lpstr>
      <vt:lpstr>A²ctivité$ ²de vocabulaire</vt:lpstr>
      <vt:lpstr>Présentation PowerPoint</vt:lpstr>
      <vt:lpstr>Présentation PowerPoint</vt:lpstr>
      <vt:lpstr>Présentation PowerPoint</vt:lpstr>
      <vt:lpstr>P²roduction d’écrit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 E.</dc:creator>
  <cp:lastModifiedBy>Enge E.</cp:lastModifiedBy>
  <cp:revision>11</cp:revision>
  <dcterms:created xsi:type="dcterms:W3CDTF">2016-10-02T12:49:31Z</dcterms:created>
  <dcterms:modified xsi:type="dcterms:W3CDTF">2016-10-02T13:33:48Z</dcterms:modified>
</cp:coreProperties>
</file>