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91" r:id="rId6"/>
    <p:sldId id="277" r:id="rId7"/>
    <p:sldId id="278" r:id="rId8"/>
    <p:sldId id="292" r:id="rId9"/>
    <p:sldId id="279" r:id="rId10"/>
    <p:sldId id="281" r:id="rId11"/>
    <p:sldId id="302" r:id="rId12"/>
    <p:sldId id="282" r:id="rId13"/>
    <p:sldId id="283" r:id="rId14"/>
    <p:sldId id="284" r:id="rId15"/>
    <p:sldId id="297" r:id="rId16"/>
    <p:sldId id="298" r:id="rId17"/>
    <p:sldId id="296" r:id="rId18"/>
    <p:sldId id="303" r:id="rId19"/>
    <p:sldId id="299" r:id="rId20"/>
    <p:sldId id="300" r:id="rId21"/>
    <p:sldId id="301" r:id="rId22"/>
    <p:sldId id="285" r:id="rId23"/>
    <p:sldId id="286" r:id="rId24"/>
    <p:sldId id="288" r:id="rId25"/>
    <p:sldId id="304" r:id="rId26"/>
    <p:sldId id="293" r:id="rId27"/>
    <p:sldId id="295" r:id="rId28"/>
    <p:sldId id="305" r:id="rId29"/>
    <p:sldId id="289" r:id="rId30"/>
    <p:sldId id="306" r:id="rId31"/>
    <p:sldId id="290" r:id="rId32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">
          <p15:clr>
            <a:srgbClr val="A4A3A4"/>
          </p15:clr>
        </p15:guide>
        <p15:guide id="2" pos="61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3333FF"/>
    <a:srgbClr val="9F5FCF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612" y="126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48" y="5623"/>
            <a:ext cx="7858542" cy="684675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646363" y="764704"/>
            <a:ext cx="5400600" cy="854968"/>
          </a:xfrm>
          <a:prstGeom prst="rect">
            <a:avLst/>
          </a:prstGeom>
        </p:spPr>
        <p:txBody>
          <a:bodyPr/>
          <a:lstStyle>
            <a:lvl1pPr>
              <a:defRPr sz="5000" b="0" spc="0" baseline="0">
                <a:solidFill>
                  <a:srgbClr val="C00000"/>
                </a:solidFill>
                <a:latin typeface="Cursive standard" pitchFamily="2" charset="0"/>
                <a:ea typeface="A Gentle Touch" panose="02000603000000000000" pitchFamily="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70C0"/>
                </a:solidFill>
              </a:rPr>
              <a:t>Le texte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339966"/>
                </a:solidFill>
              </a:rPr>
              <a:t>Collectif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 smtClean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Modifier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7274" r="1286" b="691"/>
          <a:stretch/>
        </p:blipFill>
        <p:spPr>
          <a:xfrm>
            <a:off x="130991" y="584684"/>
            <a:ext cx="9643247" cy="6157430"/>
          </a:xfrm>
          <a:prstGeom prst="rect">
            <a:avLst/>
          </a:prstGeom>
        </p:spPr>
      </p:pic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4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Rogner un rectangle avec un coin du même côté 4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1050425" y="1125539"/>
            <a:ext cx="8724627" cy="56165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Modifier les styles du texte du masque</a:t>
            </a:r>
          </a:p>
          <a:p>
            <a:pPr marL="0" lvl="1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Deuxième niveau</a:t>
            </a:r>
          </a:p>
          <a:p>
            <a:pPr marL="0" lvl="2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Troisième niveau</a:t>
            </a:r>
          </a:p>
          <a:p>
            <a:pPr marL="0" lvl="3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Quatrième niveau</a:t>
            </a:r>
          </a:p>
          <a:p>
            <a:pPr marL="0" lvl="4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Individuel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Exercices</a:t>
            </a: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Synthèse</a:t>
            </a: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>
                <a:solidFill>
                  <a:schemeClr val="bg1"/>
                </a:solidFill>
                <a:latin typeface="Gabriola" panose="04040605051002020D02" pitchFamily="82" charset="0"/>
              </a:rPr>
              <a:t>Texte 5</a:t>
            </a:r>
          </a:p>
          <a:p>
            <a:pPr algn="ctr"/>
            <a:r>
              <a:rPr lang="fr-FR" sz="3600" dirty="0">
                <a:solidFill>
                  <a:schemeClr val="bg1"/>
                </a:solidFill>
                <a:latin typeface="Gabriola" panose="04040605051002020D02" pitchFamily="82" charset="0"/>
              </a:rPr>
              <a:t>La petite poule</a:t>
            </a: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Trouver la phrase qui veut dire le contraire :</a:t>
            </a:r>
          </a:p>
          <a:p>
            <a:pPr lvl="1"/>
            <a:r>
              <a:rPr lang="fr-FR" dirty="0" err="1"/>
              <a:t>Nou</a:t>
            </a:r>
            <a:r>
              <a:rPr lang="fr-FR" dirty="0"/>
              <a:t>$  ne  </a:t>
            </a:r>
            <a:r>
              <a:rPr lang="fr-FR" dirty="0" err="1"/>
              <a:t>voulon</a:t>
            </a:r>
            <a:r>
              <a:rPr lang="fr-FR" dirty="0"/>
              <a:t>$  </a:t>
            </a:r>
            <a:r>
              <a:rPr lang="fr-FR" dirty="0" err="1"/>
              <a:t>²pa</a:t>
            </a:r>
            <a:r>
              <a:rPr lang="fr-FR" dirty="0"/>
              <a:t>$  ²t’</a:t>
            </a:r>
            <a:r>
              <a:rPr lang="fr-FR" dirty="0" err="1"/>
              <a:t>²aider</a:t>
            </a:r>
            <a:r>
              <a:rPr lang="fr-FR" dirty="0"/>
              <a:t> 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29440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dirty="0"/>
              <a:t>Recopie la deuxième phrase du texte.</a:t>
            </a:r>
          </a:p>
          <a:p>
            <a:pPr>
              <a:lnSpc>
                <a:spcPct val="150000"/>
              </a:lnSpc>
            </a:pPr>
            <a:endParaRPr lang="fr-FR" dirty="0"/>
          </a:p>
          <a:p>
            <a:pPr>
              <a:lnSpc>
                <a:spcPct val="150000"/>
              </a:lnSpc>
            </a:pPr>
            <a:r>
              <a:rPr lang="fr-FR" dirty="0"/>
              <a:t>Écris des phrases avec les groupes de mots suivants. Pense à la majuscule et au point.</a:t>
            </a:r>
          </a:p>
          <a:p>
            <a:pPr lvl="2">
              <a:lnSpc>
                <a:spcPct val="150000"/>
              </a:lnSpc>
            </a:pPr>
            <a:r>
              <a:rPr lang="fr-FR" i="1" dirty="0"/>
              <a:t>Phrase 1 :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la petite fille   –   ramasse des coquillages   –   avec ses parents   –   sur la plage</a:t>
            </a:r>
          </a:p>
          <a:p>
            <a:pPr lvl="2">
              <a:lnSpc>
                <a:spcPct val="150000"/>
              </a:lnSpc>
            </a:pPr>
            <a:r>
              <a:rPr lang="fr-FR" i="1" dirty="0"/>
              <a:t>Phrase 2 :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la mer   –   sur le sable   –   dépose des coquillages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33" y="685524"/>
            <a:ext cx="469353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33" y="1615013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200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T²ransposition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30975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suivante.)</a:t>
            </a:r>
          </a:p>
          <a:p>
            <a:endParaRPr lang="fr-FR" dirty="0"/>
          </a:p>
          <a:p>
            <a:r>
              <a:rPr lang="fr-FR" b="1" dirty="0"/>
              <a:t>Partie 1</a:t>
            </a:r>
          </a:p>
          <a:p>
            <a:endParaRPr lang="fr-FR" dirty="0"/>
          </a:p>
          <a:p>
            <a:pPr lvl="1"/>
            <a:r>
              <a:rPr lang="fr-FR" dirty="0"/>
              <a:t>Transposer le texte en transformant « la petite poule » en « les deux petites poules ».</a:t>
            </a:r>
          </a:p>
          <a:p>
            <a:r>
              <a:rPr lang="fr-FR" dirty="0"/>
              <a:t>Commencer par lire le texte entier plusieurs fois en parlant de deux petites poules.</a:t>
            </a:r>
          </a:p>
          <a:p>
            <a:r>
              <a:rPr lang="fr-FR" dirty="0"/>
              <a:t>Puis écrire les changements collectivement au tableau, de « Dans la cour […] » à « […] plante les graines ». Remarquer qu’il y a des changements que l’on n’entend pas.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633408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 « la petite poule » en « les deux petites poules » :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125415" y="584684"/>
            <a:ext cx="96488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300000"/>
              </a:lnSpc>
            </a:pPr>
            <a:r>
              <a:rPr lang="fr-FR" dirty="0"/>
              <a:t>Dans  la  cour  de  la  ferme,  une  petite  poule  trouve  des  graines.  Elle  rencontre  ses  trois  amis,  le  cochon,  le  canard  et  le  chat.  Elle  dit :</a:t>
            </a:r>
          </a:p>
          <a:p>
            <a:pPr marL="0" lvl="2">
              <a:lnSpc>
                <a:spcPct val="300000"/>
              </a:lnSpc>
            </a:pPr>
            <a:r>
              <a:rPr lang="fr-FR" dirty="0"/>
              <a:t>–  Je  veux  planter  des  graines.  Vous  voulez  bien  m’aider ?</a:t>
            </a:r>
          </a:p>
          <a:p>
            <a:pPr marL="0" lvl="2">
              <a:lnSpc>
                <a:spcPct val="300000"/>
              </a:lnSpc>
            </a:pPr>
            <a:r>
              <a:rPr lang="fr-FR" dirty="0"/>
              <a:t>Les  animaux  répondent :</a:t>
            </a:r>
          </a:p>
          <a:p>
            <a:pPr marL="0" lvl="2">
              <a:lnSpc>
                <a:spcPct val="300000"/>
              </a:lnSpc>
            </a:pPr>
            <a:r>
              <a:rPr lang="fr-FR" dirty="0"/>
              <a:t>–  Non !  Tu  peux  les  planter  toi-même.  Nous  ne  voulons  pas  t’aider.</a:t>
            </a:r>
          </a:p>
          <a:p>
            <a:pPr marL="0" lvl="2">
              <a:lnSpc>
                <a:spcPct val="300000"/>
              </a:lnSpc>
              <a:spcAft>
                <a:spcPts val="1800"/>
              </a:spcAft>
            </a:pPr>
            <a:r>
              <a:rPr lang="fr-FR" dirty="0"/>
              <a:t>Alors  la  petite  poule  va  au  jardin  et  elle  plante  les  graines.</a:t>
            </a:r>
          </a:p>
        </p:txBody>
      </p:sp>
    </p:spTree>
    <p:extLst>
      <p:ext uri="{BB962C8B-B14F-4D97-AF65-F5344CB8AC3E}">
        <p14:creationId xmlns:p14="http://schemas.microsoft.com/office/powerpoint/2010/main" val="2962814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A²pproche</a:t>
            </a:r>
            <a:r>
              <a:rPr lang="fr-FR" dirty="0"/>
              <a:t> du verbe</a:t>
            </a:r>
          </a:p>
        </p:txBody>
      </p:sp>
    </p:spTree>
    <p:extLst>
      <p:ext uri="{BB962C8B-B14F-4D97-AF65-F5344CB8AC3E}">
        <p14:creationId xmlns:p14="http://schemas.microsoft.com/office/powerpoint/2010/main" val="2225776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Dans les phrases collectées, faire encadrer dans chaque phrase de qui on parle – la petite poule, les petites poules –, et demander qui est représenté par elle, elles.</a:t>
            </a:r>
          </a:p>
          <a:p>
            <a:r>
              <a:rPr lang="fr-FR" dirty="0"/>
              <a:t>Encadrer les pronoms.</a:t>
            </a:r>
          </a:p>
          <a:p>
            <a:r>
              <a:rPr lang="fr-FR" dirty="0"/>
              <a:t>Encadrer ce qui est dit de la petite poule ou des petites poules dans chaque phrase.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 verbe</a:t>
            </a:r>
          </a:p>
        </p:txBody>
      </p:sp>
    </p:spTree>
    <p:extLst>
      <p:ext uri="{BB962C8B-B14F-4D97-AF65-F5344CB8AC3E}">
        <p14:creationId xmlns:p14="http://schemas.microsoft.com/office/powerpoint/2010/main" val="14470361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De qui parle-t-on ?</a:t>
            </a:r>
          </a:p>
          <a:p>
            <a:r>
              <a:rPr lang="fr-FR" dirty="0"/>
              <a:t>Qu’en dit-on ?</a:t>
            </a:r>
          </a:p>
          <a:p>
            <a:pPr lvl="2"/>
            <a:r>
              <a:rPr lang="fr-FR" dirty="0"/>
              <a:t>ELLE 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Une  petite  poule  trouve  des  graines.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Elle  plante  les  graines.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Elle  demande.</a:t>
            </a:r>
          </a:p>
          <a:p>
            <a:pPr lvl="2"/>
            <a:r>
              <a:rPr lang="fr-FR" dirty="0"/>
              <a:t>ELLES 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Deux  petites  poules  trouvent  des  graines.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Elles  plantent  les  graines.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Elles  demandent.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4003294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>
              <a:lnSpc>
                <a:spcPct val="150000"/>
              </a:lnSpc>
            </a:pPr>
            <a:r>
              <a:rPr lang="fr-FR" dirty="0"/>
              <a:t>Transforme « la petite poule » en « les petites poules ».</a:t>
            </a:r>
          </a:p>
          <a:p>
            <a:pPr marL="0" lvl="2">
              <a:lnSpc>
                <a:spcPct val="150000"/>
              </a:lnSpc>
            </a:pPr>
            <a:r>
              <a:rPr lang="fr-FR" dirty="0"/>
              <a:t>La petite poule creuse un sillon. Elle plante les graines. Elle les arrose.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552502"/>
              </p:ext>
            </p:extLst>
          </p:nvPr>
        </p:nvGraphicFramePr>
        <p:xfrm>
          <a:off x="884879" y="2076349"/>
          <a:ext cx="6954976" cy="861722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409864">
                  <a:extLst>
                    <a:ext uri="{9D8B030D-6E8A-4147-A177-3AD203B41FA5}">
                      <a16:colId xmlns:a16="http://schemas.microsoft.com/office/drawing/2014/main" val="352349784"/>
                    </a:ext>
                  </a:extLst>
                </a:gridCol>
                <a:gridCol w="1990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1722">
                <a:tc>
                  <a:txBody>
                    <a:bodyPr/>
                    <a:lstStyle/>
                    <a:p>
                      <a:pPr lvl="0" algn="l"/>
                      <a:r>
                        <a:rPr lang="fr-FR" sz="1600" b="0" dirty="0"/>
                        <a:t>la petite poule creuse</a:t>
                      </a:r>
                    </a:p>
                    <a:p>
                      <a:pPr lvl="0" algn="l"/>
                      <a:endParaRPr lang="fr-FR" sz="1600" b="0" dirty="0"/>
                    </a:p>
                    <a:p>
                      <a:pPr lvl="0" algn="l"/>
                      <a:r>
                        <a:rPr lang="fr-FR" sz="1600" b="0" dirty="0"/>
                        <a:t>les</a:t>
                      </a:r>
                      <a:r>
                        <a:rPr lang="fr-FR" sz="1600" b="0" baseline="0" dirty="0"/>
                        <a:t> petites poules creusent</a:t>
                      </a:r>
                      <a:endParaRPr lang="fr-FR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fr-FR" sz="1600" b="0" dirty="0"/>
                        <a:t>elle plante</a:t>
                      </a:r>
                    </a:p>
                    <a:p>
                      <a:pPr lvl="0" algn="l"/>
                      <a:endParaRPr lang="fr-FR" sz="1600" b="0" dirty="0"/>
                    </a:p>
                    <a:p>
                      <a:pPr lvl="0" algn="l"/>
                      <a:r>
                        <a:rPr lang="fr-FR" sz="1600" b="0" dirty="0"/>
                        <a:t>elles</a:t>
                      </a:r>
                      <a:r>
                        <a:rPr lang="fr-FR" sz="1600" b="0" baseline="0" dirty="0"/>
                        <a:t> plantent</a:t>
                      </a:r>
                      <a:endParaRPr lang="fr-FR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fr-FR" sz="1600" b="0" dirty="0"/>
                        <a:t>elle les arrose</a:t>
                      </a:r>
                    </a:p>
                    <a:p>
                      <a:pPr lvl="0" algn="l"/>
                      <a:endParaRPr lang="fr-FR" sz="1600" b="0" dirty="0"/>
                    </a:p>
                    <a:p>
                      <a:pPr lvl="0" algn="l"/>
                      <a:r>
                        <a:rPr lang="fr-FR" sz="1600" b="0" dirty="0"/>
                        <a:t>elles les arrosent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0947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T²ransposition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3134705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</a:t>
            </a:r>
            <a:r>
              <a:rPr lang="fr-FR" dirty="0" err="1"/>
              <a:t>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suivante.)</a:t>
            </a:r>
          </a:p>
          <a:p>
            <a:endParaRPr lang="fr-FR" dirty="0"/>
          </a:p>
          <a:p>
            <a:r>
              <a:rPr lang="fr-FR" b="1" dirty="0"/>
              <a:t>Partie 2</a:t>
            </a:r>
          </a:p>
          <a:p>
            <a:endParaRPr lang="fr-FR" dirty="0"/>
          </a:p>
          <a:p>
            <a:pPr lvl="1"/>
            <a:r>
              <a:rPr lang="fr-FR" dirty="0"/>
              <a:t>Transposer le texte en transformant « la petite poule » en « les deux petites poules ».</a:t>
            </a:r>
          </a:p>
          <a:p>
            <a:r>
              <a:rPr lang="fr-FR" dirty="0"/>
              <a:t>Lire la suite du texte plusieurs fois en parlant de deux petites poules, de « Au bout de quelques mois […] » à « […] fauche le blé ».</a:t>
            </a:r>
          </a:p>
          <a:p>
            <a:r>
              <a:rPr lang="fr-FR" dirty="0"/>
              <a:t>Souligner au fur et à mesure de la lecture les mots qui se prononcent différemment.</a:t>
            </a:r>
          </a:p>
          <a:p>
            <a:r>
              <a:rPr lang="fr-FR" dirty="0"/>
              <a:t>Écrire les changements collectivement au tableau. Remarquer qu’il y a des changements que l’on n’entend pas.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41898855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 « la petite poule » en « les deux petites poules » :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125415" y="584684"/>
            <a:ext cx="96488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300000"/>
              </a:lnSpc>
            </a:pPr>
            <a:r>
              <a:rPr lang="fr-FR" dirty="0"/>
              <a:t>Au  bout  de  quelques  mois,  les  graines  sont  devenues  de  grands  épis  de  blé.  La  petite  poule  dit  au  cochon,  au  canard  et  au  chat :</a:t>
            </a:r>
          </a:p>
          <a:p>
            <a:pPr marL="0" lvl="2">
              <a:lnSpc>
                <a:spcPct val="300000"/>
              </a:lnSpc>
            </a:pPr>
            <a:r>
              <a:rPr lang="fr-FR" dirty="0"/>
              <a:t>–  Je  veux  faucher  le  blé.  Vous  voulez  bien  m’aider ?</a:t>
            </a:r>
          </a:p>
          <a:p>
            <a:pPr marL="0" lvl="2">
              <a:lnSpc>
                <a:spcPct val="300000"/>
              </a:lnSpc>
            </a:pPr>
            <a:r>
              <a:rPr lang="fr-FR" dirty="0"/>
              <a:t>Les  animaux  répondent :</a:t>
            </a:r>
          </a:p>
          <a:p>
            <a:pPr marL="0" lvl="2">
              <a:lnSpc>
                <a:spcPct val="300000"/>
              </a:lnSpc>
            </a:pPr>
            <a:r>
              <a:rPr lang="fr-FR" dirty="0"/>
              <a:t>–  Non !  Tu  peux  le  faucher  toi-même.  Nous  ne  voulons  pas  t’aider.</a:t>
            </a:r>
          </a:p>
          <a:p>
            <a:pPr marL="0" lvl="2">
              <a:lnSpc>
                <a:spcPct val="300000"/>
              </a:lnSpc>
            </a:pPr>
            <a:r>
              <a:rPr lang="fr-FR" dirty="0"/>
              <a:t>Alors  la  petite  poule  va  au  jardin  et  elle  fauche  le  blé.</a:t>
            </a:r>
          </a:p>
        </p:txBody>
      </p:sp>
    </p:spTree>
    <p:extLst>
      <p:ext uri="{BB962C8B-B14F-4D97-AF65-F5344CB8AC3E}">
        <p14:creationId xmlns:p14="http://schemas.microsoft.com/office/powerpoint/2010/main" val="11749358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mot$</a:t>
            </a:r>
          </a:p>
        </p:txBody>
      </p:sp>
    </p:spTree>
    <p:extLst>
      <p:ext uri="{BB962C8B-B14F-4D97-AF65-F5344CB8AC3E}">
        <p14:creationId xmlns:p14="http://schemas.microsoft.com/office/powerpoint/2010/main" val="23298863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Poursuivre la collecte des  groupes nominaux. Lire la collecte et faire constater que, dans le groupe de mots, un des mots désigne une personne, un animal ou une chose.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Les mots</a:t>
            </a:r>
          </a:p>
        </p:txBody>
      </p:sp>
    </p:spTree>
    <p:extLst>
      <p:ext uri="{BB962C8B-B14F-4D97-AF65-F5344CB8AC3E}">
        <p14:creationId xmlns:p14="http://schemas.microsoft.com/office/powerpoint/2010/main" val="16933294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Quels sont les mots désignant un objet, une chose, un animal, un personnage... ?</a:t>
            </a:r>
          </a:p>
          <a:p>
            <a:r>
              <a:rPr lang="fr-FR" u="none" dirty="0"/>
              <a:t>Rappel : ce sont les mots devant lesquels on peut mettre les mots « le » / « la » / « les ».</a:t>
            </a:r>
          </a:p>
          <a:p>
            <a:pPr lvl="2"/>
            <a:r>
              <a:rPr lang="fr-FR" u="none" dirty="0"/>
              <a:t>Dans  la  cour  de  la  ferme,  une  petite  poule  trouve  des  graines.  Elle  rencontre  ses  trois  amis,  le  cochon,  le  canard  et  le  chat.  Elle  dit :</a:t>
            </a:r>
          </a:p>
          <a:p>
            <a:pPr lvl="2"/>
            <a:r>
              <a:rPr lang="fr-FR" u="none" dirty="0"/>
              <a:t>–  Je  veux  planter  des  graines.  Vous  voulez  bien  m’aider ?</a:t>
            </a:r>
          </a:p>
          <a:p>
            <a:pPr lvl="2"/>
            <a:r>
              <a:rPr lang="fr-FR" u="none" dirty="0"/>
              <a:t>Les  animaux  répondent :</a:t>
            </a:r>
          </a:p>
          <a:p>
            <a:pPr lvl="2"/>
            <a:r>
              <a:rPr lang="fr-FR" u="none" dirty="0"/>
              <a:t>–  Non !  Tu  peux  les  planter  toi-même.  Nous  ne  voulons  pas  t’aider.</a:t>
            </a:r>
          </a:p>
          <a:p>
            <a:pPr lvl="2"/>
            <a:r>
              <a:rPr lang="fr-FR" u="none" dirty="0"/>
              <a:t>Alors  la  petite  poule  va  au  jardin  et  elle  plante  les  graines.</a:t>
            </a:r>
          </a:p>
          <a:p>
            <a:pPr lvl="2"/>
            <a:r>
              <a:rPr lang="fr-FR" u="none" dirty="0"/>
              <a:t>Au  bout  de  quelques  mois,  les  graines  sont  devenues  de  grands  épis  de  blé.  La  petite  poule  dit  au  cochon,  au  canard  et  au  chat :</a:t>
            </a:r>
          </a:p>
          <a:p>
            <a:pPr lvl="2"/>
            <a:r>
              <a:rPr lang="fr-FR" u="none" dirty="0"/>
              <a:t>–  Je  veux  faucher  le  blé.  Vous  voulez  bien  m’aider ?</a:t>
            </a:r>
          </a:p>
          <a:p>
            <a:pPr lvl="2"/>
            <a:r>
              <a:rPr lang="fr-FR" u="none" dirty="0"/>
              <a:t>Les  animaux  répondent :</a:t>
            </a:r>
          </a:p>
          <a:p>
            <a:pPr lvl="2"/>
            <a:r>
              <a:rPr lang="fr-FR" u="none" dirty="0"/>
              <a:t>–  Non !  Tu  peux  le  faucher  toi-même.  Nous  ne  voulons  pas  t’aider.</a:t>
            </a:r>
          </a:p>
          <a:p>
            <a:pPr lvl="2"/>
            <a:r>
              <a:rPr lang="fr-FR" u="none" dirty="0"/>
              <a:t>Alors  la  petite  poule  va  au  jardin  et  elle  fauche  le  blé.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mots</a:t>
            </a:r>
          </a:p>
        </p:txBody>
      </p:sp>
    </p:spTree>
    <p:extLst>
      <p:ext uri="{BB962C8B-B14F-4D97-AF65-F5344CB8AC3E}">
        <p14:creationId xmlns:p14="http://schemas.microsoft.com/office/powerpoint/2010/main" val="41793243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>
              <a:lnSpc>
                <a:spcPct val="150000"/>
              </a:lnSpc>
            </a:pPr>
            <a:r>
              <a:rPr lang="fr-FR" dirty="0"/>
              <a:t>Transforme « les petites filles » en « la petite fille ».</a:t>
            </a:r>
          </a:p>
          <a:p>
            <a:pPr marL="0" lvl="2">
              <a:lnSpc>
                <a:spcPct val="150000"/>
              </a:lnSpc>
            </a:pPr>
            <a:r>
              <a:rPr lang="fr-FR" dirty="0"/>
              <a:t>Les petites filles vont au jardin. Elles creusent un trou.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02554"/>
              </p:ext>
            </p:extLst>
          </p:nvPr>
        </p:nvGraphicFramePr>
        <p:xfrm>
          <a:off x="884879" y="2076349"/>
          <a:ext cx="5515921" cy="861722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622819">
                  <a:extLst>
                    <a:ext uri="{9D8B030D-6E8A-4147-A177-3AD203B41FA5}">
                      <a16:colId xmlns:a16="http://schemas.microsoft.com/office/drawing/2014/main" val="352349784"/>
                    </a:ext>
                  </a:extLst>
                </a:gridCol>
                <a:gridCol w="28931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1722">
                <a:tc>
                  <a:txBody>
                    <a:bodyPr/>
                    <a:lstStyle/>
                    <a:p>
                      <a:pPr lvl="0" algn="l"/>
                      <a:r>
                        <a:rPr lang="fr-FR" sz="1600" b="0" dirty="0"/>
                        <a:t>elles vont</a:t>
                      </a:r>
                    </a:p>
                    <a:p>
                      <a:pPr lvl="0" algn="l"/>
                      <a:endParaRPr lang="fr-FR" sz="1600" b="0" dirty="0"/>
                    </a:p>
                    <a:p>
                      <a:pPr lvl="0" algn="l"/>
                      <a:r>
                        <a:rPr lang="fr-FR" sz="1600" b="0" dirty="0"/>
                        <a:t>elle 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fr-FR" sz="1600" b="0" dirty="0"/>
                        <a:t>elles creusent</a:t>
                      </a:r>
                    </a:p>
                    <a:p>
                      <a:pPr lvl="0" algn="l"/>
                      <a:endParaRPr lang="fr-FR" sz="1600" b="0" dirty="0"/>
                    </a:p>
                    <a:p>
                      <a:pPr lvl="0" algn="l"/>
                      <a:r>
                        <a:rPr lang="fr-FR" sz="1600" b="0" dirty="0"/>
                        <a:t>elle creuse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12438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²de</a:t>
            </a:r>
            <a:r>
              <a:rPr lang="fr-FR" dirty="0"/>
              <a:t> vocabulaire</a:t>
            </a:r>
          </a:p>
        </p:txBody>
      </p:sp>
    </p:spTree>
    <p:extLst>
      <p:ext uri="{BB962C8B-B14F-4D97-AF65-F5344CB8AC3E}">
        <p14:creationId xmlns:p14="http://schemas.microsoft.com/office/powerpoint/2010/main" val="7366342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Demander avec quel outil on fauche le blé :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une faux</a:t>
            </a:r>
            <a:r>
              <a:rPr lang="fr-FR" dirty="0"/>
              <a:t>.</a:t>
            </a:r>
          </a:p>
          <a:p>
            <a:r>
              <a:rPr lang="fr-FR" dirty="0"/>
              <a:t>Dire que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faux</a:t>
            </a:r>
            <a:r>
              <a:rPr lang="fr-FR" dirty="0"/>
              <a:t> et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faucher</a:t>
            </a:r>
            <a:r>
              <a:rPr lang="fr-FR" dirty="0"/>
              <a:t> sont des mots de la même famille.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Recopier dans l’ordre alphabétique :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faux   –   blé   –   poule   –   mois   –   épi.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Vocabulaire</a:t>
            </a:r>
          </a:p>
        </p:txBody>
      </p:sp>
    </p:spTree>
    <p:extLst>
      <p:ext uri="{BB962C8B-B14F-4D97-AF65-F5344CB8AC3E}">
        <p14:creationId xmlns:p14="http://schemas.microsoft.com/office/powerpoint/2010/main" val="28806780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dirty="0"/>
              <a:t>Recopie dans l’ordre alphabétique :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glace   –   renard   –   graine   –   cochon</a:t>
            </a:r>
          </a:p>
          <a:p>
            <a:pPr lvl="2">
              <a:lnSpc>
                <a:spcPct val="150000"/>
              </a:lnSpc>
            </a:pPr>
            <a:endParaRPr lang="fr-FR" dirty="0"/>
          </a:p>
          <a:p>
            <a:pPr>
              <a:lnSpc>
                <a:spcPct val="150000"/>
              </a:lnSpc>
            </a:pPr>
            <a:r>
              <a:rPr lang="fr-FR" dirty="0"/>
              <a:t>Trouve un mot de la famille de :</a:t>
            </a:r>
          </a:p>
          <a:p>
            <a:pPr lvl="2">
              <a:lnSpc>
                <a:spcPct val="150000"/>
              </a:lnSpc>
            </a:pPr>
            <a:r>
              <a:rPr lang="fr-FR" dirty="0"/>
              <a:t>ratisser </a:t>
            </a:r>
            <a:r>
              <a:rPr lang="fr-FR" sz="1400" dirty="0">
                <a:sym typeface="Wingdings" panose="05000000000000000000" pitchFamily="2" charset="2"/>
              </a:rPr>
              <a:t></a:t>
            </a:r>
            <a:endParaRPr lang="fr-FR" sz="1400" dirty="0"/>
          </a:p>
          <a:p>
            <a:pPr lvl="2">
              <a:lnSpc>
                <a:spcPct val="150000"/>
              </a:lnSpc>
            </a:pPr>
            <a:r>
              <a:rPr lang="fr-FR" dirty="0"/>
              <a:t>bêcher </a:t>
            </a:r>
            <a:r>
              <a:rPr lang="fr-FR" sz="1400" dirty="0">
                <a:sym typeface="Wingdings" panose="05000000000000000000" pitchFamily="2" charset="2"/>
              </a:rPr>
              <a:t></a:t>
            </a:r>
            <a:endParaRPr lang="fr-FR" sz="1400" dirty="0"/>
          </a:p>
          <a:p>
            <a:pPr lvl="2">
              <a:lnSpc>
                <a:spcPct val="150000"/>
              </a:lnSpc>
            </a:pPr>
            <a:r>
              <a:rPr lang="fr-FR" dirty="0"/>
              <a:t>balayer </a:t>
            </a:r>
            <a:r>
              <a:rPr lang="fr-FR" sz="1400" dirty="0">
                <a:sym typeface="Wingdings" panose="05000000000000000000" pitchFamily="2" charset="2"/>
              </a:rPr>
              <a:t></a:t>
            </a:r>
            <a:endParaRPr lang="fr-FR" sz="1400" dirty="0"/>
          </a:p>
          <a:p>
            <a:pPr lvl="2">
              <a:lnSpc>
                <a:spcPct val="150000"/>
              </a:lnSpc>
            </a:pPr>
            <a:r>
              <a:rPr lang="fr-FR" dirty="0"/>
              <a:t>aspirer </a:t>
            </a:r>
            <a:r>
              <a:rPr lang="fr-FR" sz="1400" dirty="0">
                <a:sym typeface="Wingdings" panose="05000000000000000000" pitchFamily="2" charset="2"/>
              </a:rPr>
              <a:t></a:t>
            </a:r>
            <a:endParaRPr lang="fr-FR" sz="1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33" y="685524"/>
            <a:ext cx="469353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33" y="2072213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3859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P²roduction</a:t>
            </a:r>
            <a:r>
              <a:rPr lang="fr-FR" dirty="0"/>
              <a:t> d’écrit</a:t>
            </a:r>
          </a:p>
        </p:txBody>
      </p:sp>
    </p:spTree>
    <p:extLst>
      <p:ext uri="{BB962C8B-B14F-4D97-AF65-F5344CB8AC3E}">
        <p14:creationId xmlns:p14="http://schemas.microsoft.com/office/powerpoint/2010/main" val="1819863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petite poule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indent="360000">
              <a:lnSpc>
                <a:spcPct val="125000"/>
              </a:lnSpc>
            </a:pPr>
            <a:r>
              <a:rPr lang="fr-FR" dirty="0"/>
              <a:t>Dans la cour de la ferme, une petite poule trouve des graines. Elle rencontre ses trois amis, le cochon, le canard et le chat. Elle dit :</a:t>
            </a:r>
          </a:p>
          <a:p>
            <a:pPr indent="360000">
              <a:lnSpc>
                <a:spcPct val="125000"/>
              </a:lnSpc>
            </a:pPr>
            <a:r>
              <a:rPr lang="fr-FR" dirty="0"/>
              <a:t>– Je veux planter des graines. Vous voulez bien m’aider ?</a:t>
            </a:r>
          </a:p>
          <a:p>
            <a:pPr indent="360000">
              <a:lnSpc>
                <a:spcPct val="125000"/>
              </a:lnSpc>
            </a:pPr>
            <a:r>
              <a:rPr lang="fr-FR" dirty="0"/>
              <a:t>Les animaux répondent :</a:t>
            </a:r>
          </a:p>
          <a:p>
            <a:pPr indent="360000">
              <a:lnSpc>
                <a:spcPct val="125000"/>
              </a:lnSpc>
            </a:pPr>
            <a:r>
              <a:rPr lang="fr-FR" dirty="0"/>
              <a:t>– Non ! Tu peux les planter toi-même. Nous ne voulons pas t’aider.</a:t>
            </a:r>
          </a:p>
          <a:p>
            <a:pPr indent="360000">
              <a:lnSpc>
                <a:spcPct val="125000"/>
              </a:lnSpc>
              <a:spcAft>
                <a:spcPts val="1800"/>
              </a:spcAft>
            </a:pPr>
            <a:r>
              <a:rPr lang="fr-FR" dirty="0"/>
              <a:t>Alors la petite poule va au jardin et elle plante les graines.</a:t>
            </a:r>
          </a:p>
          <a:p>
            <a:pPr indent="360000">
              <a:lnSpc>
                <a:spcPct val="125000"/>
              </a:lnSpc>
            </a:pPr>
            <a:r>
              <a:rPr lang="fr-FR" dirty="0"/>
              <a:t>Au bout de quelques mois, les graines sont devenues de grands épis de blé. La petite poule dit au cochon, au canard et au chat :</a:t>
            </a:r>
          </a:p>
          <a:p>
            <a:pPr indent="360000">
              <a:lnSpc>
                <a:spcPct val="125000"/>
              </a:lnSpc>
            </a:pPr>
            <a:r>
              <a:rPr lang="fr-FR" dirty="0"/>
              <a:t>– Je veux faucher le blé. Vous voulez bien m’aider ?</a:t>
            </a:r>
          </a:p>
          <a:p>
            <a:pPr indent="360000">
              <a:lnSpc>
                <a:spcPct val="125000"/>
              </a:lnSpc>
            </a:pPr>
            <a:r>
              <a:rPr lang="fr-FR" dirty="0"/>
              <a:t>Les animaux répondent :</a:t>
            </a:r>
          </a:p>
          <a:p>
            <a:pPr indent="360000">
              <a:lnSpc>
                <a:spcPct val="125000"/>
              </a:lnSpc>
            </a:pPr>
            <a:r>
              <a:rPr lang="fr-FR" dirty="0"/>
              <a:t>– Non ! Tu peux le faucher toi-même. Nous ne voulons pas t’aider.</a:t>
            </a:r>
          </a:p>
          <a:p>
            <a:pPr indent="360000">
              <a:lnSpc>
                <a:spcPct val="125000"/>
              </a:lnSpc>
            </a:pPr>
            <a:r>
              <a:rPr lang="fr-FR" dirty="0"/>
              <a:t>Alors la petite poule va au jardin et elle fauche le blé.</a:t>
            </a:r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fr-FR" dirty="0"/>
              <a:t>Raconter aux élèves la fin de l’histoire s’ils ne la connaissent pas :</a:t>
            </a:r>
          </a:p>
          <a:p>
            <a:pPr lvl="1">
              <a:lnSpc>
                <a:spcPct val="150000"/>
              </a:lnSpc>
            </a:pPr>
            <a:r>
              <a:rPr lang="fr-FR" dirty="0">
                <a:solidFill>
                  <a:srgbClr val="339966"/>
                </a:solidFill>
              </a:rPr>
              <a:t>La petite poule demande à ses trois amis de l’aider à moudre le blé pour faire de la farine, puis à faire du pain et elle obtient toujours la même réponse. Enfin, elle leur demande de l’aider à manger le pain, là, ils veulent bien l’aider mais c’est elle qui ne veut pas, ce sont ses trois poussins et elle qui mangeront le pain.</a:t>
            </a:r>
          </a:p>
          <a:p>
            <a:pPr lvl="1">
              <a:lnSpc>
                <a:spcPct val="150000"/>
              </a:lnSpc>
            </a:pPr>
            <a:r>
              <a:rPr lang="fr-FR" dirty="0"/>
              <a:t>Écrire le dialogue entre la petite poule et ses amis quand elle leur demande de l’aider à moudre le grain.</a:t>
            </a:r>
          </a:p>
          <a:p>
            <a:pPr>
              <a:lnSpc>
                <a:spcPct val="150000"/>
              </a:lnSpc>
            </a:pPr>
            <a:r>
              <a:rPr lang="fr-FR" dirty="0"/>
              <a:t>La petite poule a un tas de blé. Elle demande à ses trois amis :</a:t>
            </a:r>
          </a:p>
          <a:p>
            <a:pPr>
              <a:lnSpc>
                <a:spcPct val="150000"/>
              </a:lnSpc>
            </a:pPr>
            <a:r>
              <a:rPr lang="fr-FR" dirty="0"/>
              <a:t>–  .....................................................................</a:t>
            </a:r>
          </a:p>
          <a:p>
            <a:pPr>
              <a:lnSpc>
                <a:spcPct val="150000"/>
              </a:lnSpc>
            </a:pPr>
            <a:r>
              <a:rPr lang="fr-FR" dirty="0"/>
              <a:t>Les animaux répondent :</a:t>
            </a:r>
          </a:p>
          <a:p>
            <a:pPr>
              <a:lnSpc>
                <a:spcPct val="150000"/>
              </a:lnSpc>
            </a:pPr>
            <a:r>
              <a:rPr lang="fr-FR" dirty="0"/>
              <a:t>–  .....................................................................</a:t>
            </a:r>
          </a:p>
          <a:p>
            <a:pPr>
              <a:lnSpc>
                <a:spcPct val="150000"/>
              </a:lnSpc>
            </a:pPr>
            <a:r>
              <a:rPr lang="fr-FR" dirty="0"/>
              <a:t>Alors  ..............................................................</a:t>
            </a:r>
          </a:p>
          <a:p>
            <a:pPr lvl="1">
              <a:lnSpc>
                <a:spcPct val="150000"/>
              </a:lnSpc>
            </a:pPr>
            <a:r>
              <a:rPr lang="fr-FR" dirty="0"/>
              <a:t>Relire le texte en veillant à la ponctuation.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Production d’écrit</a:t>
            </a:r>
          </a:p>
        </p:txBody>
      </p:sp>
    </p:spTree>
    <p:extLst>
      <p:ext uri="{BB962C8B-B14F-4D97-AF65-F5344CB8AC3E}">
        <p14:creationId xmlns:p14="http://schemas.microsoft.com/office/powerpoint/2010/main" val="5491168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Écrire le dialogue entre la petite poule et ses amis quand elle leur demande de l’aider à moudre le grain.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Production d’écrit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060057" y="1613378"/>
            <a:ext cx="8714996" cy="747573"/>
          </a:xfrm>
        </p:spPr>
        <p:txBody>
          <a:bodyPr/>
          <a:lstStyle/>
          <a:p>
            <a:pPr lvl="1"/>
            <a:r>
              <a:rPr lang="fr-FR" sz="3000" dirty="0"/>
              <a:t>La </a:t>
            </a:r>
            <a:r>
              <a:rPr lang="fr-FR" sz="3000" dirty="0" err="1"/>
              <a:t>²petite</a:t>
            </a:r>
            <a:r>
              <a:rPr lang="fr-FR" sz="3000" dirty="0"/>
              <a:t> </a:t>
            </a:r>
            <a:r>
              <a:rPr lang="fr-FR" sz="3000" dirty="0" err="1"/>
              <a:t>²poule</a:t>
            </a:r>
            <a:r>
              <a:rPr lang="fr-FR" sz="3000" dirty="0"/>
              <a:t> a </a:t>
            </a:r>
            <a:r>
              <a:rPr lang="fr-FR" sz="3000" dirty="0" err="1"/>
              <a:t>²un</a:t>
            </a:r>
            <a:r>
              <a:rPr lang="fr-FR" sz="3000" dirty="0"/>
              <a:t> </a:t>
            </a:r>
            <a:r>
              <a:rPr lang="fr-FR" sz="3000" dirty="0" err="1"/>
              <a:t>²ta</a:t>
            </a:r>
            <a:r>
              <a:rPr lang="fr-FR" sz="3000" dirty="0"/>
              <a:t>$ </a:t>
            </a:r>
            <a:r>
              <a:rPr lang="fr-FR" sz="3000" dirty="0" err="1"/>
              <a:t>²de</a:t>
            </a:r>
            <a:r>
              <a:rPr lang="fr-FR" sz="3000" dirty="0"/>
              <a:t> </a:t>
            </a:r>
            <a:r>
              <a:rPr lang="fr-FR" sz="3000" dirty="0" err="1"/>
              <a:t>²blé</a:t>
            </a:r>
            <a:r>
              <a:rPr lang="fr-FR" sz="3000" dirty="0"/>
              <a:t>. </a:t>
            </a:r>
            <a:r>
              <a:rPr lang="fr-FR" sz="3000" dirty="0" err="1"/>
              <a:t>E²lle</a:t>
            </a:r>
            <a:r>
              <a:rPr lang="fr-FR" sz="3000" dirty="0"/>
              <a:t> </a:t>
            </a:r>
            <a:r>
              <a:rPr lang="fr-FR" sz="3000" dirty="0" err="1"/>
              <a:t>²demande</a:t>
            </a:r>
            <a:r>
              <a:rPr lang="fr-FR" sz="3000" dirty="0"/>
              <a:t> à </a:t>
            </a:r>
            <a:r>
              <a:rPr lang="fr-FR" sz="3000" dirty="0" err="1"/>
              <a:t>²se</a:t>
            </a:r>
            <a:r>
              <a:rPr lang="fr-FR" sz="3000" dirty="0"/>
              <a:t>$</a:t>
            </a:r>
          </a:p>
        </p:txBody>
      </p:sp>
      <p:sp>
        <p:nvSpPr>
          <p:cNvPr id="6" name="Espace réservé du texte 4"/>
          <p:cNvSpPr txBox="1">
            <a:spLocks/>
          </p:cNvSpPr>
          <p:nvPr/>
        </p:nvSpPr>
        <p:spPr>
          <a:xfrm>
            <a:off x="1060057" y="2139914"/>
            <a:ext cx="8714996" cy="7475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3000" dirty="0" err="1"/>
              <a:t>²troi</a:t>
            </a:r>
            <a:r>
              <a:rPr lang="fr-FR" sz="3000" dirty="0"/>
              <a:t>$ </a:t>
            </a:r>
            <a:r>
              <a:rPr lang="fr-FR" sz="3000" dirty="0" err="1"/>
              <a:t>²ami</a:t>
            </a:r>
            <a:r>
              <a:rPr lang="fr-FR" sz="3000" dirty="0"/>
              <a:t>$ :</a:t>
            </a:r>
          </a:p>
        </p:txBody>
      </p:sp>
      <p:sp>
        <p:nvSpPr>
          <p:cNvPr id="7" name="Espace réservé du texte 4"/>
          <p:cNvSpPr txBox="1">
            <a:spLocks/>
          </p:cNvSpPr>
          <p:nvPr/>
        </p:nvSpPr>
        <p:spPr>
          <a:xfrm>
            <a:off x="1059242" y="2610382"/>
            <a:ext cx="8714996" cy="7475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3000" dirty="0"/>
              <a:t>– </a:t>
            </a:r>
            <a:r>
              <a:rPr lang="fr-FR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………………………………………………………………..</a:t>
            </a:r>
          </a:p>
        </p:txBody>
      </p:sp>
      <p:sp>
        <p:nvSpPr>
          <p:cNvPr id="8" name="Espace réservé du texte 4"/>
          <p:cNvSpPr txBox="1">
            <a:spLocks/>
          </p:cNvSpPr>
          <p:nvPr/>
        </p:nvSpPr>
        <p:spPr>
          <a:xfrm>
            <a:off x="1058427" y="3183226"/>
            <a:ext cx="8714996" cy="7475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3000" dirty="0"/>
              <a:t>Le$ </a:t>
            </a:r>
            <a:r>
              <a:rPr lang="fr-FR" sz="3000" dirty="0" err="1"/>
              <a:t>²troi</a:t>
            </a:r>
            <a:r>
              <a:rPr lang="fr-FR" sz="3000" dirty="0"/>
              <a:t>$ </a:t>
            </a:r>
            <a:r>
              <a:rPr lang="fr-FR" sz="3000" dirty="0" err="1"/>
              <a:t>²ami</a:t>
            </a:r>
            <a:r>
              <a:rPr lang="fr-FR" sz="3000" dirty="0"/>
              <a:t>$ </a:t>
            </a:r>
            <a:r>
              <a:rPr lang="fr-FR" sz="3000" dirty="0" err="1"/>
              <a:t>²répondent</a:t>
            </a:r>
            <a:r>
              <a:rPr lang="fr-FR" sz="3000" dirty="0"/>
              <a:t> :</a:t>
            </a:r>
          </a:p>
        </p:txBody>
      </p:sp>
      <p:sp>
        <p:nvSpPr>
          <p:cNvPr id="9" name="Espace réservé du texte 4"/>
          <p:cNvSpPr txBox="1">
            <a:spLocks/>
          </p:cNvSpPr>
          <p:nvPr/>
        </p:nvSpPr>
        <p:spPr>
          <a:xfrm>
            <a:off x="1058427" y="4226538"/>
            <a:ext cx="8714996" cy="7475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3000" dirty="0" err="1"/>
              <a:t>A²lor</a:t>
            </a:r>
            <a:r>
              <a:rPr lang="fr-FR" sz="3000" dirty="0"/>
              <a:t>$ </a:t>
            </a:r>
            <a:r>
              <a:rPr lang="fr-FR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………………………………………………………………..</a:t>
            </a:r>
            <a:endParaRPr lang="fr-FR" sz="1400" dirty="0"/>
          </a:p>
        </p:txBody>
      </p:sp>
      <p:sp>
        <p:nvSpPr>
          <p:cNvPr id="10" name="Espace réservé du texte 4"/>
          <p:cNvSpPr txBox="1">
            <a:spLocks/>
          </p:cNvSpPr>
          <p:nvPr/>
        </p:nvSpPr>
        <p:spPr>
          <a:xfrm>
            <a:off x="1060057" y="3646142"/>
            <a:ext cx="8714996" cy="7475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3000" dirty="0"/>
              <a:t>– </a:t>
            </a:r>
            <a:r>
              <a:rPr lang="fr-FR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………………………………………………………………..</a:t>
            </a:r>
          </a:p>
        </p:txBody>
      </p:sp>
    </p:spTree>
    <p:extLst>
      <p:ext uri="{BB962C8B-B14F-4D97-AF65-F5344CB8AC3E}">
        <p14:creationId xmlns:p14="http://schemas.microsoft.com/office/powerpoint/2010/main" val="3516753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* Questions de compréhensions, collectivement, à l’oral :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Quels sont les personnages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Où la poule trouve-t-elle des graines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Qui va-t-elle voir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Que leur demande-t-elle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Au bout de combien de temps les graines sont-elles devenues des épis de blé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Que demande-t-elle encore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Que répondent-ils ?</a:t>
            </a:r>
          </a:p>
          <a:p>
            <a:endParaRPr lang="fr-FR" dirty="0"/>
          </a:p>
          <a:p>
            <a:r>
              <a:rPr lang="fr-FR" dirty="0"/>
              <a:t>Mener ce travail en parallèle avec le travail sur la présence du dialogue (ponctuation, présentation, repérage des paroles).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* Récapituler les actions de la petite poule :</a:t>
            </a:r>
          </a:p>
          <a:p>
            <a:pPr lvl="1"/>
            <a:r>
              <a:rPr lang="fr-FR" dirty="0"/>
              <a:t>elle trouve une graine – elle rencontre ses amis – elle leur demande de l’aide – elle plante – elle rencontre ses amis – elle leur demande de l’aide – elle fauche.</a:t>
            </a:r>
          </a:p>
          <a:p>
            <a:endParaRPr lang="fr-FR" dirty="0"/>
          </a:p>
          <a:p>
            <a:pPr lvl="1"/>
            <a:r>
              <a:rPr lang="fr-FR" dirty="0">
                <a:solidFill>
                  <a:schemeClr val="tx1"/>
                </a:solidFill>
                <a:latin typeface="+mn-lt"/>
              </a:rPr>
              <a:t>Donner un mot de même sens que </a:t>
            </a:r>
            <a:r>
              <a:rPr lang="fr-FR" dirty="0"/>
              <a:t>faucher</a:t>
            </a:r>
            <a:r>
              <a:rPr lang="fr-FR" dirty="0">
                <a:solidFill>
                  <a:schemeClr val="tx1"/>
                </a:solidFill>
                <a:latin typeface="+mn-lt"/>
              </a:rPr>
              <a:t> : </a:t>
            </a:r>
            <a:r>
              <a:rPr lang="fr-FR" dirty="0"/>
              <a:t>couper</a:t>
            </a:r>
            <a:r>
              <a:rPr lang="fr-FR" dirty="0">
                <a:solidFill>
                  <a:schemeClr val="tx1"/>
                </a:solidFill>
                <a:latin typeface="+mn-lt"/>
              </a:rPr>
              <a:t>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Compréhension</a:t>
            </a:r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 </a:t>
            </a:r>
            <a:r>
              <a:rPr lang="fr-FR" dirty="0" err="1"/>
              <a:t>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6100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u="sng" dirty="0"/>
              <a:t>Organisation du texte : </a:t>
            </a:r>
            <a:r>
              <a:rPr lang="fr-FR" dirty="0"/>
              <a:t>Présence du dialogue</a:t>
            </a:r>
          </a:p>
          <a:p>
            <a:pPr lvl="1"/>
            <a:r>
              <a:rPr lang="fr-FR" dirty="0">
                <a:solidFill>
                  <a:srgbClr val="339966"/>
                </a:solidFill>
              </a:rPr>
              <a:t>Travail mené en même temps que le travail de compréhension de texte.</a:t>
            </a:r>
          </a:p>
          <a:p>
            <a:r>
              <a:rPr lang="fr-FR" dirty="0"/>
              <a:t>Repasser en couleur les paroles prononcées par la poule. Les faire répéter plusieurs fois.</a:t>
            </a:r>
          </a:p>
          <a:p>
            <a:r>
              <a:rPr lang="fr-FR" dirty="0"/>
              <a:t>Repasser dans une autre couleur les paroles prononcées par les animaux.</a:t>
            </a:r>
          </a:p>
          <a:p>
            <a:endParaRPr lang="fr-FR" dirty="0"/>
          </a:p>
          <a:p>
            <a:r>
              <a:rPr lang="fr-FR" u="sng" dirty="0"/>
              <a:t>Les procédés anaphoriques :</a:t>
            </a:r>
          </a:p>
          <a:p>
            <a:r>
              <a:rPr lang="fr-FR" dirty="0"/>
              <a:t>Interpréter les pronoms : lire en attribuant les paroles de la poule à un élève, celles des autres animaux à plusieurs élèves.</a:t>
            </a:r>
          </a:p>
          <a:p>
            <a:r>
              <a:rPr lang="fr-FR" dirty="0"/>
              <a:t>Encadrer le pronom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je</a:t>
            </a:r>
            <a:r>
              <a:rPr lang="fr-FR" dirty="0"/>
              <a:t>, demander qui il désigne.</a:t>
            </a:r>
          </a:p>
          <a:p>
            <a:r>
              <a:rPr lang="fr-FR" dirty="0"/>
              <a:t>Encadrer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vous</a:t>
            </a:r>
            <a:r>
              <a:rPr lang="fr-FR" dirty="0"/>
              <a:t>, constater qu’il désigne plusieurs animaux.</a:t>
            </a:r>
          </a:p>
          <a:p>
            <a:r>
              <a:rPr lang="fr-FR" dirty="0"/>
              <a:t>Encadrer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tu</a:t>
            </a:r>
            <a:r>
              <a:rPr lang="fr-FR" dirty="0"/>
              <a:t>, remarquer qu’il désigne aussi la petite poule.</a:t>
            </a:r>
          </a:p>
          <a:p>
            <a:r>
              <a:rPr lang="fr-FR" dirty="0"/>
              <a:t>Encadrer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nous</a:t>
            </a:r>
            <a:r>
              <a:rPr lang="fr-FR" dirty="0"/>
              <a:t>, constater qu’il désigne plusieurs animaux.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3948391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25000"/>
              </a:lnSpc>
            </a:pPr>
            <a:r>
              <a:rPr lang="fr-FR" dirty="0"/>
              <a:t>Que signifie chacun des mots en couleur ?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Dans  la  cour  de  la  ferme,  une  petite  poule  trouve  des  graines.  Elle  rencontre  ses  trois  amis,  le  cochon,  le  canard  et  le  chat.  Elle  dit :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–  </a:t>
            </a:r>
            <a:r>
              <a:rPr lang="fr-FR" b="1" dirty="0">
                <a:solidFill>
                  <a:srgbClr val="FF0000"/>
                </a:solidFill>
              </a:rPr>
              <a:t>Je</a:t>
            </a:r>
            <a:r>
              <a:rPr lang="fr-FR" dirty="0"/>
              <a:t>  veux  planter  des  graines.  </a:t>
            </a:r>
            <a:r>
              <a:rPr lang="fr-FR" b="1" dirty="0">
                <a:solidFill>
                  <a:srgbClr val="FF0000"/>
                </a:solidFill>
              </a:rPr>
              <a:t>Vous</a:t>
            </a:r>
            <a:r>
              <a:rPr lang="fr-FR" dirty="0"/>
              <a:t>  voulez  bien  m’aider ?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Les  animaux  répondent :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–  Non !  </a:t>
            </a:r>
            <a:r>
              <a:rPr lang="fr-FR" b="1" dirty="0">
                <a:solidFill>
                  <a:srgbClr val="FF0000"/>
                </a:solidFill>
              </a:rPr>
              <a:t>Tu</a:t>
            </a:r>
            <a:r>
              <a:rPr lang="fr-FR" dirty="0"/>
              <a:t>  peux  les  planter  toi-même.  </a:t>
            </a:r>
            <a:r>
              <a:rPr lang="fr-FR" b="1" dirty="0">
                <a:solidFill>
                  <a:srgbClr val="FF0000"/>
                </a:solidFill>
              </a:rPr>
              <a:t>Nous</a:t>
            </a:r>
            <a:r>
              <a:rPr lang="fr-FR" dirty="0"/>
              <a:t>  ne  voulons  pas  t’aider.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Alors  la  petite  poule  va  au  jardin  et  elle  plante  les  graines.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Au  bout  de  quelques  mois,  les  graines  sont  devenues  de  grands  épis  de  blé.  La  petite  poule  dit  au  cochon,  au  canard  et  au  chat :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–  </a:t>
            </a:r>
            <a:r>
              <a:rPr lang="fr-FR" b="1" dirty="0">
                <a:solidFill>
                  <a:srgbClr val="FF0000"/>
                </a:solidFill>
              </a:rPr>
              <a:t>Je</a:t>
            </a:r>
            <a:r>
              <a:rPr lang="fr-FR" dirty="0"/>
              <a:t>  veux  faucher  le  blé.  </a:t>
            </a:r>
            <a:r>
              <a:rPr lang="fr-FR" b="1" dirty="0">
                <a:solidFill>
                  <a:srgbClr val="FF0000"/>
                </a:solidFill>
              </a:rPr>
              <a:t>Vous</a:t>
            </a:r>
            <a:r>
              <a:rPr lang="fr-FR" dirty="0"/>
              <a:t>  voulez  bien  m’aider ?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Les  animaux  répondent :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–  Non !  </a:t>
            </a:r>
            <a:r>
              <a:rPr lang="fr-FR" b="1" dirty="0">
                <a:solidFill>
                  <a:srgbClr val="FF0000"/>
                </a:solidFill>
              </a:rPr>
              <a:t>Tu</a:t>
            </a:r>
            <a:r>
              <a:rPr lang="fr-FR" dirty="0"/>
              <a:t>  peux  le  faucher  toi-même.  </a:t>
            </a:r>
            <a:r>
              <a:rPr lang="fr-FR" b="1" dirty="0">
                <a:solidFill>
                  <a:srgbClr val="FF0000"/>
                </a:solidFill>
              </a:rPr>
              <a:t>Nous</a:t>
            </a:r>
            <a:r>
              <a:rPr lang="fr-FR" dirty="0"/>
              <a:t>  ne  voulons  pas  t’aider.</a:t>
            </a:r>
          </a:p>
          <a:p>
            <a:pPr lvl="2">
              <a:lnSpc>
                <a:spcPct val="125000"/>
              </a:lnSpc>
            </a:pPr>
            <a:r>
              <a:rPr lang="fr-FR" dirty="0"/>
              <a:t>Alors  la  petite  poule  va  au  jardin  et  elle  fauche  le  blé.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2668276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</a:t>
            </a:r>
            <a:r>
              <a:rPr lang="fr-FR" dirty="0" err="1"/>
              <a:t>²phrase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165338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les pages suivantes – Compléter avec les étiquettes mots)</a:t>
            </a:r>
          </a:p>
          <a:p>
            <a:endParaRPr lang="fr-FR" u="sng" dirty="0"/>
          </a:p>
          <a:p>
            <a:r>
              <a:rPr lang="fr-FR" u="sng" dirty="0"/>
              <a:t>Transformation affirmatif / négatif :</a:t>
            </a:r>
          </a:p>
          <a:p>
            <a:r>
              <a:rPr lang="fr-FR" dirty="0"/>
              <a:t>Transformer la phrase négative en phrase affirmative : </a:t>
            </a:r>
            <a:r>
              <a:rPr lang="fr-FR" dirty="0">
                <a:solidFill>
                  <a:srgbClr val="3333FF"/>
                </a:solidFill>
                <a:latin typeface="Sassoon Infant Std" panose="020B0503020103030203" pitchFamily="34" charset="0"/>
              </a:rPr>
              <a:t>Nous ne voulons pas t’aider.</a:t>
            </a:r>
          </a:p>
          <a:p>
            <a:r>
              <a:rPr lang="fr-FR" dirty="0"/>
              <a:t>Entourer </a:t>
            </a:r>
            <a:r>
              <a:rPr lang="fr-FR" dirty="0">
                <a:solidFill>
                  <a:srgbClr val="FF0000"/>
                </a:solidFill>
              </a:rPr>
              <a:t>ne</a:t>
            </a:r>
            <a:r>
              <a:rPr lang="fr-FR" dirty="0"/>
              <a:t> et </a:t>
            </a:r>
            <a:r>
              <a:rPr lang="fr-FR" dirty="0">
                <a:solidFill>
                  <a:srgbClr val="FF0000"/>
                </a:solidFill>
              </a:rPr>
              <a:t>pas</a:t>
            </a:r>
            <a:r>
              <a:rPr lang="fr-FR" dirty="0"/>
              <a:t> dans la phrase de départ.</a:t>
            </a:r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5797717"/>
      </p:ext>
    </p:extLst>
  </p:cSld>
  <p:clrMapOvr>
    <a:masterClrMapping/>
  </p:clrMapOvr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" id="{1D74D738-BA49-4FEB-B8EA-7212550D8016}" vid="{598B8FFC-F393-4FAB-BEC8-2C74464F09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</Template>
  <TotalTime>86</TotalTime>
  <Words>742</Words>
  <Application>Microsoft Office PowerPoint</Application>
  <PresentationFormat>Personnalisé</PresentationFormat>
  <Paragraphs>191</Paragraphs>
  <Slides>31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41" baseType="lpstr">
      <vt:lpstr>A Gentle Touch</vt:lpstr>
      <vt:lpstr>Androgyne</vt:lpstr>
      <vt:lpstr>Arial</vt:lpstr>
      <vt:lpstr>Calibri</vt:lpstr>
      <vt:lpstr>Cursive standard</vt:lpstr>
      <vt:lpstr>Gabriola</vt:lpstr>
      <vt:lpstr>Sassoon Infant Std</vt:lpstr>
      <vt:lpstr>Times New Roman</vt:lpstr>
      <vt:lpstr>Wingdings</vt:lpstr>
      <vt:lpstr>Faire de la grammaire au CE1 - Prérempli</vt:lpstr>
      <vt:lpstr>Présentation PowerPoint</vt:lpstr>
      <vt:lpstr>Le ²texte</vt:lpstr>
      <vt:lpstr>La petite poule</vt:lpstr>
      <vt:lpstr>Présentation PowerPoint</vt:lpstr>
      <vt:lpstr>A²ctivité$ ²sur ²le ²texte</vt:lpstr>
      <vt:lpstr>Présentation PowerPoint</vt:lpstr>
      <vt:lpstr>Présentation PowerPoint</vt:lpstr>
      <vt:lpstr>A²ctivité$ ²sur ²le$ ²phrase$</vt:lpstr>
      <vt:lpstr>Présentation PowerPoint</vt:lpstr>
      <vt:lpstr>Présentation PowerPoint</vt:lpstr>
      <vt:lpstr>Présentation PowerPoint</vt:lpstr>
      <vt:lpstr>T²ransposition$</vt:lpstr>
      <vt:lpstr>Présentation PowerPoint</vt:lpstr>
      <vt:lpstr>Présentation PowerPoint</vt:lpstr>
      <vt:lpstr>A²pproche du verbe</vt:lpstr>
      <vt:lpstr>Présentation PowerPoint</vt:lpstr>
      <vt:lpstr>Présentation PowerPoint</vt:lpstr>
      <vt:lpstr>Présentation PowerPoint</vt:lpstr>
      <vt:lpstr>T²ransposition$</vt:lpstr>
      <vt:lpstr>Présentation PowerPoint</vt:lpstr>
      <vt:lpstr>Présentation PowerPoint</vt:lpstr>
      <vt:lpstr>A²ctivité$ ²sur ²le$ mot$</vt:lpstr>
      <vt:lpstr>Présentation PowerPoint</vt:lpstr>
      <vt:lpstr>Présentation PowerPoint</vt:lpstr>
      <vt:lpstr>Présentation PowerPoint</vt:lpstr>
      <vt:lpstr>A²ctivité$ ²de vocabulaire</vt:lpstr>
      <vt:lpstr>Présentation PowerPoint</vt:lpstr>
      <vt:lpstr>Présentation PowerPoint</vt:lpstr>
      <vt:lpstr>P²roduction d’écrit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 E.</dc:creator>
  <cp:lastModifiedBy>Enge E.</cp:lastModifiedBy>
  <cp:revision>13</cp:revision>
  <dcterms:created xsi:type="dcterms:W3CDTF">2016-10-09T06:46:33Z</dcterms:created>
  <dcterms:modified xsi:type="dcterms:W3CDTF">2016-10-09T08:12:35Z</dcterms:modified>
</cp:coreProperties>
</file>