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91" r:id="rId6"/>
    <p:sldId id="277" r:id="rId7"/>
    <p:sldId id="274" r:id="rId8"/>
    <p:sldId id="297" r:id="rId9"/>
    <p:sldId id="292" r:id="rId10"/>
    <p:sldId id="279" r:id="rId11"/>
    <p:sldId id="281" r:id="rId12"/>
    <p:sldId id="282" r:id="rId13"/>
    <p:sldId id="283" r:id="rId14"/>
    <p:sldId id="284" r:id="rId15"/>
    <p:sldId id="285" r:id="rId16"/>
    <p:sldId id="286" r:id="rId17"/>
    <p:sldId id="288" r:id="rId18"/>
    <p:sldId id="299" r:id="rId19"/>
    <p:sldId id="293" r:id="rId20"/>
    <p:sldId id="287" r:id="rId21"/>
    <p:sldId id="300" r:id="rId22"/>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3333FF"/>
    <a:srgbClr val="9F5FCF"/>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4660"/>
  </p:normalViewPr>
  <p:slideViewPr>
    <p:cSldViewPr snapToGrid="0" snapToObjects="1">
      <p:cViewPr varScale="1">
        <p:scale>
          <a:sx n="128" d="100"/>
          <a:sy n="128" d="100"/>
        </p:scale>
        <p:origin x="738" y="126"/>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Modifiez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Modifiez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a:solidFill>
                  <a:schemeClr val="bg1"/>
                </a:solidFill>
                <a:latin typeface="Gabriola" panose="04040605051002020D02" pitchFamily="82" charset="0"/>
              </a:rPr>
              <a:t>Texte 6</a:t>
            </a:r>
            <a:endParaRPr lang="fr-FR" sz="3000" dirty="0">
              <a:solidFill>
                <a:schemeClr val="bg1"/>
              </a:solidFill>
              <a:latin typeface="Gabriola" panose="04040605051002020D02" pitchFamily="82" charset="0"/>
            </a:endParaRPr>
          </a:p>
          <a:p>
            <a:pPr algn="ctr"/>
            <a:r>
              <a:rPr lang="fr-FR" sz="3600" dirty="0">
                <a:solidFill>
                  <a:schemeClr val="bg1"/>
                </a:solidFill>
                <a:latin typeface="Gabriola" panose="04040605051002020D02" pitchFamily="82" charset="0"/>
              </a:rPr>
              <a:t>Jour de potion</a:t>
            </a: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pages suivantes – Compléter avec les étiquettes mots)</a:t>
            </a:r>
          </a:p>
          <a:p>
            <a:endParaRPr lang="fr-FR" dirty="0"/>
          </a:p>
          <a:p>
            <a:r>
              <a:rPr lang="fr-FR" u="sng" dirty="0"/>
              <a:t>Transformation affirmatif / négatif :</a:t>
            </a:r>
          </a:p>
          <a:p>
            <a:pPr marL="342900" lvl="1" indent="-342900">
              <a:buFont typeface="+mj-lt"/>
              <a:buAutoNum type="arabicParenR"/>
            </a:pPr>
            <a:r>
              <a:rPr lang="fr-FR" dirty="0"/>
              <a:t>Les sorcières préparent une potion magique.</a:t>
            </a:r>
          </a:p>
          <a:p>
            <a:pPr marL="342900" lvl="1" indent="-342900">
              <a:buFont typeface="+mj-lt"/>
              <a:buAutoNum type="arabicParenR"/>
            </a:pPr>
            <a:r>
              <a:rPr lang="fr-FR" dirty="0"/>
              <a:t>Les sorcières empoisonneront le stock de friandises.</a:t>
            </a:r>
          </a:p>
          <a:p>
            <a:pPr marL="342900" lvl="1" indent="-342900">
              <a:buFont typeface="+mj-lt"/>
              <a:buAutoNum type="arabicParenR"/>
            </a:pPr>
            <a:r>
              <a:rPr lang="fr-FR" dirty="0"/>
              <a:t>Les parents achèteront de mauvais bonbons.</a:t>
            </a:r>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 en phrases négatives :</a:t>
            </a:r>
            <a:r>
              <a:rPr lang="fr-FR" u="none" dirty="0"/>
              <a:t> ajoute la négation au bon endroit.</a:t>
            </a:r>
          </a:p>
          <a:p>
            <a:pPr marL="514350" lvl="1" indent="-514350">
              <a:lnSpc>
                <a:spcPct val="125000"/>
              </a:lnSpc>
              <a:buFont typeface="+mj-lt"/>
              <a:buAutoNum type="arabicParenR"/>
            </a:pPr>
            <a:r>
              <a:rPr lang="fr-FR" dirty="0"/>
              <a:t>Le$  </a:t>
            </a:r>
            <a:r>
              <a:rPr lang="fr-FR" dirty="0" err="1"/>
              <a:t>²sorcière</a:t>
            </a:r>
            <a:r>
              <a:rPr lang="fr-FR" dirty="0"/>
              <a:t>$  </a:t>
            </a:r>
            <a:r>
              <a:rPr lang="fr-FR" dirty="0" err="1"/>
              <a:t>²préparent</a:t>
            </a:r>
            <a:r>
              <a:rPr lang="fr-FR" dirty="0"/>
              <a:t>  </a:t>
            </a:r>
            <a:r>
              <a:rPr lang="fr-FR" dirty="0" err="1"/>
              <a:t>²une</a:t>
            </a:r>
            <a:r>
              <a:rPr lang="fr-FR" dirty="0"/>
              <a:t>  </a:t>
            </a:r>
            <a:r>
              <a:rPr lang="fr-FR" dirty="0" err="1"/>
              <a:t>²potion</a:t>
            </a:r>
            <a:r>
              <a:rPr lang="fr-FR" dirty="0"/>
              <a:t>  magique .</a:t>
            </a:r>
          </a:p>
          <a:p>
            <a:pPr marL="514350" lvl="1" indent="-514350">
              <a:lnSpc>
                <a:spcPct val="400000"/>
              </a:lnSpc>
              <a:buFont typeface="+mj-lt"/>
              <a:buAutoNum type="arabicParenR"/>
            </a:pPr>
            <a:r>
              <a:rPr lang="fr-FR" dirty="0"/>
              <a:t>Le$  </a:t>
            </a:r>
            <a:r>
              <a:rPr lang="fr-FR" dirty="0" err="1"/>
              <a:t>²sorcière</a:t>
            </a:r>
            <a:r>
              <a:rPr lang="fr-FR" dirty="0"/>
              <a:t>$  empoisonneront  </a:t>
            </a:r>
            <a:r>
              <a:rPr lang="fr-FR" dirty="0" err="1"/>
              <a:t>²le</a:t>
            </a:r>
            <a:r>
              <a:rPr lang="fr-FR" dirty="0"/>
              <a:t>  </a:t>
            </a:r>
            <a:r>
              <a:rPr lang="fr-FR" dirty="0" err="1"/>
              <a:t>²stock</a:t>
            </a:r>
            <a:r>
              <a:rPr lang="fr-FR" dirty="0"/>
              <a:t>  </a:t>
            </a:r>
            <a:r>
              <a:rPr lang="fr-FR" dirty="0" err="1"/>
              <a:t>²de</a:t>
            </a:r>
            <a:r>
              <a:rPr lang="fr-FR" dirty="0"/>
              <a:t>  </a:t>
            </a:r>
            <a:r>
              <a:rPr lang="fr-FR" dirty="0" err="1"/>
              <a:t>²friandise</a:t>
            </a:r>
            <a:r>
              <a:rPr lang="fr-FR" dirty="0"/>
              <a:t>$ .</a:t>
            </a:r>
          </a:p>
          <a:p>
            <a:pPr marL="514350" lvl="1" indent="-514350">
              <a:lnSpc>
                <a:spcPct val="400000"/>
              </a:lnSpc>
              <a:buFont typeface="+mj-lt"/>
              <a:buAutoNum type="arabicParenR"/>
            </a:pPr>
            <a:r>
              <a:rPr lang="fr-FR" dirty="0"/>
              <a:t>Le$  </a:t>
            </a:r>
            <a:r>
              <a:rPr lang="fr-FR" dirty="0" err="1"/>
              <a:t>²parent</a:t>
            </a:r>
            <a:r>
              <a:rPr lang="fr-FR" dirty="0"/>
              <a:t>$  </a:t>
            </a:r>
            <a:r>
              <a:rPr lang="fr-FR" dirty="0" err="1"/>
              <a:t>²achèteront</a:t>
            </a:r>
            <a:r>
              <a:rPr lang="fr-FR" dirty="0"/>
              <a:t>  </a:t>
            </a:r>
            <a:r>
              <a:rPr lang="fr-FR" dirty="0" err="1"/>
              <a:t>²de</a:t>
            </a:r>
            <a:r>
              <a:rPr lang="fr-FR" dirty="0"/>
              <a:t>  </a:t>
            </a:r>
            <a:r>
              <a:rPr lang="fr-FR" dirty="0" err="1"/>
              <a:t>mauvai</a:t>
            </a:r>
            <a:r>
              <a:rPr lang="fr-FR" dirty="0"/>
              <a:t>$  </a:t>
            </a:r>
            <a:r>
              <a:rPr lang="fr-FR" dirty="0" err="1"/>
              <a:t>²bonbon</a:t>
            </a:r>
            <a:r>
              <a:rPr lang="fr-FR" dirty="0"/>
              <a:t>$ .</a:t>
            </a:r>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T²ransposition$</a:t>
            </a:r>
          </a:p>
        </p:txBody>
      </p:sp>
    </p:spTree>
    <p:extLst>
      <p:ext uri="{BB962C8B-B14F-4D97-AF65-F5344CB8AC3E}">
        <p14:creationId xmlns:p14="http://schemas.microsoft.com/office/powerpoint/2010/main" val="30975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r>
              <a:rPr lang="fr-FR" dirty="0"/>
              <a:t>Transposer deux extraits du texte en le remettant au présent (pour continuer de travailler la marque du pluriel au présent) :</a:t>
            </a:r>
          </a:p>
          <a:p>
            <a:pPr lvl="1"/>
            <a:r>
              <a:rPr lang="fr-FR" dirty="0"/>
              <a:t>Il  y  a  quelques  jours,  les  sorcières  du  Bois  Vilain  ont  décidé  de  se  réunir.  Les  enfants  du  village  voisin  devenaient  bien  trop  gentils  et  serviables.</a:t>
            </a:r>
          </a:p>
          <a:p>
            <a:pPr lvl="1"/>
            <a:r>
              <a:rPr lang="fr-FR" dirty="0"/>
              <a:t>Les  sorcières  se  glisseront  en  douce  dans  le  magasin  de  bonbons  du  village  et  elles  empoisonneront  tout  le  stock  de  friandises.  Les  parents  achèteront  de  mauvais  bonbons…</a:t>
            </a:r>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633408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Remets les deux extraits du texte au présent.</a:t>
            </a:r>
          </a:p>
          <a:p>
            <a:pPr lvl="2">
              <a:lnSpc>
                <a:spcPct val="350000"/>
              </a:lnSpc>
            </a:pPr>
            <a:r>
              <a:rPr lang="fr-FR" dirty="0"/>
              <a:t>Il  y  a  quelques  jours,  les  sorcières  du  Bois  Vilain  ont  décidé  de  se  réunir.  Les  enfants  du  village  voisin  devenaient  bien  trop  gentils  et  serviables.</a:t>
            </a:r>
          </a:p>
          <a:p>
            <a:pPr lvl="2">
              <a:lnSpc>
                <a:spcPct val="350000"/>
              </a:lnSpc>
            </a:pPr>
            <a:r>
              <a:rPr lang="fr-FR" dirty="0"/>
              <a:t>Les  sorcières  se  glisseront  en  douce  dans  le  magasin  de  bonbons  du  village  et  elles  empoisonneront  tout  le  stock  de  friandises.  Les  parents  achèteront  de  mauvais  bonbons…</a:t>
            </a:r>
          </a:p>
        </p:txBody>
      </p:sp>
      <p:sp>
        <p:nvSpPr>
          <p:cNvPr id="5" name="Espace réservé du texte 4"/>
          <p:cNvSpPr>
            <a:spLocks noGrp="1"/>
          </p:cNvSpPr>
          <p:nvPr>
            <p:ph type="body" sz="quarter" idx="12"/>
          </p:nvPr>
        </p:nvSpPr>
        <p:spPr/>
        <p:txBody>
          <a:bodyPr/>
          <a:lstStyle/>
          <a:p>
            <a:r>
              <a:rPr lang="fr-FR" dirty="0"/>
              <a:t>Transposition</a:t>
            </a:r>
          </a:p>
        </p:txBody>
      </p:sp>
      <p:cxnSp>
        <p:nvCxnSpPr>
          <p:cNvPr id="3" name="Connecteur droit 2"/>
          <p:cNvCxnSpPr/>
          <p:nvPr/>
        </p:nvCxnSpPr>
        <p:spPr>
          <a:xfrm>
            <a:off x="198120" y="1668655"/>
            <a:ext cx="2552575"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6271635" y="1665907"/>
            <a:ext cx="1245932"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420720" y="1737360"/>
            <a:ext cx="1947722" cy="523220"/>
          </a:xfrm>
          <a:prstGeom prst="rect">
            <a:avLst/>
          </a:prstGeom>
          <a:noFill/>
        </p:spPr>
        <p:txBody>
          <a:bodyPr wrap="square" rtlCol="0">
            <a:spAutoFit/>
          </a:bodyPr>
          <a:lstStyle/>
          <a:p>
            <a:r>
              <a:rPr lang="fr-FR" sz="2800" dirty="0">
                <a:solidFill>
                  <a:srgbClr val="FF0000"/>
                </a:solidFill>
                <a:latin typeface="Cursive standard" pitchFamily="2" charset="0"/>
              </a:rPr>
              <a:t>A²ujourd’²hui</a:t>
            </a:r>
          </a:p>
        </p:txBody>
      </p:sp>
    </p:spTree>
    <p:extLst>
      <p:ext uri="{BB962C8B-B14F-4D97-AF65-F5344CB8AC3E}">
        <p14:creationId xmlns:p14="http://schemas.microsoft.com/office/powerpoint/2010/main" val="2962814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A²ctivité$ ²sur ²le$ mot$</a:t>
            </a:r>
          </a:p>
        </p:txBody>
      </p:sp>
    </p:spTree>
    <p:extLst>
      <p:ext uri="{BB962C8B-B14F-4D97-AF65-F5344CB8AC3E}">
        <p14:creationId xmlns:p14="http://schemas.microsoft.com/office/powerpoint/2010/main" val="2329886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 Dans le texte (un extrait seulement), retrouver tous les noms communs (mot devant lesquels on peut mettre « un » ou « une ».</a:t>
            </a:r>
          </a:p>
          <a:p>
            <a:endParaRPr lang="fr-FR" dirty="0"/>
          </a:p>
          <a:p>
            <a:r>
              <a:rPr lang="fr-FR" dirty="0"/>
              <a:t>* Dans le texte, retrouver et entourer tous les verbes (conjugués ou non), avec comme consigne « les mots action ».</a:t>
            </a:r>
          </a:p>
        </p:txBody>
      </p:sp>
      <p:sp>
        <p:nvSpPr>
          <p:cNvPr id="3" name="Espace réservé du texte 2"/>
          <p:cNvSpPr>
            <a:spLocks noGrp="1"/>
          </p:cNvSpPr>
          <p:nvPr>
            <p:ph type="body" sz="quarter" idx="11"/>
          </p:nvPr>
        </p:nvSpPr>
        <p:spPr/>
        <p:txBody>
          <a:bodyPr/>
          <a:lstStyle/>
          <a:p>
            <a:r>
              <a:rPr lang="fr-FR" dirty="0"/>
              <a:t>Les mots</a:t>
            </a:r>
          </a:p>
        </p:txBody>
      </p:sp>
    </p:spTree>
    <p:extLst>
      <p:ext uri="{BB962C8B-B14F-4D97-AF65-F5344CB8AC3E}">
        <p14:creationId xmlns:p14="http://schemas.microsoft.com/office/powerpoint/2010/main" val="1693329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Entoure tous les mots du texte devant lesquels tu peux mettre le mot « un » ou le mot « une ».</a:t>
            </a:r>
          </a:p>
          <a:p>
            <a:pPr lvl="2">
              <a:lnSpc>
                <a:spcPct val="200000"/>
              </a:lnSpc>
            </a:pPr>
            <a:r>
              <a:rPr lang="fr-FR" dirty="0"/>
              <a:t>Les  sorcières  préparent  une  potion  magique  dans  un  chaudron.  Une  des  trois  sorcières  remue.  La  deuxième  tient  le  grimoire  de  recettes.  La  dernière  surveille  que  tout  se  passe  comme  prévu.</a:t>
            </a:r>
          </a:p>
          <a:p>
            <a:pPr lvl="2">
              <a:lnSpc>
                <a:spcPct val="200000"/>
              </a:lnSpc>
            </a:pPr>
            <a:r>
              <a:rPr lang="fr-FR" dirty="0"/>
              <a:t>Halloween  est  dans  quelques  jours.  Bientôt,  les  enfants  viendront  frapper  à  la  porte  de  toutes  les  maisons  pour  demander  des  friandises.  Ce  soir,  quand  elles  auront  fini  leur  potion  magique,  les  sorcières  se  glisseront  en  douce  dans  le  magasin  de  bonbons  du  village  et  elles  empoisonneront  tout  le  stock  de  friandises.  Les  parents  achèteront  de  mauvais  bonbons…</a:t>
            </a:r>
          </a:p>
        </p:txBody>
      </p:sp>
      <p:sp>
        <p:nvSpPr>
          <p:cNvPr id="5" name="Espace réservé du texte 4"/>
          <p:cNvSpPr>
            <a:spLocks noGrp="1"/>
          </p:cNvSpPr>
          <p:nvPr>
            <p:ph type="body" sz="quarter" idx="12"/>
          </p:nvPr>
        </p:nvSpPr>
        <p:spPr/>
        <p:txBody>
          <a:bodyPr/>
          <a:lstStyle/>
          <a:p>
            <a:r>
              <a:rPr lang="fr-FR" dirty="0"/>
              <a:t>Les mots</a:t>
            </a:r>
          </a:p>
        </p:txBody>
      </p:sp>
    </p:spTree>
    <p:extLst>
      <p:ext uri="{BB962C8B-B14F-4D97-AF65-F5344CB8AC3E}">
        <p14:creationId xmlns:p14="http://schemas.microsoft.com/office/powerpoint/2010/main" val="4179324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Entoure tous les mots du texte qui désignent une action qu’on peut faire.</a:t>
            </a:r>
          </a:p>
          <a:p>
            <a:pPr lvl="2">
              <a:lnSpc>
                <a:spcPct val="200000"/>
              </a:lnSpc>
            </a:pPr>
            <a:r>
              <a:rPr lang="fr-FR" dirty="0"/>
              <a:t>Les  sorcières  préparent  une  potion  magique  dans  un  chaudron.  Une  des  trois  sorcières  remue.  La  deuxième  tient  le  grimoire  de  recettes.  La  dernière  surveille  que  tout  se  passe  comme  prévu.</a:t>
            </a:r>
          </a:p>
          <a:p>
            <a:pPr lvl="2">
              <a:lnSpc>
                <a:spcPct val="200000"/>
              </a:lnSpc>
            </a:pPr>
            <a:r>
              <a:rPr lang="fr-FR" dirty="0"/>
              <a:t>Halloween  est  dans  quelques  jours.  Bientôt,  les  enfants  viendront  frapper  à  la  porte  de  toutes  les  maisons  pour  demander  des  friandises.  Ce  soir,  quand  elles  auront  fini  leur  potion  magique,  les  sorcières  se  glisseront  en  douce  dans  le  magasin  de  bonbons  du  village  et  elles  empoisonneront  tout  le  stock  de  friandises.  Les  parents  achèteront  de  mauvais  bonbons…</a:t>
            </a:r>
          </a:p>
        </p:txBody>
      </p:sp>
      <p:sp>
        <p:nvSpPr>
          <p:cNvPr id="3" name="Espace réservé du texte 2"/>
          <p:cNvSpPr>
            <a:spLocks noGrp="1"/>
          </p:cNvSpPr>
          <p:nvPr>
            <p:ph type="body" sz="quarter" idx="12"/>
          </p:nvPr>
        </p:nvSpPr>
        <p:spPr/>
        <p:txBody>
          <a:bodyPr/>
          <a:lstStyle/>
          <a:p>
            <a:r>
              <a:rPr lang="fr-FR" dirty="0"/>
              <a:t>Les mots</a:t>
            </a:r>
          </a:p>
        </p:txBody>
      </p:sp>
    </p:spTree>
    <p:extLst>
      <p:ext uri="{BB962C8B-B14F-4D97-AF65-F5344CB8AC3E}">
        <p14:creationId xmlns:p14="http://schemas.microsoft.com/office/powerpoint/2010/main" val="42825231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²de vocabulaire</a:t>
            </a:r>
          </a:p>
        </p:txBody>
      </p:sp>
    </p:spTree>
    <p:extLst>
      <p:ext uri="{BB962C8B-B14F-4D97-AF65-F5344CB8AC3E}">
        <p14:creationId xmlns:p14="http://schemas.microsoft.com/office/powerpoint/2010/main" val="736634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²texte</a:t>
            </a:r>
          </a:p>
        </p:txBody>
      </p:sp>
    </p:spTree>
    <p:extLst>
      <p:ext uri="{BB962C8B-B14F-4D97-AF65-F5344CB8AC3E}">
        <p14:creationId xmlns:p14="http://schemas.microsoft.com/office/powerpoint/2010/main" val="16036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Chercher les mots suivants dans le texte :</a:t>
            </a:r>
          </a:p>
          <a:p>
            <a:endParaRPr lang="fr-FR" dirty="0"/>
          </a:p>
          <a:p>
            <a:pPr marL="360000" lvl="1"/>
            <a:r>
              <a:rPr lang="fr-FR" dirty="0"/>
              <a:t>grimoire  –  potion  –  friandise  –  bicoque  –  recette  –  serviable</a:t>
            </a:r>
          </a:p>
          <a:p>
            <a:pPr marL="720000" lvl="1"/>
            <a:endParaRPr lang="fr-FR" dirty="0"/>
          </a:p>
          <a:p>
            <a:endParaRPr lang="fr-FR" dirty="0"/>
          </a:p>
          <a:p>
            <a:r>
              <a:rPr lang="fr-FR" dirty="0"/>
              <a:t>Les remettre dans l’ordre alphabétique.</a:t>
            </a:r>
          </a:p>
          <a:p>
            <a:endParaRPr lang="fr-FR" dirty="0"/>
          </a:p>
          <a:p>
            <a:r>
              <a:rPr lang="fr-FR" dirty="0"/>
              <a:t>Se partager le travail = attribuer 2 mots par équipe de 2 et demander à chaque groupe de chercher les deux mots dans le dictionnaire.</a:t>
            </a:r>
          </a:p>
          <a:p>
            <a:r>
              <a:rPr lang="fr-FR" dirty="0"/>
              <a:t>Noter le numéro de la page de chacun des 2 mots.</a:t>
            </a:r>
          </a:p>
          <a:p>
            <a:r>
              <a:rPr lang="fr-FR" dirty="0"/>
              <a:t>Copier leur définition.</a:t>
            </a:r>
          </a:p>
        </p:txBody>
      </p:sp>
      <p:sp>
        <p:nvSpPr>
          <p:cNvPr id="3" name="Espace réservé du texte 2"/>
          <p:cNvSpPr>
            <a:spLocks noGrp="1"/>
          </p:cNvSpPr>
          <p:nvPr>
            <p:ph type="body" sz="quarter" idx="11"/>
          </p:nvPr>
        </p:nvSpPr>
        <p:spPr/>
        <p:txBody>
          <a:bodyPr/>
          <a:lstStyle/>
          <a:p>
            <a:r>
              <a:rPr lang="fr-FR" dirty="0"/>
              <a:t>Vocabulaire</a:t>
            </a:r>
          </a:p>
        </p:txBody>
      </p:sp>
    </p:spTree>
    <p:extLst>
      <p:ext uri="{BB962C8B-B14F-4D97-AF65-F5344CB8AC3E}">
        <p14:creationId xmlns:p14="http://schemas.microsoft.com/office/powerpoint/2010/main" val="34412479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Remettre les mots dans l’ordre alphabétique.</a:t>
            </a:r>
          </a:p>
          <a:p>
            <a:pPr marL="360000" lvl="2"/>
            <a:r>
              <a:rPr lang="fr-FR" dirty="0"/>
              <a:t>grimoire  –  potion  –  friandise  –  bicoque  –  recette  –  serviable</a:t>
            </a:r>
          </a:p>
          <a:p>
            <a:endParaRPr lang="fr-FR" dirty="0"/>
          </a:p>
          <a:p>
            <a:r>
              <a:rPr lang="fr-FR" dirty="0"/>
              <a:t>Chercher les mots dans le dictionnaire.</a:t>
            </a:r>
          </a:p>
          <a:p>
            <a:r>
              <a:rPr lang="fr-FR" dirty="0"/>
              <a:t>Noter le numéro de la page où l’on trouve chacun.</a:t>
            </a:r>
          </a:p>
          <a:p>
            <a:r>
              <a:rPr lang="fr-FR" dirty="0"/>
              <a:t>Recopier leur définition.</a:t>
            </a:r>
          </a:p>
          <a:p>
            <a:pPr lvl="2"/>
            <a:r>
              <a:rPr lang="fr-FR" dirty="0"/>
              <a:t>grimoire  –  potion</a:t>
            </a:r>
          </a:p>
          <a:p>
            <a:pPr lvl="2">
              <a:lnSpc>
                <a:spcPct val="500000"/>
              </a:lnSpc>
            </a:pPr>
            <a:r>
              <a:rPr lang="fr-FR" dirty="0"/>
              <a:t>friandise  –  bicoque</a:t>
            </a:r>
          </a:p>
          <a:p>
            <a:pPr lvl="2">
              <a:lnSpc>
                <a:spcPct val="400000"/>
              </a:lnSpc>
            </a:pPr>
            <a:r>
              <a:rPr lang="fr-FR" dirty="0"/>
              <a:t>recette  –  serviable</a:t>
            </a:r>
          </a:p>
        </p:txBody>
      </p:sp>
      <p:sp>
        <p:nvSpPr>
          <p:cNvPr id="5" name="Espace réservé du texte 4"/>
          <p:cNvSpPr>
            <a:spLocks noGrp="1"/>
          </p:cNvSpPr>
          <p:nvPr>
            <p:ph type="body" sz="quarter" idx="12"/>
          </p:nvPr>
        </p:nvSpPr>
        <p:spPr/>
        <p:txBody>
          <a:bodyPr/>
          <a:lstStyle/>
          <a:p>
            <a:r>
              <a:rPr lang="fr-FR" dirty="0"/>
              <a:t>Vocabulaire</a:t>
            </a:r>
          </a:p>
        </p:txBody>
      </p:sp>
    </p:spTree>
    <p:extLst>
      <p:ext uri="{BB962C8B-B14F-4D97-AF65-F5344CB8AC3E}">
        <p14:creationId xmlns:p14="http://schemas.microsoft.com/office/powerpoint/2010/main" val="3813791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Jour de potion</a:t>
            </a:r>
          </a:p>
        </p:txBody>
      </p:sp>
      <p:sp>
        <p:nvSpPr>
          <p:cNvPr id="3" name="Espace réservé du texte 2"/>
          <p:cNvSpPr>
            <a:spLocks noGrp="1"/>
          </p:cNvSpPr>
          <p:nvPr>
            <p:ph type="body" sz="quarter" idx="10"/>
          </p:nvPr>
        </p:nvSpPr>
        <p:spPr/>
        <p:txBody>
          <a:bodyPr/>
          <a:lstStyle/>
          <a:p>
            <a:pPr indent="360000">
              <a:lnSpc>
                <a:spcPct val="125000"/>
              </a:lnSpc>
              <a:spcAft>
                <a:spcPts val="1200"/>
              </a:spcAft>
            </a:pPr>
            <a:r>
              <a:rPr lang="fr-FR" dirty="0"/>
              <a:t>Il y a quelques jours, les sorcières du Bois Vilain ont décidé de se réunir. Les enfants du village voisin devenaient bien trop gentils et serviables. Il fallait faire quelque chose !</a:t>
            </a:r>
          </a:p>
          <a:p>
            <a:pPr indent="360000">
              <a:lnSpc>
                <a:spcPct val="125000"/>
              </a:lnSpc>
              <a:spcAft>
                <a:spcPts val="1200"/>
              </a:spcAft>
            </a:pPr>
            <a:r>
              <a:rPr lang="fr-FR" dirty="0"/>
              <a:t>Ce matin, les trois sorcières se retrouvent dans la vieille bicoque de la plus âgée de toutes. Les sorcières préparent une potion magique dans un chaudron. Une des trois sorcières remue. La deuxième tient le grimoire de recettes. La dernière surveille que tout se passe comme prévu.</a:t>
            </a:r>
          </a:p>
          <a:p>
            <a:pPr indent="360000">
              <a:lnSpc>
                <a:spcPct val="125000"/>
              </a:lnSpc>
              <a:spcAft>
                <a:spcPts val="1200"/>
              </a:spcAft>
            </a:pPr>
            <a:r>
              <a:rPr lang="fr-FR" dirty="0"/>
              <a:t>Halloween est dans quelques jours. Bientôt, les enfants viendront frapper à la porte de toutes les maisons pour demander des friandises. Ce soir, quand elles auront fini leur potion magique, les sorcières se glisseront en douce dans le magasin de bonbons du village et elles empoisonneront tout le stock de friandises. Les parents achèteront de mauvais bonbons…</a:t>
            </a:r>
          </a:p>
        </p:txBody>
      </p:sp>
    </p:spTree>
    <p:extLst>
      <p:ext uri="{BB962C8B-B14F-4D97-AF65-F5344CB8AC3E}">
        <p14:creationId xmlns:p14="http://schemas.microsoft.com/office/powerpoint/2010/main" val="1333748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Questions de compréhensions, collectivement, à l’oral :</a:t>
            </a:r>
          </a:p>
          <a:p>
            <a:pPr marL="342900" indent="-342900">
              <a:buFont typeface="+mj-lt"/>
              <a:buAutoNum type="arabicParenR"/>
            </a:pPr>
            <a:r>
              <a:rPr lang="fr-FR" dirty="0"/>
              <a:t>Pourquoi les sorcières préparent-elles une potion magique ?</a:t>
            </a:r>
          </a:p>
          <a:p>
            <a:pPr marL="342900" indent="-342900">
              <a:buFont typeface="+mj-lt"/>
              <a:buAutoNum type="arabicParenR"/>
            </a:pPr>
            <a:r>
              <a:rPr lang="fr-FR" dirty="0"/>
              <a:t>A quoi servira la potion magique ?</a:t>
            </a:r>
          </a:p>
          <a:p>
            <a:pPr marL="342900" indent="-342900">
              <a:buFont typeface="+mj-lt"/>
              <a:buAutoNum type="arabicParenR"/>
            </a:pPr>
            <a:r>
              <a:rPr lang="fr-FR" dirty="0"/>
              <a:t>Comment les bonbons vont-ils être empoisonnés ?</a:t>
            </a:r>
          </a:p>
          <a:p>
            <a:pPr marL="342900" indent="-342900">
              <a:buFont typeface="+mj-lt"/>
              <a:buAutoNum type="arabicParenR"/>
            </a:pPr>
            <a:r>
              <a:rPr lang="fr-FR" dirty="0"/>
              <a:t>Pourquoi les sorcières décident-elles d’empoisonner les bonbons du marchand de bonbons du village ?</a:t>
            </a:r>
          </a:p>
          <a:p>
            <a:pPr marL="342900" indent="-342900">
              <a:buFont typeface="+mj-lt"/>
              <a:buAutoNum type="arabicParenR"/>
            </a:pPr>
            <a:r>
              <a:rPr lang="fr-FR" dirty="0"/>
              <a:t>Qu’est-ce qu’un grimoire ?</a:t>
            </a:r>
          </a:p>
          <a:p>
            <a:pPr marL="342900" indent="-342900">
              <a:buFont typeface="+mj-lt"/>
              <a:buAutoNum type="arabicParenR"/>
            </a:pPr>
            <a:r>
              <a:rPr lang="fr-FR" dirty="0"/>
              <a:t>Qu’est-ce qu’une tenue « Jour de potion » ?</a:t>
            </a:r>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²sur ²le ²texte</a:t>
            </a:r>
          </a:p>
        </p:txBody>
      </p:sp>
    </p:spTree>
    <p:extLst>
      <p:ext uri="{BB962C8B-B14F-4D97-AF65-F5344CB8AC3E}">
        <p14:creationId xmlns:p14="http://schemas.microsoft.com/office/powerpoint/2010/main" val="2556100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u="sng" dirty="0"/>
              <a:t>Organisation du texte :</a:t>
            </a:r>
          </a:p>
          <a:p>
            <a:r>
              <a:rPr lang="fr-FR" dirty="0"/>
              <a:t>Première approche de la notion de paragraphes : collectivement, délimiter les paragraphes du texte.</a:t>
            </a:r>
          </a:p>
          <a:p>
            <a:endParaRPr lang="fr-FR" dirty="0"/>
          </a:p>
          <a:p>
            <a:r>
              <a:rPr lang="fr-FR" u="sng" dirty="0"/>
              <a:t>Le temps du texte :</a:t>
            </a:r>
          </a:p>
          <a:p>
            <a:r>
              <a:rPr lang="fr-FR" dirty="0"/>
              <a:t>Discerner les différents temps de l’histoire : les phrases au passé, les phrases au présent et les phrases au futur.</a:t>
            </a:r>
          </a:p>
        </p:txBody>
      </p:sp>
      <p:sp>
        <p:nvSpPr>
          <p:cNvPr id="5" name="Espace réservé du texte 4"/>
          <p:cNvSpPr>
            <a:spLocks noGrp="1"/>
          </p:cNvSpPr>
          <p:nvPr>
            <p:ph type="body" sz="quarter" idx="11"/>
          </p:nvPr>
        </p:nvSpPr>
        <p:spPr/>
        <p:txBody>
          <a:bodyPr/>
          <a:lstStyle/>
          <a:p>
            <a:r>
              <a:rPr lang="fr-FR" dirty="0"/>
              <a:t>Le texte</a:t>
            </a:r>
          </a:p>
        </p:txBody>
      </p:sp>
    </p:spTree>
    <p:extLst>
      <p:ext uri="{BB962C8B-B14F-4D97-AF65-F5344CB8AC3E}">
        <p14:creationId xmlns:p14="http://schemas.microsoft.com/office/powerpoint/2010/main" val="394839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Indique par un</a:t>
            </a:r>
            <a:r>
              <a:rPr lang="fr-FR" u="none" dirty="0"/>
              <a:t> </a:t>
            </a:r>
            <a:r>
              <a:rPr lang="fr-FR" b="1" u="none" dirty="0">
                <a:solidFill>
                  <a:srgbClr val="FF0000"/>
                </a:solidFill>
              </a:rPr>
              <a:t>[</a:t>
            </a:r>
            <a:r>
              <a:rPr lang="fr-FR" u="none" dirty="0"/>
              <a:t> </a:t>
            </a:r>
            <a:r>
              <a:rPr lang="fr-FR" dirty="0"/>
              <a:t>chaque début de nouveau paragraphe et par un</a:t>
            </a:r>
            <a:r>
              <a:rPr lang="fr-FR" u="none" dirty="0"/>
              <a:t> </a:t>
            </a:r>
            <a:r>
              <a:rPr lang="fr-FR" b="1" u="none" dirty="0">
                <a:solidFill>
                  <a:srgbClr val="FF0000"/>
                </a:solidFill>
              </a:rPr>
              <a:t>]</a:t>
            </a:r>
            <a:r>
              <a:rPr lang="fr-FR" u="none" dirty="0"/>
              <a:t> </a:t>
            </a:r>
            <a:r>
              <a:rPr lang="fr-FR" dirty="0"/>
              <a:t>chaque fin de paragraphe.</a:t>
            </a:r>
          </a:p>
          <a:p>
            <a:pPr lvl="2" indent="360000">
              <a:lnSpc>
                <a:spcPct val="125000"/>
              </a:lnSpc>
              <a:spcAft>
                <a:spcPts val="900"/>
              </a:spcAft>
            </a:pPr>
            <a:r>
              <a:rPr lang="fr-FR" dirty="0"/>
              <a:t>Il  y  a  quelques  jours,  les  sorcières  du  Bois  Vilain  ont  décidé  de  se  réunir.  Les  enfants  du  village  voisin  devenaient  bien  trop  gentils  et  serviables.  Il  fallait  faire  quelque  chose  !</a:t>
            </a:r>
          </a:p>
          <a:p>
            <a:pPr lvl="2" indent="360000">
              <a:lnSpc>
                <a:spcPct val="125000"/>
              </a:lnSpc>
              <a:spcAft>
                <a:spcPts val="900"/>
              </a:spcAft>
            </a:pPr>
            <a:r>
              <a:rPr lang="fr-FR" dirty="0"/>
              <a:t>Ce  matin,  les  trois  sorcières  se  retrouvent  dans  la  vieille  bicoque  de  la  plus  âgée  de  toutes.  Les  sorcières  préparent  une  potion  magique  dans  un  chaudron.  Une  des  trois  sorcières  remue.  La  deuxième  tient  le  grimoire  de  recettes.  La  dernière  surveille  que  tout  se  passe  comme  prévu.</a:t>
            </a:r>
          </a:p>
          <a:p>
            <a:pPr lvl="2" indent="360000">
              <a:lnSpc>
                <a:spcPct val="125000"/>
              </a:lnSpc>
              <a:spcAft>
                <a:spcPts val="900"/>
              </a:spcAft>
            </a:pPr>
            <a:r>
              <a:rPr lang="fr-FR" dirty="0"/>
              <a:t>Halloween  est  dans  quelques  jours.  Bientôt,  les  enfants  viendront  frapper  à  la  porte  de  toutes  les  maisons  pour  demander  des  friandises.  Ce  soir,  quand  elles  auront  fini  leur  potion  magique,  les  sorcières  se  glisseront  en  douce  dans  le  magasin  de  bonbons  du  village  et  elles  empoisonneront  tout  le  stock  de  friandises.  Les  parents  achèteront  de  mauvais  bonbons…</a:t>
            </a:r>
          </a:p>
        </p:txBody>
      </p:sp>
      <p:sp>
        <p:nvSpPr>
          <p:cNvPr id="4" name="Espace réservé du texte 3"/>
          <p:cNvSpPr>
            <a:spLocks noGrp="1"/>
          </p:cNvSpPr>
          <p:nvPr>
            <p:ph type="body" sz="quarter" idx="12"/>
          </p:nvPr>
        </p:nvSpPr>
        <p:spPr/>
        <p:txBody>
          <a:bodyPr/>
          <a:lstStyle/>
          <a:p>
            <a:r>
              <a:rPr lang="fr-FR" dirty="0"/>
              <a:t>Le texte</a:t>
            </a:r>
          </a:p>
        </p:txBody>
      </p:sp>
    </p:spTree>
    <p:extLst>
      <p:ext uri="{BB962C8B-B14F-4D97-AF65-F5344CB8AC3E}">
        <p14:creationId xmlns:p14="http://schemas.microsoft.com/office/powerpoint/2010/main" val="2052262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Souligne en bleu les phrases au passé, en vert les phrases au présent et en rouge les phrases au futur.</a:t>
            </a:r>
          </a:p>
          <a:p>
            <a:pPr lvl="2" indent="360000">
              <a:lnSpc>
                <a:spcPct val="125000"/>
              </a:lnSpc>
              <a:spcAft>
                <a:spcPts val="900"/>
              </a:spcAft>
            </a:pPr>
            <a:r>
              <a:rPr lang="fr-FR" dirty="0"/>
              <a:t>Il  y  a  quelques  jours,  les  sorcières  du  Bois  Vilain  ont  décidé  de  se  réunir.  Les  enfants  du  village  voisin  devenaient  bien  trop  gentils  et  serviables.  Il  fallait  faire  quelque  chose  !</a:t>
            </a:r>
          </a:p>
          <a:p>
            <a:pPr lvl="2" indent="360000">
              <a:lnSpc>
                <a:spcPct val="125000"/>
              </a:lnSpc>
              <a:spcAft>
                <a:spcPts val="900"/>
              </a:spcAft>
            </a:pPr>
            <a:r>
              <a:rPr lang="fr-FR" dirty="0"/>
              <a:t>Ce  matin,  les  trois  sorcières  se  retrouvent  dans  la  vieille  bicoque  de  la  plus  âgée  de  toutes.  Les  sorcières  préparent  une  potion  magique  dans  un  chaudron.  Une  des  trois  sorcières  remue.  La  deuxième  tient  le  grimoire  de  recettes.  La  dernière  surveille  que  tout  se  passe  comme  prévu.</a:t>
            </a:r>
          </a:p>
          <a:p>
            <a:pPr lvl="2" indent="360000">
              <a:lnSpc>
                <a:spcPct val="125000"/>
              </a:lnSpc>
              <a:spcAft>
                <a:spcPts val="900"/>
              </a:spcAft>
            </a:pPr>
            <a:r>
              <a:rPr lang="fr-FR" dirty="0"/>
              <a:t>Halloween  est  dans  quelques  jours.  Bientôt,  les  enfants  viendront  frapper  à  la  porte  de  toutes  les  maisons  pour  demander  des  friandises.  Ce  soir,  quand  elles  auront  fini  leur  potion  magique,  les  sorcières  se  glisseront  en  douce  dans  le  magasin  de  bonbons  du  village  et  elles  empoisonneront  tout  le  stock  de  friandises.  Les  parents  achèteront  de  mauvais  bonbons…</a:t>
            </a:r>
          </a:p>
        </p:txBody>
      </p:sp>
      <p:sp>
        <p:nvSpPr>
          <p:cNvPr id="3" name="Espace réservé du texte 2"/>
          <p:cNvSpPr>
            <a:spLocks noGrp="1"/>
          </p:cNvSpPr>
          <p:nvPr>
            <p:ph type="body" sz="quarter" idx="12"/>
          </p:nvPr>
        </p:nvSpPr>
        <p:spPr/>
        <p:txBody>
          <a:bodyPr/>
          <a:lstStyle/>
          <a:p>
            <a:r>
              <a:rPr lang="fr-FR" dirty="0"/>
              <a:t>Le texte</a:t>
            </a:r>
          </a:p>
        </p:txBody>
      </p:sp>
    </p:spTree>
    <p:extLst>
      <p:ext uri="{BB962C8B-B14F-4D97-AF65-F5344CB8AC3E}">
        <p14:creationId xmlns:p14="http://schemas.microsoft.com/office/powerpoint/2010/main" val="1620194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²sur ²le$ ²phrase$</a:t>
            </a:r>
          </a:p>
        </p:txBody>
      </p:sp>
    </p:spTree>
    <p:extLst>
      <p:ext uri="{BB962C8B-B14F-4D97-AF65-F5344CB8AC3E}">
        <p14:creationId xmlns:p14="http://schemas.microsoft.com/office/powerpoint/2010/main" val="165338367"/>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129</TotalTime>
  <Words>1161</Words>
  <Application>Microsoft Office PowerPoint</Application>
  <PresentationFormat>Personnalisé</PresentationFormat>
  <Paragraphs>92</Paragraphs>
  <Slides>21</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21</vt:i4>
      </vt:variant>
    </vt:vector>
  </HeadingPairs>
  <TitlesOfParts>
    <vt:vector size="29" baseType="lpstr">
      <vt:lpstr>A Gentle Touch</vt:lpstr>
      <vt:lpstr>Androgyne</vt:lpstr>
      <vt:lpstr>Arial</vt:lpstr>
      <vt:lpstr>Calibri</vt:lpstr>
      <vt:lpstr>Cursive standard</vt:lpstr>
      <vt:lpstr>Gabriola</vt:lpstr>
      <vt:lpstr>Sassoon Infant Std</vt:lpstr>
      <vt:lpstr>Faire de la grammaire au CE1 - Prérempli</vt:lpstr>
      <vt:lpstr>Présentation PowerPoint</vt:lpstr>
      <vt:lpstr>Le ²texte</vt:lpstr>
      <vt:lpstr>Jour de potion</vt:lpstr>
      <vt:lpstr>Présentation PowerPoint</vt:lpstr>
      <vt:lpstr>A²ctivité$ ²sur ²le ²texte</vt:lpstr>
      <vt:lpstr>Présentation PowerPoint</vt:lpstr>
      <vt:lpstr>Présentation PowerPoint</vt:lpstr>
      <vt:lpstr>Présentation PowerPoint</vt:lpstr>
      <vt:lpstr>A²ctivité$ ²sur ²le$ ²phrase$</vt:lpstr>
      <vt:lpstr>Présentation PowerPoint</vt:lpstr>
      <vt:lpstr>Présentation PowerPoint</vt:lpstr>
      <vt:lpstr>T²ransposition$</vt:lpstr>
      <vt:lpstr>Présentation PowerPoint</vt:lpstr>
      <vt:lpstr>Présentation PowerPoint</vt:lpstr>
      <vt:lpstr>A²ctivité$ ²sur ²le$ mot$</vt:lpstr>
      <vt:lpstr>Présentation PowerPoint</vt:lpstr>
      <vt:lpstr>Présentation PowerPoint</vt:lpstr>
      <vt:lpstr>Présentation PowerPoint</vt:lpstr>
      <vt:lpstr>A²ctivité$ ²de vocabulaire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 E.</cp:lastModifiedBy>
  <cp:revision>19</cp:revision>
  <dcterms:created xsi:type="dcterms:W3CDTF">2015-10-10T08:20:30Z</dcterms:created>
  <dcterms:modified xsi:type="dcterms:W3CDTF">2017-01-02T10:51:15Z</dcterms:modified>
</cp:coreProperties>
</file>