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74" r:id="rId8"/>
    <p:sldId id="292" r:id="rId9"/>
    <p:sldId id="279" r:id="rId10"/>
    <p:sldId id="280" r:id="rId11"/>
    <p:sldId id="281" r:id="rId12"/>
    <p:sldId id="296" r:id="rId13"/>
    <p:sldId id="300" r:id="rId14"/>
    <p:sldId id="301" r:id="rId15"/>
    <p:sldId id="282" r:id="rId16"/>
    <p:sldId id="283" r:id="rId17"/>
    <p:sldId id="284" r:id="rId18"/>
    <p:sldId id="297" r:id="rId19"/>
    <p:sldId id="298" r:id="rId20"/>
    <p:sldId id="293" r:id="rId21"/>
    <p:sldId id="287" r:id="rId22"/>
    <p:sldId id="299" r:id="rId23"/>
    <p:sldId id="289" r:id="rId24"/>
    <p:sldId id="295" r:id="rId25"/>
    <p:sldId id="290" r:id="rId26"/>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9966"/>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71" d="100"/>
          <a:sy n="71" d="100"/>
        </p:scale>
        <p:origin x="-996" y="-102"/>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7</a:t>
            </a:r>
          </a:p>
          <a:p>
            <a:pPr algn="ctr"/>
            <a:r>
              <a:rPr lang="fr-FR" sz="3600" dirty="0">
                <a:solidFill>
                  <a:schemeClr val="bg1"/>
                </a:solidFill>
                <a:latin typeface="Gabriola" panose="04040605051002020D02" pitchFamily="82" charset="0"/>
              </a:rPr>
              <a:t>Un chaton aventureux</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Remets les mots dans l’ordre pour former une phrase correcte :</a:t>
            </a:r>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r>
              <a:rPr lang="fr-FR" dirty="0"/>
              <a:t>De qui parle-t-on ? Souligne le groupe de mots.</a:t>
            </a:r>
          </a:p>
          <a:p>
            <a:r>
              <a:rPr lang="fr-FR" dirty="0"/>
              <a:t>Qu’en dit-on ? Encadre le groupe de mot.</a:t>
            </a:r>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281953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 en phrases négatives.</a:t>
            </a:r>
          </a:p>
          <a:p>
            <a:r>
              <a:rPr lang="fr-FR" dirty="0"/>
              <a:t>Encadre en rouge le mot situé entre les deux mots de la négation.</a:t>
            </a:r>
          </a:p>
          <a:p>
            <a:pPr lvl="1">
              <a:lnSpc>
                <a:spcPct val="200000"/>
              </a:lnSpc>
            </a:pPr>
            <a:r>
              <a:rPr lang="fr-FR" dirty="0"/>
              <a:t>Je  monte  </a:t>
            </a:r>
            <a:r>
              <a:rPr lang="fr-FR" dirty="0" err="1"/>
              <a:t>²au</a:t>
            </a:r>
            <a:r>
              <a:rPr lang="fr-FR" dirty="0"/>
              <a:t>  grenier.  Je  </a:t>
            </a:r>
            <a:r>
              <a:rPr lang="fr-FR" dirty="0" err="1"/>
              <a:t>²fai</a:t>
            </a:r>
            <a:r>
              <a:rPr lang="fr-FR" dirty="0"/>
              <a:t>$  </a:t>
            </a:r>
            <a:r>
              <a:rPr lang="fr-FR" dirty="0" err="1"/>
              <a:t>²la</a:t>
            </a:r>
            <a:r>
              <a:rPr lang="fr-FR" dirty="0"/>
              <a:t>  </a:t>
            </a:r>
            <a:r>
              <a:rPr lang="fr-FR" dirty="0" err="1"/>
              <a:t>²chasse</a:t>
            </a:r>
            <a:r>
              <a:rPr lang="fr-FR" dirty="0"/>
              <a:t>  </a:t>
            </a:r>
            <a:r>
              <a:rPr lang="fr-FR" dirty="0" err="1"/>
              <a:t>²aux</a:t>
            </a:r>
            <a:r>
              <a:rPr lang="fr-FR" dirty="0"/>
              <a:t>  </a:t>
            </a:r>
            <a:r>
              <a:rPr lang="fr-FR" dirty="0" err="1"/>
              <a:t>²souri</a:t>
            </a:r>
            <a:r>
              <a:rPr lang="fr-FR" dirty="0"/>
              <a:t>$.  Je  </a:t>
            </a:r>
            <a:r>
              <a:rPr lang="fr-FR" dirty="0" err="1"/>
              <a:t>²descend</a:t>
            </a:r>
            <a:r>
              <a:rPr lang="fr-FR" dirty="0"/>
              <a:t>$  </a:t>
            </a:r>
            <a:r>
              <a:rPr lang="fr-FR" dirty="0" err="1"/>
              <a:t>²à</a:t>
            </a:r>
            <a:r>
              <a:rPr lang="fr-FR" dirty="0"/>
              <a:t>  </a:t>
            </a:r>
            <a:r>
              <a:rPr lang="fr-FR" dirty="0" err="1"/>
              <a:t>²la</a:t>
            </a:r>
            <a:r>
              <a:rPr lang="fr-FR" dirty="0"/>
              <a:t>  </a:t>
            </a:r>
            <a:r>
              <a:rPr lang="fr-FR" dirty="0" err="1"/>
              <a:t>²cave</a:t>
            </a:r>
            <a:r>
              <a:rPr lang="fr-FR" dirty="0"/>
              <a:t>.  Je  marche  </a:t>
            </a:r>
            <a:r>
              <a:rPr lang="fr-FR" dirty="0" err="1"/>
              <a:t>²sur</a:t>
            </a:r>
            <a:r>
              <a:rPr lang="fr-FR" dirty="0"/>
              <a:t>  </a:t>
            </a:r>
            <a:r>
              <a:rPr lang="fr-FR" dirty="0" err="1"/>
              <a:t>²le</a:t>
            </a:r>
            <a:r>
              <a:rPr lang="fr-FR" dirty="0"/>
              <a:t>$  </a:t>
            </a:r>
            <a:r>
              <a:rPr lang="fr-FR" dirty="0" err="1"/>
              <a:t>²bouteille</a:t>
            </a:r>
            <a:r>
              <a:rPr lang="fr-FR" dirty="0"/>
              <a:t>$.</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Reconstitue la phrase suivante de deux manières différentes :</a:t>
            </a:r>
          </a:p>
          <a:p>
            <a:endParaRPr lang="fr-FR" dirty="0"/>
          </a:p>
          <a:p>
            <a:endParaRPr lang="fr-FR" dirty="0"/>
          </a:p>
          <a:p>
            <a:endParaRPr lang="fr-FR" dirty="0"/>
          </a:p>
          <a:p>
            <a:r>
              <a:rPr lang="fr-FR" dirty="0"/>
              <a:t>Encadre en rouge le mot « action » (le verbe) de chaque phrase.</a:t>
            </a:r>
          </a:p>
          <a:p>
            <a:pPr marL="720000" lvl="2" indent="-360000">
              <a:buFont typeface="+mj-lt"/>
              <a:buAutoNum type="alphaLcParenR"/>
            </a:pPr>
            <a:r>
              <a:rPr lang="fr-FR" dirty="0" smtClean="0"/>
              <a:t>Dans </a:t>
            </a:r>
            <a:r>
              <a:rPr lang="fr-FR" dirty="0"/>
              <a:t>le jardin, le jardinier ne coupe pas les fleurs fanées.</a:t>
            </a:r>
          </a:p>
          <a:p>
            <a:pPr marL="720000" lvl="2" indent="-360000">
              <a:buFont typeface="+mj-lt"/>
              <a:buAutoNum type="alphaLcParenR"/>
            </a:pPr>
            <a:r>
              <a:rPr lang="fr-FR" dirty="0"/>
              <a:t>La voiture ne roule pas vite.</a:t>
            </a:r>
          </a:p>
          <a:p>
            <a:pPr marL="720000" lvl="2" indent="-360000">
              <a:buFont typeface="+mj-lt"/>
              <a:buAutoNum type="alphaLcParenR"/>
            </a:pPr>
            <a:r>
              <a:rPr lang="fr-FR" dirty="0"/>
              <a:t>Le conducteur ne freine pas.</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28" y="587625"/>
            <a:ext cx="508221" cy="585168"/>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67" y="1820379"/>
            <a:ext cx="508221" cy="585168"/>
          </a:xfrm>
          <a:prstGeom prst="rect">
            <a:avLst/>
          </a:prstGeom>
        </p:spPr>
      </p:pic>
      <p:sp>
        <p:nvSpPr>
          <p:cNvPr id="9" name="Rectangle à coins arrondis 8"/>
          <p:cNvSpPr/>
          <p:nvPr/>
        </p:nvSpPr>
        <p:spPr>
          <a:xfrm>
            <a:off x="779818" y="975740"/>
            <a:ext cx="151978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les enfants</a:t>
            </a:r>
          </a:p>
        </p:txBody>
      </p:sp>
      <p:sp>
        <p:nvSpPr>
          <p:cNvPr id="10" name="Rectangle à coins arrondis 8"/>
          <p:cNvSpPr/>
          <p:nvPr/>
        </p:nvSpPr>
        <p:spPr>
          <a:xfrm>
            <a:off x="2452001" y="975740"/>
            <a:ext cx="151978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la chorale</a:t>
            </a:r>
          </a:p>
        </p:txBody>
      </p:sp>
      <p:sp>
        <p:nvSpPr>
          <p:cNvPr id="11" name="Rectangle à coins arrondis 8"/>
          <p:cNvSpPr/>
          <p:nvPr/>
        </p:nvSpPr>
        <p:spPr>
          <a:xfrm>
            <a:off x="6400516" y="972399"/>
            <a:ext cx="1249790"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chantent</a:t>
            </a:r>
          </a:p>
        </p:txBody>
      </p:sp>
      <p:sp>
        <p:nvSpPr>
          <p:cNvPr id="12" name="Rectangle à coins arrondis 8"/>
          <p:cNvSpPr/>
          <p:nvPr/>
        </p:nvSpPr>
        <p:spPr>
          <a:xfrm>
            <a:off x="4124184" y="972399"/>
            <a:ext cx="2123932"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des chants de Noël</a:t>
            </a:r>
          </a:p>
        </p:txBody>
      </p:sp>
    </p:spTree>
    <p:extLst>
      <p:ext uri="{BB962C8B-B14F-4D97-AF65-F5344CB8AC3E}">
        <p14:creationId xmlns:p14="http://schemas.microsoft.com/office/powerpoint/2010/main" val="2106195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Reconstitue la phrase suivante de deux manières différentes :</a:t>
            </a:r>
          </a:p>
          <a:p>
            <a:endParaRPr lang="fr-FR" dirty="0"/>
          </a:p>
          <a:p>
            <a:endParaRPr lang="fr-FR" dirty="0"/>
          </a:p>
          <a:p>
            <a:endParaRPr lang="fr-FR" dirty="0"/>
          </a:p>
          <a:p>
            <a:r>
              <a:rPr lang="fr-FR" dirty="0"/>
              <a:t>Encadre en rouge le mot « action » (le verbe) de chaque phrase.</a:t>
            </a:r>
          </a:p>
          <a:p>
            <a:r>
              <a:rPr lang="fr-FR" dirty="0"/>
              <a:t>Souligne en bleu le groupe de mots qui indique de qui on parle.</a:t>
            </a:r>
          </a:p>
          <a:p>
            <a:pPr marL="720000" lvl="2" indent="-360000">
              <a:buFont typeface="+mj-lt"/>
              <a:buAutoNum type="alphaLcParenR"/>
            </a:pPr>
            <a:r>
              <a:rPr lang="fr-FR" dirty="0"/>
              <a:t>Dans le jardin, le jardinier ne coupe pas les fleurs fanées.</a:t>
            </a:r>
          </a:p>
          <a:p>
            <a:pPr marL="720000" lvl="2" indent="-360000">
              <a:buFont typeface="+mj-lt"/>
              <a:buAutoNum type="alphaLcParenR"/>
            </a:pPr>
            <a:r>
              <a:rPr lang="fr-FR" dirty="0"/>
              <a:t>La voiture ne roule pas vite.</a:t>
            </a:r>
          </a:p>
          <a:p>
            <a:pPr marL="720000" lvl="2" indent="-360000">
              <a:buFont typeface="+mj-lt"/>
              <a:buAutoNum type="alphaLcParenR"/>
            </a:pPr>
            <a:r>
              <a:rPr lang="fr-FR" dirty="0"/>
              <a:t>Le conducteur ne freine pas.</a:t>
            </a:r>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728" y="587625"/>
            <a:ext cx="508221" cy="585168"/>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767" y="1820379"/>
            <a:ext cx="508221" cy="585168"/>
          </a:xfrm>
          <a:prstGeom prst="rect">
            <a:avLst/>
          </a:prstGeom>
        </p:spPr>
      </p:pic>
      <p:sp>
        <p:nvSpPr>
          <p:cNvPr id="9" name="Rectangle à coins arrondis 8"/>
          <p:cNvSpPr/>
          <p:nvPr/>
        </p:nvSpPr>
        <p:spPr>
          <a:xfrm>
            <a:off x="779818" y="975740"/>
            <a:ext cx="151978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les enfants</a:t>
            </a:r>
          </a:p>
        </p:txBody>
      </p:sp>
      <p:sp>
        <p:nvSpPr>
          <p:cNvPr id="10" name="Rectangle à coins arrondis 8"/>
          <p:cNvSpPr/>
          <p:nvPr/>
        </p:nvSpPr>
        <p:spPr>
          <a:xfrm>
            <a:off x="2452001" y="975740"/>
            <a:ext cx="151978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la chorale</a:t>
            </a:r>
          </a:p>
        </p:txBody>
      </p:sp>
      <p:sp>
        <p:nvSpPr>
          <p:cNvPr id="11" name="Rectangle à coins arrondis 8"/>
          <p:cNvSpPr/>
          <p:nvPr/>
        </p:nvSpPr>
        <p:spPr>
          <a:xfrm>
            <a:off x="6400516" y="972399"/>
            <a:ext cx="1249790"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chantent</a:t>
            </a:r>
          </a:p>
        </p:txBody>
      </p:sp>
      <p:sp>
        <p:nvSpPr>
          <p:cNvPr id="12" name="Rectangle à coins arrondis 8"/>
          <p:cNvSpPr/>
          <p:nvPr/>
        </p:nvSpPr>
        <p:spPr>
          <a:xfrm>
            <a:off x="4124184" y="972399"/>
            <a:ext cx="2123932"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des chants de Noël</a:t>
            </a:r>
          </a:p>
        </p:txBody>
      </p:sp>
    </p:spTree>
    <p:extLst>
      <p:ext uri="{BB962C8B-B14F-4D97-AF65-F5344CB8AC3E}">
        <p14:creationId xmlns:p14="http://schemas.microsoft.com/office/powerpoint/2010/main" val="3999026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smtClean="0"/>
              <a:t>Encadre </a:t>
            </a:r>
            <a:r>
              <a:rPr lang="fr-FR" dirty="0"/>
              <a:t>en rouge le mot « action » (le verbe) de chaque phrase.</a:t>
            </a:r>
          </a:p>
          <a:p>
            <a:r>
              <a:rPr lang="fr-FR" dirty="0"/>
              <a:t>Souligne en bleu le groupe de mots qui indique de qui on parle.</a:t>
            </a:r>
          </a:p>
          <a:p>
            <a:pPr marL="720000" lvl="2" indent="-360000">
              <a:lnSpc>
                <a:spcPct val="300000"/>
              </a:lnSpc>
              <a:buFont typeface="+mj-lt"/>
              <a:buAutoNum type="alphaLcParenR"/>
            </a:pPr>
            <a:r>
              <a:rPr lang="fr-FR" dirty="0" smtClean="0"/>
              <a:t>Dans  le  jardin,  le  jardinier  ne  coupe  pas  les  fleurs  fanées .</a:t>
            </a:r>
            <a:endParaRPr lang="fr-FR" dirty="0"/>
          </a:p>
          <a:p>
            <a:pPr marL="720000" lvl="2" indent="-360000">
              <a:lnSpc>
                <a:spcPct val="300000"/>
              </a:lnSpc>
              <a:buFont typeface="+mj-lt"/>
              <a:buAutoNum type="alphaLcParenR"/>
            </a:pPr>
            <a:r>
              <a:rPr lang="fr-FR" dirty="0" smtClean="0"/>
              <a:t>La  voiture  ne  roule  pas  vite .</a:t>
            </a:r>
            <a:endParaRPr lang="fr-FR" dirty="0"/>
          </a:p>
          <a:p>
            <a:pPr marL="720000" lvl="2" indent="-360000">
              <a:lnSpc>
                <a:spcPct val="300000"/>
              </a:lnSpc>
              <a:buFont typeface="+mj-lt"/>
              <a:buAutoNum type="alphaLcParenR"/>
            </a:pPr>
            <a:r>
              <a:rPr lang="fr-FR" dirty="0" smtClean="0"/>
              <a:t>Le  conducteur  ne  freine  pas .</a:t>
            </a:r>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626315"/>
            <a:ext cx="508221" cy="585168"/>
          </a:xfrm>
          <a:prstGeom prst="rect">
            <a:avLst/>
          </a:prstGeom>
        </p:spPr>
      </p:pic>
    </p:spTree>
    <p:extLst>
      <p:ext uri="{BB962C8B-B14F-4D97-AF65-F5344CB8AC3E}">
        <p14:creationId xmlns:p14="http://schemas.microsoft.com/office/powerpoint/2010/main" val="32891833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T²ransposition</a:t>
            </a:r>
            <a:r>
              <a:rPr lang="fr-FR" dirty="0"/>
              <a:t>$</a:t>
            </a:r>
          </a:p>
        </p:txBody>
      </p:sp>
    </p:spTree>
    <p:extLst>
      <p:ext uri="{BB962C8B-B14F-4D97-AF65-F5344CB8AC3E}">
        <p14:creationId xmlns:p14="http://schemas.microsoft.com/office/powerpoint/2010/main" val="30975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Transposer le texte en transformant « je » en « nous ».</a:t>
            </a:r>
          </a:p>
          <a:p>
            <a:endParaRPr lang="fr-FR" dirty="0"/>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 « je » en « nous » :</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4" y="584199"/>
            <a:ext cx="9648824" cy="5078313"/>
          </a:xfrm>
          <a:prstGeom prst="rect">
            <a:avLst/>
          </a:prstGeom>
        </p:spPr>
        <p:txBody>
          <a:bodyPr wrap="square">
            <a:spAutoFit/>
          </a:bodyPr>
          <a:lstStyle/>
          <a:p>
            <a:pPr marL="0" lvl="2">
              <a:lnSpc>
                <a:spcPct val="300000"/>
              </a:lnSpc>
            </a:pPr>
            <a:r>
              <a:rPr lang="fr-FR" dirty="0"/>
              <a:t>Je  suis  un  chaton  aventureux.  J’aime  explorer  la  maison.</a:t>
            </a:r>
          </a:p>
          <a:p>
            <a:pPr marL="0" lvl="2">
              <a:lnSpc>
                <a:spcPct val="300000"/>
              </a:lnSpc>
            </a:pPr>
            <a:r>
              <a:rPr lang="fr-FR" dirty="0"/>
              <a:t>Je  monte  au  grenier.  Je  fais  la  chasse  aux  souris.  Je  descends  à  la  cave.  Je  marche  sur  les  bouteilles.  Je  sors  de  la  cave  par  un  soupirail.  J’arrive  dans  le  jardin.  Je  grimpe  dans  un  arbre.  Souvent,  je  tombe.  Je  bondis  sur  un  oiseau  mais  l’oiseau  s’envole  toujours.  Je  miaule.  Je  mange  une  framboise.  Pouah  !  Je  marche  dans  une  flaque  d’eau.  Je  secoue  la  patte.</a:t>
            </a:r>
          </a:p>
          <a:p>
            <a:pPr marL="0" lvl="2">
              <a:lnSpc>
                <a:spcPct val="300000"/>
              </a:lnSpc>
            </a:pPr>
            <a:r>
              <a:rPr lang="fr-FR" dirty="0"/>
              <a:t>Vite  je  rentre  à  la  maison  et  je  saute  sur  le  canapé.</a:t>
            </a:r>
          </a:p>
        </p:txBody>
      </p:sp>
      <p:cxnSp>
        <p:nvCxnSpPr>
          <p:cNvPr id="6" name="Connecteur droit 5"/>
          <p:cNvCxnSpPr/>
          <p:nvPr/>
        </p:nvCxnSpPr>
        <p:spPr>
          <a:xfrm>
            <a:off x="179882" y="1184223"/>
            <a:ext cx="1073477"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125414" y="1286076"/>
            <a:ext cx="2531076" cy="430887"/>
          </a:xfrm>
          <a:prstGeom prst="rect">
            <a:avLst/>
          </a:prstGeom>
          <a:noFill/>
        </p:spPr>
        <p:txBody>
          <a:bodyPr wrap="square" rtlCol="0">
            <a:spAutoFit/>
          </a:bodyPr>
          <a:lstStyle/>
          <a:p>
            <a:r>
              <a:rPr lang="fr-FR" sz="2200" dirty="0" err="1">
                <a:solidFill>
                  <a:srgbClr val="FF0000"/>
                </a:solidFill>
                <a:latin typeface="Cursive standard" pitchFamily="2" charset="0"/>
              </a:rPr>
              <a:t>Nou</a:t>
            </a:r>
            <a:r>
              <a:rPr lang="fr-FR" sz="2200" dirty="0">
                <a:solidFill>
                  <a:srgbClr val="FF0000"/>
                </a:solidFill>
                <a:latin typeface="Cursive standard" pitchFamily="2" charset="0"/>
              </a:rPr>
              <a:t>$ </a:t>
            </a:r>
            <a:r>
              <a:rPr lang="fr-FR" sz="2200" dirty="0" err="1">
                <a:solidFill>
                  <a:srgbClr val="FF0000"/>
                </a:solidFill>
                <a:latin typeface="Cursive standard" pitchFamily="2" charset="0"/>
              </a:rPr>
              <a:t>²somme</a:t>
            </a:r>
            <a:r>
              <a:rPr lang="fr-FR" sz="2200" dirty="0">
                <a:solidFill>
                  <a:srgbClr val="FF0000"/>
                </a:solidFill>
                <a:latin typeface="Cursive standard" pitchFamily="2" charset="0"/>
              </a:rPr>
              <a:t>$ </a:t>
            </a:r>
            <a:r>
              <a:rPr lang="fr-FR" sz="2200" dirty="0" err="1">
                <a:solidFill>
                  <a:srgbClr val="FF0000"/>
                </a:solidFill>
                <a:latin typeface="Cursive standard" pitchFamily="2" charset="0"/>
              </a:rPr>
              <a:t>²de</a:t>
            </a:r>
            <a:r>
              <a:rPr lang="fr-FR" sz="2200" dirty="0">
                <a:solidFill>
                  <a:srgbClr val="FF0000"/>
                </a:solidFill>
                <a:latin typeface="Cursive standard" pitchFamily="2" charset="0"/>
              </a:rPr>
              <a:t>$</a:t>
            </a:r>
          </a:p>
        </p:txBody>
      </p:sp>
    </p:spTree>
    <p:extLst>
      <p:ext uri="{BB962C8B-B14F-4D97-AF65-F5344CB8AC3E}">
        <p14:creationId xmlns:p14="http://schemas.microsoft.com/office/powerpoint/2010/main" val="2962814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C²omprendre</a:t>
            </a:r>
            <a:endParaRPr lang="fr-FR" dirty="0"/>
          </a:p>
        </p:txBody>
      </p:sp>
    </p:spTree>
    <p:extLst>
      <p:ext uri="{BB962C8B-B14F-4D97-AF65-F5344CB8AC3E}">
        <p14:creationId xmlns:p14="http://schemas.microsoft.com/office/powerpoint/2010/main" val="3417574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Qui est « je » ?</a:t>
            </a:r>
          </a:p>
          <a:p>
            <a:r>
              <a:rPr lang="fr-FR" dirty="0"/>
              <a:t>Qui est « nous » ?</a:t>
            </a:r>
          </a:p>
          <a:p>
            <a:pPr lvl="2"/>
            <a:r>
              <a:rPr lang="fr-FR" dirty="0"/>
              <a:t>« </a:t>
            </a:r>
            <a:r>
              <a:rPr lang="fr-FR" dirty="0">
                <a:solidFill>
                  <a:srgbClr val="FF0000"/>
                </a:solidFill>
              </a:rPr>
              <a:t>Je</a:t>
            </a:r>
            <a:r>
              <a:rPr lang="fr-FR" dirty="0"/>
              <a:t> vais à l’école à pied aujourd’hui », </a:t>
            </a:r>
            <a:r>
              <a:rPr lang="fr-FR" dirty="0">
                <a:solidFill>
                  <a:srgbClr val="339966"/>
                </a:solidFill>
              </a:rPr>
              <a:t>dit Anna à sa maman</a:t>
            </a:r>
            <a:r>
              <a:rPr lang="fr-FR" dirty="0"/>
              <a:t>.</a:t>
            </a:r>
          </a:p>
          <a:p>
            <a:pPr lvl="2">
              <a:lnSpc>
                <a:spcPct val="350000"/>
              </a:lnSpc>
            </a:pPr>
            <a:r>
              <a:rPr lang="fr-FR" dirty="0">
                <a:solidFill>
                  <a:srgbClr val="339966"/>
                </a:solidFill>
              </a:rPr>
              <a:t>Paul dit à son copain</a:t>
            </a:r>
            <a:r>
              <a:rPr lang="fr-FR" dirty="0"/>
              <a:t> : « </a:t>
            </a:r>
            <a:r>
              <a:rPr lang="fr-FR" dirty="0">
                <a:solidFill>
                  <a:srgbClr val="FF0000"/>
                </a:solidFill>
              </a:rPr>
              <a:t>Je</a:t>
            </a:r>
            <a:r>
              <a:rPr lang="fr-FR" dirty="0"/>
              <a:t> viens avec toi chez le coiffeur. »</a:t>
            </a:r>
          </a:p>
          <a:p>
            <a:pPr lvl="2">
              <a:lnSpc>
                <a:spcPct val="350000"/>
              </a:lnSpc>
            </a:pPr>
            <a:r>
              <a:rPr lang="fr-FR" dirty="0"/>
              <a:t>« </a:t>
            </a:r>
            <a:r>
              <a:rPr lang="fr-FR" dirty="0">
                <a:solidFill>
                  <a:srgbClr val="FF0000"/>
                </a:solidFill>
              </a:rPr>
              <a:t>Nous</a:t>
            </a:r>
            <a:r>
              <a:rPr lang="fr-FR" dirty="0"/>
              <a:t> allons bien nous amuser », </a:t>
            </a:r>
            <a:r>
              <a:rPr lang="fr-FR" dirty="0">
                <a:solidFill>
                  <a:srgbClr val="339966"/>
                </a:solidFill>
              </a:rPr>
              <a:t>disent Margaux et Mathilde</a:t>
            </a:r>
            <a:r>
              <a:rPr lang="fr-FR" dirty="0"/>
              <a:t>.</a:t>
            </a:r>
          </a:p>
          <a:p>
            <a:pPr lvl="2">
              <a:lnSpc>
                <a:spcPct val="350000"/>
              </a:lnSpc>
            </a:pPr>
            <a:r>
              <a:rPr lang="fr-FR" dirty="0">
                <a:solidFill>
                  <a:srgbClr val="339966"/>
                </a:solidFill>
              </a:rPr>
              <a:t>Maman dit à Océane</a:t>
            </a:r>
            <a:r>
              <a:rPr lang="fr-FR" dirty="0"/>
              <a:t> : « </a:t>
            </a:r>
            <a:r>
              <a:rPr lang="fr-FR" dirty="0">
                <a:solidFill>
                  <a:srgbClr val="FF0000"/>
                </a:solidFill>
              </a:rPr>
              <a:t>Je</a:t>
            </a:r>
            <a:r>
              <a:rPr lang="fr-FR" dirty="0"/>
              <a:t> viendrai te chercher à l’école et </a:t>
            </a:r>
            <a:r>
              <a:rPr lang="fr-FR" dirty="0">
                <a:solidFill>
                  <a:srgbClr val="FF0000"/>
                </a:solidFill>
              </a:rPr>
              <a:t>nous</a:t>
            </a:r>
            <a:r>
              <a:rPr lang="fr-FR" dirty="0"/>
              <a:t> irons acheter une robe. »</a:t>
            </a:r>
          </a:p>
        </p:txBody>
      </p:sp>
      <p:sp>
        <p:nvSpPr>
          <p:cNvPr id="4" name="Espace réservé du texte 3"/>
          <p:cNvSpPr>
            <a:spLocks noGrp="1"/>
          </p:cNvSpPr>
          <p:nvPr>
            <p:ph type="body" sz="quarter" idx="12"/>
          </p:nvPr>
        </p:nvSpPr>
        <p:spPr/>
        <p:txBody>
          <a:bodyPr/>
          <a:lstStyle/>
          <a:p>
            <a:r>
              <a:rPr lang="fr-FR" dirty="0"/>
              <a:t>Comprendre</a:t>
            </a:r>
          </a:p>
        </p:txBody>
      </p:sp>
    </p:spTree>
    <p:extLst>
      <p:ext uri="{BB962C8B-B14F-4D97-AF65-F5344CB8AC3E}">
        <p14:creationId xmlns:p14="http://schemas.microsoft.com/office/powerpoint/2010/main" val="2585777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a:t>
            </a:r>
            <a:r>
              <a:rPr lang="fr-FR" dirty="0" err="1"/>
              <a:t>²texte</a:t>
            </a:r>
            <a:endParaRPr lang="fr-FR" dirty="0"/>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²de</a:t>
            </a:r>
            <a:r>
              <a:rPr lang="fr-FR" dirty="0"/>
              <a:t> vocabulaire</a:t>
            </a:r>
          </a:p>
        </p:txBody>
      </p:sp>
    </p:spTree>
    <p:extLst>
      <p:ext uri="{BB962C8B-B14F-4D97-AF65-F5344CB8AC3E}">
        <p14:creationId xmlns:p14="http://schemas.microsoft.com/office/powerpoint/2010/main" val="7366342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Quel mot reconnait-on dans le mot aventureux ? Pourquoi dit-on qu’il s’agit d’un chaton aventureux ? Il aime les aventures.</a:t>
            </a:r>
          </a:p>
          <a:p>
            <a:r>
              <a:rPr lang="fr-FR" dirty="0"/>
              <a:t>Aventure et aventureux sont des mots de la même famille.</a:t>
            </a:r>
          </a:p>
          <a:p>
            <a:endParaRPr lang="fr-FR" dirty="0"/>
          </a:p>
          <a:p>
            <a:endParaRPr lang="fr-FR" dirty="0"/>
          </a:p>
          <a:p>
            <a:r>
              <a:rPr lang="fr-FR" dirty="0"/>
              <a:t>Recopier dans l’ordre alphabétique :</a:t>
            </a:r>
          </a:p>
          <a:p>
            <a:r>
              <a:rPr lang="fr-FR" dirty="0"/>
              <a:t>série 1 : </a:t>
            </a:r>
            <a:r>
              <a:rPr lang="fr-FR" dirty="0">
                <a:solidFill>
                  <a:srgbClr val="3333FF"/>
                </a:solidFill>
                <a:latin typeface="Sassoon Infant Std" panose="020B0503020103030203" pitchFamily="34" charset="0"/>
              </a:rPr>
              <a:t>grenier – maison – cave – bouteille – soupirail</a:t>
            </a:r>
            <a:r>
              <a:rPr lang="fr-FR" dirty="0"/>
              <a:t>.</a:t>
            </a:r>
          </a:p>
          <a:p>
            <a:r>
              <a:rPr lang="fr-FR" dirty="0"/>
              <a:t>série 2 : </a:t>
            </a:r>
            <a:r>
              <a:rPr lang="fr-FR" dirty="0">
                <a:solidFill>
                  <a:srgbClr val="3333FF"/>
                </a:solidFill>
                <a:latin typeface="Sassoon Infant Std" panose="020B0503020103030203" pitchFamily="34" charset="0"/>
              </a:rPr>
              <a:t>oiseau – arbre – framboise – souris</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Remettre les mots dans l’ordre alphabétique :</a:t>
            </a:r>
          </a:p>
          <a:p>
            <a:pPr lvl="1"/>
            <a:r>
              <a:rPr lang="fr-FR" dirty="0"/>
              <a:t>1)</a:t>
            </a:r>
          </a:p>
          <a:p>
            <a:pPr lvl="1"/>
            <a:endParaRPr lang="fr-FR" dirty="0"/>
          </a:p>
          <a:p>
            <a:pPr lvl="1"/>
            <a:endParaRPr lang="fr-FR" dirty="0"/>
          </a:p>
          <a:p>
            <a:pPr lvl="1"/>
            <a:endParaRPr lang="fr-FR" dirty="0"/>
          </a:p>
          <a:p>
            <a:pPr lvl="1"/>
            <a:r>
              <a:rPr lang="fr-FR" dirty="0"/>
              <a:t>2)</a:t>
            </a:r>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32459826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P²roduction</a:t>
            </a:r>
            <a:r>
              <a:rPr lang="fr-FR" dirty="0"/>
              <a:t> d’écrit</a:t>
            </a:r>
          </a:p>
        </p:txBody>
      </p:sp>
    </p:spTree>
    <p:extLst>
      <p:ext uri="{BB962C8B-B14F-4D97-AF65-F5344CB8AC3E}">
        <p14:creationId xmlns:p14="http://schemas.microsoft.com/office/powerpoint/2010/main" val="1819863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Écrire l’histoire d’un petit chien aventureux.</a:t>
            </a:r>
          </a:p>
          <a:p>
            <a:r>
              <a:rPr lang="fr-FR" dirty="0"/>
              <a:t>Le présenter en une phrase, écrire ensuite deux phrases pour dire ce qu’il fait et rédiger une phrase de fin comme dans le texte </a:t>
            </a:r>
            <a:r>
              <a:rPr lang="fr-FR" i="1" dirty="0"/>
              <a:t>Le chaton aventureux</a:t>
            </a:r>
            <a:r>
              <a:rPr lang="fr-FR" dirty="0"/>
              <a:t>.</a:t>
            </a:r>
          </a:p>
          <a:p>
            <a:r>
              <a:rPr lang="fr-FR" dirty="0"/>
              <a:t>Relire le texte en veillant à la ponctuation.</a:t>
            </a:r>
          </a:p>
        </p:txBody>
      </p:sp>
      <p:sp>
        <p:nvSpPr>
          <p:cNvPr id="4" name="Espace réservé du texte 3"/>
          <p:cNvSpPr>
            <a:spLocks noGrp="1"/>
          </p:cNvSpPr>
          <p:nvPr>
            <p:ph type="body" sz="quarter" idx="11"/>
          </p:nvPr>
        </p:nvSpPr>
        <p:spPr/>
        <p:txBody>
          <a:bodyPr/>
          <a:lstStyle/>
          <a:p>
            <a:r>
              <a:rPr lang="fr-FR" dirty="0"/>
              <a:t>Production d’écrit</a:t>
            </a:r>
          </a:p>
        </p:txBody>
      </p:sp>
    </p:spTree>
    <p:extLst>
      <p:ext uri="{BB962C8B-B14F-4D97-AF65-F5344CB8AC3E}">
        <p14:creationId xmlns:p14="http://schemas.microsoft.com/office/powerpoint/2010/main" val="28806780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Écris l’histoire d’un petit chien aventureux.</a:t>
            </a:r>
          </a:p>
        </p:txBody>
      </p:sp>
      <p:sp>
        <p:nvSpPr>
          <p:cNvPr id="4" name="Espace réservé du texte 3"/>
          <p:cNvSpPr>
            <a:spLocks noGrp="1"/>
          </p:cNvSpPr>
          <p:nvPr>
            <p:ph type="body" sz="quarter" idx="12"/>
          </p:nvPr>
        </p:nvSpPr>
        <p:spPr/>
        <p:txBody>
          <a:bodyPr/>
          <a:lstStyle/>
          <a:p>
            <a:r>
              <a:rPr lang="fr-FR" dirty="0"/>
              <a:t>Production d’écrit</a:t>
            </a:r>
          </a:p>
        </p:txBody>
      </p:sp>
      <p:sp>
        <p:nvSpPr>
          <p:cNvPr id="5" name="Espace réservé du texte 4"/>
          <p:cNvSpPr>
            <a:spLocks noGrp="1"/>
          </p:cNvSpPr>
          <p:nvPr>
            <p:ph type="body" sz="quarter" idx="13"/>
          </p:nvPr>
        </p:nvSpPr>
        <p:spPr>
          <a:xfrm>
            <a:off x="1060057" y="1096218"/>
            <a:ext cx="8714996" cy="614341"/>
          </a:xfrm>
        </p:spPr>
        <p:txBody>
          <a:bodyPr/>
          <a:lstStyle/>
          <a:p>
            <a:pPr lvl="1"/>
            <a:r>
              <a:rPr lang="fr-FR" sz="3000" dirty="0"/>
              <a:t>Je </a:t>
            </a:r>
            <a:r>
              <a:rPr lang="fr-FR" sz="3000" dirty="0" err="1"/>
              <a:t>²sui</a:t>
            </a:r>
            <a:r>
              <a:rPr lang="fr-FR" sz="3000" dirty="0"/>
              <a:t>$ …</a:t>
            </a:r>
          </a:p>
        </p:txBody>
      </p:sp>
      <p:sp>
        <p:nvSpPr>
          <p:cNvPr id="6" name="Espace réservé du texte 4"/>
          <p:cNvSpPr txBox="1">
            <a:spLocks/>
          </p:cNvSpPr>
          <p:nvPr/>
        </p:nvSpPr>
        <p:spPr>
          <a:xfrm>
            <a:off x="1059242" y="2126481"/>
            <a:ext cx="8714996" cy="614341"/>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000" dirty="0"/>
              <a:t>Je …</a:t>
            </a:r>
          </a:p>
        </p:txBody>
      </p:sp>
      <p:sp>
        <p:nvSpPr>
          <p:cNvPr id="7" name="Espace réservé du texte 4"/>
          <p:cNvSpPr txBox="1">
            <a:spLocks/>
          </p:cNvSpPr>
          <p:nvPr/>
        </p:nvSpPr>
        <p:spPr>
          <a:xfrm>
            <a:off x="1059242" y="4220419"/>
            <a:ext cx="8714996" cy="614341"/>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000" dirty="0" err="1"/>
              <a:t>V²ite</a:t>
            </a:r>
            <a:r>
              <a:rPr lang="fr-FR" sz="3000" dirty="0"/>
              <a:t> …</a:t>
            </a:r>
          </a:p>
        </p:txBody>
      </p:sp>
    </p:spTree>
    <p:extLst>
      <p:ext uri="{BB962C8B-B14F-4D97-AF65-F5344CB8AC3E}">
        <p14:creationId xmlns:p14="http://schemas.microsoft.com/office/powerpoint/2010/main" val="3516753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chaton aventureux</a:t>
            </a:r>
          </a:p>
        </p:txBody>
      </p:sp>
      <p:sp>
        <p:nvSpPr>
          <p:cNvPr id="3" name="Espace réservé du texte 2"/>
          <p:cNvSpPr>
            <a:spLocks noGrp="1"/>
          </p:cNvSpPr>
          <p:nvPr>
            <p:ph type="body" sz="quarter" idx="10"/>
          </p:nvPr>
        </p:nvSpPr>
        <p:spPr/>
        <p:txBody>
          <a:bodyPr/>
          <a:lstStyle/>
          <a:p>
            <a:pPr indent="360000">
              <a:spcBef>
                <a:spcPts val="600"/>
              </a:spcBef>
              <a:spcAft>
                <a:spcPts val="600"/>
              </a:spcAft>
            </a:pPr>
            <a:r>
              <a:rPr lang="fr-FR" dirty="0"/>
              <a:t>Je suis un chaton aventureux. J’aime explorer la maison.</a:t>
            </a:r>
          </a:p>
          <a:p>
            <a:pPr indent="360000">
              <a:spcBef>
                <a:spcPts val="600"/>
              </a:spcBef>
              <a:spcAft>
                <a:spcPts val="600"/>
              </a:spcAft>
            </a:pPr>
            <a:r>
              <a:rPr lang="fr-FR" dirty="0"/>
              <a:t>Je monte au grenier. Je fais la chasse aux souris. Je descends à la cave. Je marche sur les bouteilles. Je sors de la cave par un soupirail. J’arrive dans le jardin. Je grimpe dans un arbre. Souvent, je tombe. Je bondis sur un oiseau mais l’oiseau s’envole toujours. Je miaule. Je mange une framboise. Pouah ! Je marche dans une flaque d’eau. Je secoue la patte.</a:t>
            </a:r>
          </a:p>
          <a:p>
            <a:pPr indent="360000">
              <a:spcBef>
                <a:spcPts val="600"/>
              </a:spcBef>
              <a:spcAft>
                <a:spcPts val="600"/>
              </a:spcAft>
            </a:pPr>
            <a:r>
              <a:rPr lang="fr-FR" dirty="0"/>
              <a:t>Vite je rentre à la maison et je saute sur le canapé.</a:t>
            </a:r>
          </a:p>
        </p:txBody>
      </p:sp>
    </p:spTree>
    <p:extLst>
      <p:ext uri="{BB962C8B-B14F-4D97-AF65-F5344CB8AC3E}">
        <p14:creationId xmlns:p14="http://schemas.microsoft.com/office/powerpoint/2010/main" val="133374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 Laisser les enfants se questionner entre eux.</a:t>
            </a:r>
          </a:p>
          <a:p>
            <a:endParaRPr lang="fr-FR" dirty="0"/>
          </a:p>
          <a:p>
            <a:r>
              <a:rPr lang="fr-FR" dirty="0"/>
              <a:t>Quels sont tous les endroits où va le chaton ? Les citer dans l’ordre chronologique.</a:t>
            </a:r>
          </a:p>
          <a:p>
            <a:r>
              <a:rPr lang="fr-FR" dirty="0"/>
              <a:t>Qui raconte ?</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²texte</a:t>
            </a:r>
            <a:endParaRPr lang="fr-FR" dirty="0"/>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Compter le nombre de lignes en tout.</a:t>
            </a:r>
          </a:p>
          <a:p>
            <a:r>
              <a:rPr lang="fr-FR" dirty="0"/>
              <a:t>Compter le nombre de paragraphes. Repérer les changement de paragraphes.</a:t>
            </a:r>
          </a:p>
          <a:p>
            <a:r>
              <a:rPr lang="fr-FR" dirty="0"/>
              <a:t>Compter le nombre de phrases dans le 2</a:t>
            </a:r>
            <a:r>
              <a:rPr lang="fr-FR" baseline="30000" dirty="0"/>
              <a:t>ème</a:t>
            </a:r>
            <a:r>
              <a:rPr lang="fr-FR" dirty="0"/>
              <a:t> paragraphe.</a:t>
            </a:r>
          </a:p>
          <a:p>
            <a:endParaRPr lang="fr-FR" dirty="0"/>
          </a:p>
          <a:p>
            <a:r>
              <a:rPr lang="fr-FR" u="sng" dirty="0"/>
              <a:t>Le temps du texte :</a:t>
            </a:r>
          </a:p>
          <a:p>
            <a:r>
              <a:rPr lang="fr-FR" dirty="0"/>
              <a:t>À quel moment se passe cette histoire ?</a:t>
            </a:r>
          </a:p>
          <a:p>
            <a:endParaRPr lang="fr-FR" dirty="0"/>
          </a:p>
          <a:p>
            <a:r>
              <a:rPr lang="fr-FR" u="sng" dirty="0"/>
              <a:t>Première approche du verbe :</a:t>
            </a:r>
          </a:p>
          <a:p>
            <a:r>
              <a:rPr lang="fr-FR" dirty="0"/>
              <a:t>Énumérer tout ce que fait le chaton. Mimer les actions. Retrouver dans chaque phrase le mot qui indique ces actions. Dire que ce mot se nomme un verbe.</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L’organisation du texte :</a:t>
            </a:r>
          </a:p>
          <a:p>
            <a:pPr lvl="2" indent="360000">
              <a:lnSpc>
                <a:spcPct val="200000"/>
              </a:lnSpc>
              <a:spcBef>
                <a:spcPts val="600"/>
              </a:spcBef>
              <a:spcAft>
                <a:spcPts val="600"/>
              </a:spcAft>
            </a:pPr>
            <a:r>
              <a:rPr lang="fr-FR" dirty="0"/>
              <a:t>Je  suis  un  chaton  aventureux.  J’aime  explorer  la  maison.</a:t>
            </a:r>
          </a:p>
          <a:p>
            <a:pPr lvl="2" indent="360000">
              <a:lnSpc>
                <a:spcPct val="200000"/>
              </a:lnSpc>
              <a:spcBef>
                <a:spcPts val="600"/>
              </a:spcBef>
              <a:spcAft>
                <a:spcPts val="600"/>
              </a:spcAft>
            </a:pPr>
            <a:r>
              <a:rPr lang="fr-FR" dirty="0"/>
              <a:t>Je  monte  au  grenier.  Je  fais  la  chasse  aux  souris.  Je  descends  à  la  cave.  Je  marche  sur  les  bouteilles.  Je  sors  de  la  cave  par  un  soupirail.  J’arrive  dans  le  jardin.  Je  grimpe  dans  un  arbre.  Souvent,  je  tombe.  Je  bondis  sur  un  oiseau  mais  l’oiseau  s’envole  toujours.  Je  miaule.  Je  mange  une  framboise.  Pouah  !  Je  marche  dans  une  flaque  d’eau.  Je  secoue  la  patte.</a:t>
            </a:r>
          </a:p>
          <a:p>
            <a:pPr lvl="2" indent="360000">
              <a:lnSpc>
                <a:spcPct val="200000"/>
              </a:lnSpc>
              <a:spcBef>
                <a:spcPts val="600"/>
              </a:spcBef>
              <a:spcAft>
                <a:spcPts val="600"/>
              </a:spcAft>
            </a:pPr>
            <a:r>
              <a:rPr lang="fr-FR" dirty="0"/>
              <a:t>Vite  je  rentre  à  la  maison  et  je  saute  sur  le  canapé.</a:t>
            </a:r>
          </a:p>
        </p:txBody>
      </p:sp>
      <p:sp>
        <p:nvSpPr>
          <p:cNvPr id="4" name="Espace réservé du texte 3"/>
          <p:cNvSpPr>
            <a:spLocks noGrp="1"/>
          </p:cNvSpPr>
          <p:nvPr>
            <p:ph type="body" sz="quarter" idx="12"/>
          </p:nvPr>
        </p:nvSpPr>
        <p:spPr/>
        <p:txBody>
          <a:bodyPr/>
          <a:lstStyle/>
          <a:p>
            <a:r>
              <a:rPr lang="fr-FR" dirty="0"/>
              <a:t>Le texte</a:t>
            </a:r>
          </a:p>
        </p:txBody>
      </p:sp>
    </p:spTree>
    <p:extLst>
      <p:ext uri="{BB962C8B-B14F-4D97-AF65-F5344CB8AC3E}">
        <p14:creationId xmlns:p14="http://schemas.microsoft.com/office/powerpoint/2010/main" val="2052262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²phrase</a:t>
            </a:r>
            <a:r>
              <a:rPr lang="fr-FR" dirty="0"/>
              <a:t>$</a:t>
            </a:r>
          </a:p>
        </p:txBody>
      </p:sp>
    </p:spTree>
    <p:extLst>
      <p:ext uri="{BB962C8B-B14F-4D97-AF65-F5344CB8AC3E}">
        <p14:creationId xmlns:p14="http://schemas.microsoft.com/office/powerpoint/2010/main" val="165338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Reconstituer les phrases suivantes :</a:t>
            </a:r>
          </a:p>
          <a:p>
            <a:pPr lvl="1"/>
            <a:r>
              <a:rPr lang="fr-FR" dirty="0"/>
              <a:t>phrase 1 :  le chaton malicieux – dans la cave – marche sur les bouteilles</a:t>
            </a:r>
          </a:p>
          <a:p>
            <a:r>
              <a:rPr lang="fr-FR" dirty="0"/>
              <a:t>Remarquer les différentes possibilités en fonction de la place de dans la cave.</a:t>
            </a:r>
          </a:p>
          <a:p>
            <a:pPr lvl="1"/>
            <a:r>
              <a:rPr lang="fr-FR" dirty="0"/>
              <a:t>Le chaton malicieux marche sur les bouteilles dans la cave.</a:t>
            </a:r>
          </a:p>
          <a:p>
            <a:pPr lvl="1"/>
            <a:r>
              <a:rPr lang="fr-FR" dirty="0"/>
              <a:t>Dans la cave, le chaton malicieux marche sur les bouteilles.</a:t>
            </a:r>
          </a:p>
          <a:p>
            <a:endParaRPr lang="fr-FR" u="sng" dirty="0"/>
          </a:p>
          <a:p>
            <a:r>
              <a:rPr lang="fr-FR" u="sng" dirty="0"/>
              <a:t>Première approche fonctionnelle :</a:t>
            </a:r>
          </a:p>
          <a:p>
            <a:r>
              <a:rPr lang="fr-FR" dirty="0"/>
              <a:t>Dans chaque phrase trouvées précédemment, encadrer de quoi on parle (le chaton malicieux) et ce qu’on en dit (marche sur les bouteilles). </a:t>
            </a:r>
          </a:p>
          <a:p>
            <a:pPr lvl="1"/>
            <a:r>
              <a:rPr lang="fr-FR" dirty="0"/>
              <a:t>Le chaton malicieux marche sur les bouteilles dans la cave.</a:t>
            </a:r>
          </a:p>
          <a:p>
            <a:pPr lvl="1"/>
            <a:r>
              <a:rPr lang="fr-FR" dirty="0"/>
              <a:t>Dans la cave, le chaton malicieux marche sur les bouteilles.</a:t>
            </a:r>
          </a:p>
          <a:p>
            <a:r>
              <a:rPr lang="fr-FR" dirty="0"/>
              <a:t>Remarquer le groupe déplaçable.</a:t>
            </a:r>
          </a:p>
          <a:p>
            <a:endParaRPr lang="fr-FR" u="sng" dirty="0"/>
          </a:p>
          <a:p>
            <a:r>
              <a:rPr lang="fr-FR" u="sng" dirty="0"/>
              <a:t>Transformation affirmatif / négatif :</a:t>
            </a:r>
          </a:p>
          <a:p>
            <a:r>
              <a:rPr lang="fr-FR" dirty="0"/>
              <a:t>Je monte au grenier. Je fais la chasse aux souris. Je descends à la cave. Je marche sur les bouteilles.</a:t>
            </a:r>
          </a:p>
          <a:p>
            <a:r>
              <a:rPr lang="fr-FR" dirty="0"/>
              <a:t>Faire remarquer que le mot toujours encadré par « ne… pas » est le mot action, le verbe.</a:t>
            </a:r>
          </a:p>
          <a:p>
            <a:endParaRPr lang="fr-FR" dirty="0"/>
          </a:p>
          <a:p>
            <a:r>
              <a:rPr lang="fr-FR" u="sng" dirty="0"/>
              <a:t>Phrase interrogative :</a:t>
            </a:r>
          </a:p>
          <a:p>
            <a:endParaRPr lang="fr-FR" dirty="0"/>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43</TotalTime>
  <Words>861</Words>
  <Application>Microsoft Office PowerPoint</Application>
  <PresentationFormat>Personnalisé</PresentationFormat>
  <Paragraphs>143</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Faire de la grammaire au CE1 - Prérempli</vt:lpstr>
      <vt:lpstr>Présentation PowerPoint</vt:lpstr>
      <vt:lpstr>Le ²texte</vt:lpstr>
      <vt:lpstr>Un chaton aventureux</vt:lpstr>
      <vt:lpstr>Présentation PowerPoint</vt:lpstr>
      <vt:lpstr>A²ctivité$ ²sur ²le ²texte</vt:lpstr>
      <vt:lpstr>Présentation PowerPoint</vt:lpstr>
      <vt:lpstr>Présentation PowerPoint</vt:lpstr>
      <vt:lpstr>A²ctivité$ ²sur ²le$ ²phrase$</vt:lpstr>
      <vt:lpstr>Présentation PowerPoint</vt:lpstr>
      <vt:lpstr>Présentation PowerPoint</vt:lpstr>
      <vt:lpstr>Présentation PowerPoint</vt:lpstr>
      <vt:lpstr>Présentation PowerPoint</vt:lpstr>
      <vt:lpstr>Présentation PowerPoint</vt:lpstr>
      <vt:lpstr>Présentation PowerPoint</vt:lpstr>
      <vt:lpstr>T²ransposition$</vt:lpstr>
      <vt:lpstr>Présentation PowerPoint</vt:lpstr>
      <vt:lpstr>Présentation PowerPoint</vt:lpstr>
      <vt:lpstr>C²omprendre</vt:lpstr>
      <vt:lpstr>Présentation PowerPoint</vt:lpstr>
      <vt:lpstr>A²ctivité$ ²de vocabulaire</vt:lpstr>
      <vt:lpstr>Présentation PowerPoint</vt:lpstr>
      <vt:lpstr>Présentation PowerPoint</vt:lpstr>
      <vt:lpstr>P²roduction d’écrit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Utilisateur</cp:lastModifiedBy>
  <cp:revision>9</cp:revision>
  <dcterms:created xsi:type="dcterms:W3CDTF">2016-11-06T09:26:27Z</dcterms:created>
  <dcterms:modified xsi:type="dcterms:W3CDTF">2016-11-16T07:20:44Z</dcterms:modified>
</cp:coreProperties>
</file>