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8" r:id="rId8"/>
    <p:sldId id="296" r:id="rId9"/>
    <p:sldId id="292" r:id="rId10"/>
    <p:sldId id="279" r:id="rId11"/>
    <p:sldId id="281" r:id="rId12"/>
    <p:sldId id="297" r:id="rId13"/>
    <p:sldId id="282" r:id="rId14"/>
    <p:sldId id="283" r:id="rId15"/>
    <p:sldId id="284" r:id="rId16"/>
    <p:sldId id="298" r:id="rId17"/>
    <p:sldId id="285" r:id="rId18"/>
    <p:sldId id="300" r:id="rId19"/>
    <p:sldId id="301" r:id="rId20"/>
    <p:sldId id="302" r:id="rId21"/>
    <p:sldId id="299" r:id="rId22"/>
    <p:sldId id="286" r:id="rId23"/>
    <p:sldId id="288" r:id="rId24"/>
    <p:sldId id="303" r:id="rId25"/>
    <p:sldId id="293" r:id="rId26"/>
    <p:sldId id="287" r:id="rId27"/>
    <p:sldId id="304" r:id="rId28"/>
    <p:sldId id="305" r:id="rId29"/>
    <p:sldId id="289" r:id="rId30"/>
    <p:sldId id="295" r:id="rId31"/>
    <p:sldId id="290" r:id="rId32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39966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612" y="162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9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Les vacances de Louis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r>
              <a:rPr lang="fr-FR" u="sng" dirty="0"/>
              <a:t>Analyse fonctionnelle :</a:t>
            </a:r>
            <a:r>
              <a:rPr lang="fr-FR" dirty="0"/>
              <a:t> sujet / verbe</a:t>
            </a:r>
          </a:p>
          <a:p>
            <a:r>
              <a:rPr lang="fr-FR" dirty="0"/>
              <a:t>Pour aller vers la transformation </a:t>
            </a:r>
            <a:r>
              <a:rPr lang="fr-FR" dirty="0" err="1"/>
              <a:t>affi</a:t>
            </a:r>
            <a:r>
              <a:rPr lang="fr-FR" dirty="0"/>
              <a:t> / </a:t>
            </a:r>
            <a:r>
              <a:rPr lang="fr-FR" dirty="0" err="1"/>
              <a:t>nég</a:t>
            </a:r>
            <a:r>
              <a:rPr lang="fr-FR" dirty="0"/>
              <a:t> , puis ensuite vers une transposition à toutes les personnes.</a:t>
            </a:r>
          </a:p>
          <a:p>
            <a:pPr lvl="1"/>
            <a:r>
              <a:rPr lang="fr-FR" dirty="0"/>
              <a:t>Papa et Maman déposent tout dans la voiture. Ils ajoutent la télé. Ils ferment les portes. Ils demandent [ … ] et ils répondent.</a:t>
            </a:r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r>
              <a:rPr lang="fr-FR" dirty="0"/>
              <a:t>Permet une première vérification qu’on a bien trouvé les bons verbes dans l’analyse fonctionnelle.</a:t>
            </a:r>
          </a:p>
          <a:p>
            <a:pPr lvl="1"/>
            <a:r>
              <a:rPr lang="fr-FR" dirty="0"/>
              <a:t>Papa et Maman déposent tout dans la voiture. Ils ajoutent la télé. Ils ferment les portes. Ils demandent [ … ] et ils répondent.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 en rouge le verbe de chaque phrase (5 verbes).</a:t>
            </a:r>
          </a:p>
          <a:p>
            <a:r>
              <a:rPr lang="fr-FR" dirty="0"/>
              <a:t>Puis souligne en bleu à chaque fois pour indiquer de qui on parle.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Papa  et  Maman  déposent  tout  dans  la  voiture.  Ils  ajoutent  la  télé.  Ils  ferment  les  portes.  Ils  demandent [ … ]  et  ils  répondent.</a:t>
            </a:r>
          </a:p>
          <a:p>
            <a:pPr lvl="1"/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le texte en mettant tout à la forme négative.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Papa   et   Maman   déposent   tout   dans   la   voiture .  Ils   ajoutent   la  télé .  Ils   ferment   les   portes .  Ils   demandent  [ … ]   et   ils   répondent 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778658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l’extrait de texte analysé selon toutes les personnes connues : je / tu / il / nous / vous.</a:t>
            </a:r>
          </a:p>
          <a:p>
            <a:r>
              <a:rPr lang="fr-FR" dirty="0"/>
              <a:t>Bien faire revoir l’analyse du texte et la transformation </a:t>
            </a:r>
            <a:r>
              <a:rPr lang="fr-FR" dirty="0" err="1"/>
              <a:t>aff</a:t>
            </a:r>
            <a:r>
              <a:rPr lang="fr-FR" dirty="0"/>
              <a:t> / </a:t>
            </a:r>
            <a:r>
              <a:rPr lang="fr-FR" dirty="0" err="1"/>
              <a:t>nég</a:t>
            </a:r>
            <a:r>
              <a:rPr lang="fr-FR" dirty="0"/>
              <a:t>.</a:t>
            </a:r>
          </a:p>
          <a:p>
            <a:pPr lvl="1"/>
            <a:r>
              <a:rPr lang="fr-FR" dirty="0"/>
              <a:t>Papa  et  Maman  déposent  tout  dans  la  voiture.  Ils  ajoutent  la  télé.  Ils  ferment  les  portes.  Ils  demandent [ … ]  et  ils  répondent.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sz="1800" dirty="0"/>
              <a:t>Observe ce qu’on a déjà fait :</a:t>
            </a:r>
          </a:p>
          <a:p>
            <a:pPr lvl="2"/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Papa  et  Maman  déposent  tout  dans  la  voiture .  Ils  ajoutent  la  télé .  Ils  ferment  les  portes .  Ils  demandent  [ … ]  et  ils  répondent .</a:t>
            </a:r>
            <a:endParaRPr lang="fr-FR" sz="1800" dirty="0"/>
          </a:p>
          <a:p>
            <a:pPr lvl="2"/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Papa et Maman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déposent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rien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dans la voiture. Ils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n’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ajoutent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télé.  Ils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ferment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les  portes.  Ils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demandent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[  …  ] et ils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répondent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2"/>
            <a:endParaRPr lang="fr-FR" dirty="0"/>
          </a:p>
          <a:p>
            <a:r>
              <a:rPr lang="fr-FR" dirty="0"/>
              <a:t>Transforme ce texte à toutes les personnes que nous connaissons :</a:t>
            </a:r>
          </a:p>
          <a:p>
            <a:pPr lvl="2">
              <a:lnSpc>
                <a:spcPct val="100000"/>
              </a:lnSpc>
              <a:spcAft>
                <a:spcPts val="1200"/>
              </a:spcAft>
            </a:pPr>
            <a:r>
              <a:rPr lang="fr-FR" dirty="0"/>
              <a:t>Papa  et  Maman  déposent  tout  dans  la  voiture.  Ils  ajoutent  la  télé.  Ils  ferment  les  </a:t>
            </a:r>
          </a:p>
          <a:p>
            <a:pPr lvl="2">
              <a:lnSpc>
                <a:spcPct val="100000"/>
              </a:lnSpc>
              <a:spcAft>
                <a:spcPts val="1200"/>
              </a:spcAft>
            </a:pPr>
            <a:endParaRPr lang="fr-FR" dirty="0"/>
          </a:p>
          <a:p>
            <a:pPr lvl="2">
              <a:lnSpc>
                <a:spcPct val="100000"/>
              </a:lnSpc>
              <a:spcAft>
                <a:spcPts val="1200"/>
              </a:spcAft>
            </a:pPr>
            <a:r>
              <a:rPr lang="fr-FR" dirty="0"/>
              <a:t>portes.  Ils  demandent [ … ]  et  ils  répondent.</a:t>
            </a:r>
          </a:p>
          <a:p>
            <a:pPr lvl="2">
              <a:lnSpc>
                <a:spcPct val="100000"/>
              </a:lnSpc>
              <a:spcAft>
                <a:spcPts val="1200"/>
              </a:spcAft>
            </a:pPr>
            <a:endParaRPr lang="fr-FR" dirty="0"/>
          </a:p>
          <a:p>
            <a:pPr marL="360000"/>
            <a:r>
              <a:rPr lang="fr-FR" u="none" dirty="0"/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je</a:t>
            </a:r>
          </a:p>
          <a:p>
            <a:pPr marL="360000"/>
            <a:r>
              <a:rPr lang="fr-FR" u="none" dirty="0">
                <a:sym typeface="Wingdings" panose="05000000000000000000" pitchFamily="2" charset="2"/>
              </a:rPr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tu</a:t>
            </a:r>
          </a:p>
          <a:p>
            <a:pPr marL="360000"/>
            <a:r>
              <a:rPr lang="fr-FR" u="none" dirty="0">
                <a:sym typeface="Wingdings" panose="05000000000000000000" pitchFamily="2" charset="2"/>
              </a:rPr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il</a:t>
            </a:r>
          </a:p>
          <a:p>
            <a:pPr marL="360000"/>
            <a:r>
              <a:rPr lang="fr-FR" u="none" dirty="0">
                <a:sym typeface="Wingdings" panose="05000000000000000000" pitchFamily="2" charset="2"/>
              </a:rPr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nous</a:t>
            </a:r>
          </a:p>
          <a:p>
            <a:pPr marL="360000"/>
            <a:r>
              <a:rPr lang="fr-FR" u="none" dirty="0">
                <a:sym typeface="Wingdings" panose="05000000000000000000" pitchFamily="2" charset="2"/>
              </a:rPr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vous</a:t>
            </a:r>
            <a:endParaRPr lang="fr-FR" u="none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 : coins arrondis 1"/>
          <p:cNvSpPr/>
          <p:nvPr/>
        </p:nvSpPr>
        <p:spPr>
          <a:xfrm>
            <a:off x="1873770" y="944380"/>
            <a:ext cx="921896" cy="3972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 : coins arrondis 5"/>
          <p:cNvSpPr/>
          <p:nvPr/>
        </p:nvSpPr>
        <p:spPr>
          <a:xfrm>
            <a:off x="5361480" y="944380"/>
            <a:ext cx="821962" cy="3972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 : coins arrondis 6"/>
          <p:cNvSpPr/>
          <p:nvPr/>
        </p:nvSpPr>
        <p:spPr>
          <a:xfrm>
            <a:off x="7422628" y="944380"/>
            <a:ext cx="829457" cy="3972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/>
          <p:cNvSpPr/>
          <p:nvPr/>
        </p:nvSpPr>
        <p:spPr>
          <a:xfrm>
            <a:off x="173635" y="1344119"/>
            <a:ext cx="1078043" cy="3972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/>
          <p:cNvSpPr/>
          <p:nvPr/>
        </p:nvSpPr>
        <p:spPr>
          <a:xfrm>
            <a:off x="2490864" y="1344119"/>
            <a:ext cx="986854" cy="39724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>
            <a:off x="173635" y="1266669"/>
            <a:ext cx="1592103" cy="0"/>
          </a:xfrm>
          <a:prstGeom prst="line">
            <a:avLst/>
          </a:prstGeom>
          <a:ln w="2222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984746" y="1266841"/>
            <a:ext cx="296702" cy="0"/>
          </a:xfrm>
          <a:prstGeom prst="line">
            <a:avLst/>
          </a:prstGeom>
          <a:ln w="2222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7044773" y="1275068"/>
            <a:ext cx="296702" cy="0"/>
          </a:xfrm>
          <a:prstGeom prst="line">
            <a:avLst/>
          </a:prstGeom>
          <a:ln w="2222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9417483" y="1275068"/>
            <a:ext cx="296702" cy="0"/>
          </a:xfrm>
          <a:prstGeom prst="line">
            <a:avLst/>
          </a:prstGeom>
          <a:ln w="2222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2170513" y="1671489"/>
            <a:ext cx="296702" cy="0"/>
          </a:xfrm>
          <a:prstGeom prst="line">
            <a:avLst/>
          </a:prstGeom>
          <a:ln w="22225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232348" y="3492708"/>
            <a:ext cx="278817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419725" y="3650105"/>
            <a:ext cx="3710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  <a:latin typeface="Cursive standard" pitchFamily="2" charset="0"/>
              </a:rPr>
              <a:t>Je 	     </a:t>
            </a:r>
            <a:r>
              <a:rPr lang="fr-FR" sz="2400" dirty="0" err="1">
                <a:solidFill>
                  <a:srgbClr val="FF0000"/>
                </a:solidFill>
                <a:latin typeface="Cursive standard" pitchFamily="2" charset="0"/>
              </a:rPr>
              <a:t>²dépose</a:t>
            </a:r>
            <a:endParaRPr lang="fr-FR" sz="2400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le texte à toutes les personnes que nous connaissons :</a:t>
            </a:r>
          </a:p>
          <a:p>
            <a:pPr marL="360000"/>
            <a:r>
              <a:rPr lang="fr-FR" u="none" dirty="0"/>
              <a:t>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je     ;     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tu     ;     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il     ;     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nous     ;     ils </a:t>
            </a:r>
            <a:r>
              <a:rPr lang="fr-FR" sz="1400" u="none" dirty="0">
                <a:sym typeface="Wingdings" panose="05000000000000000000" pitchFamily="2" charset="2"/>
              </a:rPr>
              <a:t></a:t>
            </a:r>
            <a:r>
              <a:rPr lang="fr-FR" u="none" dirty="0">
                <a:sym typeface="Wingdings" panose="05000000000000000000" pitchFamily="2" charset="2"/>
              </a:rPr>
              <a:t> vous</a:t>
            </a:r>
            <a:endParaRPr lang="fr-FR" u="none" dirty="0"/>
          </a:p>
          <a:p>
            <a:pPr lvl="2">
              <a:spcBef>
                <a:spcPts val="900"/>
              </a:spcBef>
            </a:pPr>
            <a:r>
              <a:rPr lang="fr-FR" dirty="0"/>
              <a:t>Papa  et  Maman  déposent  tout  dans  la  voiture.  Ils  ajoutent  la  télé.  Ils  ferment  les  portes.  Ils  demandent [ … ]  et  ils  répondent.</a:t>
            </a:r>
          </a:p>
          <a:p>
            <a:pPr lvl="1">
              <a:spcBef>
                <a:spcPts val="900"/>
              </a:spcBef>
            </a:pPr>
            <a:r>
              <a:rPr lang="fr-FR" sz="2600" dirty="0"/>
              <a:t>Je dépose …</a:t>
            </a:r>
          </a:p>
          <a:p>
            <a:pPr lvl="1">
              <a:spcBef>
                <a:spcPts val="900"/>
              </a:spcBef>
            </a:pPr>
            <a:r>
              <a:rPr lang="fr-FR" sz="2600" dirty="0" err="1"/>
              <a:t>T²u</a:t>
            </a:r>
            <a:r>
              <a:rPr lang="fr-FR" sz="2600" dirty="0"/>
              <a:t> dépose$ …</a:t>
            </a:r>
          </a:p>
          <a:p>
            <a:pPr lvl="1">
              <a:spcBef>
                <a:spcPts val="900"/>
              </a:spcBef>
            </a:pPr>
            <a:r>
              <a:rPr lang="fr-FR" sz="2600" dirty="0" err="1"/>
              <a:t>I²l</a:t>
            </a:r>
            <a:r>
              <a:rPr lang="fr-FR" sz="2600" dirty="0"/>
              <a:t> dépose …</a:t>
            </a:r>
          </a:p>
          <a:p>
            <a:pPr lvl="1">
              <a:spcBef>
                <a:spcPts val="900"/>
              </a:spcBef>
            </a:pPr>
            <a:r>
              <a:rPr lang="fr-FR" sz="2600" dirty="0" err="1"/>
              <a:t>N²ou</a:t>
            </a:r>
            <a:r>
              <a:rPr lang="fr-FR" sz="2600" dirty="0"/>
              <a:t>$ </a:t>
            </a:r>
            <a:r>
              <a:rPr lang="fr-FR" sz="2600" dirty="0" err="1"/>
              <a:t>déposon</a:t>
            </a:r>
            <a:r>
              <a:rPr lang="fr-FR" sz="2600" dirty="0"/>
              <a:t>$ …</a:t>
            </a:r>
          </a:p>
          <a:p>
            <a:pPr lvl="1">
              <a:spcBef>
                <a:spcPts val="900"/>
              </a:spcBef>
            </a:pPr>
            <a:r>
              <a:rPr lang="fr-FR" sz="2600" dirty="0" err="1"/>
              <a:t>Vou</a:t>
            </a:r>
            <a:r>
              <a:rPr lang="fr-FR" sz="2600" dirty="0"/>
              <a:t>$ déposez …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cxnSp>
        <p:nvCxnSpPr>
          <p:cNvPr id="4" name="Connecteur droit 3"/>
          <p:cNvCxnSpPr/>
          <p:nvPr/>
        </p:nvCxnSpPr>
        <p:spPr>
          <a:xfrm>
            <a:off x="232348" y="1626433"/>
            <a:ext cx="278817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75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Dans les phrases collectées, faire encadrer de qui on parle : Papa – Papa et Maman. Encadrer les pronoms et rappeler qui ils représentent. Encadrer ce qu’il en est dit. Souligner le verbe.</a:t>
            </a:r>
          </a:p>
          <a:p>
            <a:endParaRPr lang="fr-FR" dirty="0"/>
          </a:p>
          <a:p>
            <a:pPr lvl="1"/>
            <a:r>
              <a:rPr lang="fr-FR" dirty="0"/>
              <a:t>IL </a:t>
            </a:r>
          </a:p>
          <a:p>
            <a:pPr lvl="1"/>
            <a:r>
              <a:rPr lang="fr-FR" dirty="0"/>
              <a:t>Papa prépare tout.</a:t>
            </a:r>
          </a:p>
          <a:p>
            <a:pPr lvl="1"/>
            <a:r>
              <a:rPr lang="fr-FR" dirty="0"/>
              <a:t>Il ajoute la télé.</a:t>
            </a:r>
          </a:p>
          <a:p>
            <a:pPr lvl="1"/>
            <a:r>
              <a:rPr lang="fr-FR" dirty="0"/>
              <a:t>Il ferme les portes.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ILS </a:t>
            </a:r>
          </a:p>
          <a:p>
            <a:pPr lvl="1"/>
            <a:r>
              <a:rPr lang="fr-FR" dirty="0"/>
              <a:t>Papa et Maman préparent tout.</a:t>
            </a:r>
          </a:p>
          <a:p>
            <a:pPr lvl="1"/>
            <a:r>
              <a:rPr lang="fr-FR" dirty="0"/>
              <a:t>Ils ajoutent la télé.</a:t>
            </a:r>
          </a:p>
          <a:p>
            <a:pPr lvl="1"/>
            <a:r>
              <a:rPr lang="fr-FR" dirty="0"/>
              <a:t>Ils ferment les portes.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An. fonctionnelle</a:t>
            </a:r>
          </a:p>
        </p:txBody>
      </p:sp>
    </p:spTree>
    <p:extLst>
      <p:ext uri="{BB962C8B-B14F-4D97-AF65-F5344CB8AC3E}">
        <p14:creationId xmlns:p14="http://schemas.microsoft.com/office/powerpoint/2010/main" val="4007619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 le verbe en rouge.</a:t>
            </a:r>
          </a:p>
          <a:p>
            <a:r>
              <a:rPr lang="fr-FR" dirty="0"/>
              <a:t>Souligne en bleu de qui on parle.</a:t>
            </a:r>
          </a:p>
          <a:p>
            <a:pPr marL="360000" lvl="1" indent="-360000">
              <a:buFont typeface="+mj-lt"/>
              <a:buAutoNum type="alphaLcParenR"/>
            </a:pPr>
            <a:r>
              <a:rPr lang="fr-FR" dirty="0" err="1"/>
              <a:t>P²apa</a:t>
            </a:r>
            <a:r>
              <a:rPr lang="fr-FR" dirty="0"/>
              <a:t>  </a:t>
            </a:r>
            <a:r>
              <a:rPr lang="fr-FR" dirty="0" err="1"/>
              <a:t>²prépare</a:t>
            </a:r>
            <a:r>
              <a:rPr lang="fr-FR" dirty="0"/>
              <a:t>  </a:t>
            </a:r>
            <a:r>
              <a:rPr lang="fr-FR" dirty="0" err="1"/>
              <a:t>²tout</a:t>
            </a:r>
            <a:r>
              <a:rPr lang="fr-FR" dirty="0"/>
              <a:t> .</a:t>
            </a:r>
          </a:p>
          <a:p>
            <a:pPr marL="360000" lvl="1" indent="-360000">
              <a:lnSpc>
                <a:spcPct val="200000"/>
              </a:lnSpc>
              <a:buFont typeface="+mj-lt"/>
              <a:buAutoNum type="alphaLcParenR"/>
            </a:pPr>
            <a:r>
              <a:rPr lang="fr-FR" dirty="0" err="1"/>
              <a:t>I²l</a:t>
            </a:r>
            <a:r>
              <a:rPr lang="fr-FR" dirty="0"/>
              <a:t>  ajoute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²télé</a:t>
            </a:r>
            <a:r>
              <a:rPr lang="fr-FR" dirty="0"/>
              <a:t> .</a:t>
            </a:r>
          </a:p>
          <a:p>
            <a:pPr marL="360000" lvl="1" indent="-360000">
              <a:lnSpc>
                <a:spcPct val="200000"/>
              </a:lnSpc>
              <a:buFont typeface="+mj-lt"/>
              <a:buAutoNum type="alphaLcParenR"/>
            </a:pPr>
            <a:r>
              <a:rPr lang="fr-FR" dirty="0" err="1"/>
              <a:t>I²l</a:t>
            </a:r>
            <a:r>
              <a:rPr lang="fr-FR" dirty="0"/>
              <a:t>  </a:t>
            </a:r>
            <a:r>
              <a:rPr lang="fr-FR" dirty="0" err="1"/>
              <a:t>²ferme</a:t>
            </a:r>
            <a:r>
              <a:rPr lang="fr-FR" dirty="0"/>
              <a:t>  </a:t>
            </a:r>
            <a:r>
              <a:rPr lang="fr-FR" dirty="0" err="1"/>
              <a:t>²les</a:t>
            </a:r>
            <a:r>
              <a:rPr lang="fr-FR" dirty="0"/>
              <a:t>  </a:t>
            </a:r>
            <a:r>
              <a:rPr lang="fr-FR" dirty="0" err="1"/>
              <a:t>²porte</a:t>
            </a:r>
            <a:r>
              <a:rPr lang="fr-FR" dirty="0"/>
              <a:t>$ .</a:t>
            </a:r>
          </a:p>
          <a:p>
            <a:pPr marL="360000" lvl="1" indent="-360000">
              <a:lnSpc>
                <a:spcPct val="200000"/>
              </a:lnSpc>
              <a:buFont typeface="+mj-lt"/>
              <a:buAutoNum type="alphaLcParenR"/>
            </a:pPr>
            <a:r>
              <a:rPr lang="fr-FR" dirty="0" err="1"/>
              <a:t>P²apa</a:t>
            </a:r>
            <a:r>
              <a:rPr lang="fr-FR" dirty="0"/>
              <a:t>  et  </a:t>
            </a:r>
            <a:r>
              <a:rPr lang="fr-FR" dirty="0" err="1"/>
              <a:t>M²aman</a:t>
            </a:r>
            <a:r>
              <a:rPr lang="fr-FR" dirty="0"/>
              <a:t>  </a:t>
            </a:r>
            <a:r>
              <a:rPr lang="fr-FR" dirty="0" err="1"/>
              <a:t>²préparent</a:t>
            </a:r>
            <a:r>
              <a:rPr lang="fr-FR" dirty="0"/>
              <a:t>  </a:t>
            </a:r>
            <a:r>
              <a:rPr lang="fr-FR" dirty="0" err="1"/>
              <a:t>²tout</a:t>
            </a:r>
            <a:r>
              <a:rPr lang="fr-FR" dirty="0"/>
              <a:t> .</a:t>
            </a:r>
          </a:p>
          <a:p>
            <a:pPr marL="360000" lvl="1" indent="-360000">
              <a:lnSpc>
                <a:spcPct val="200000"/>
              </a:lnSpc>
              <a:buFont typeface="+mj-lt"/>
              <a:buAutoNum type="alphaLcParenR"/>
            </a:pPr>
            <a:r>
              <a:rPr lang="fr-FR" dirty="0" err="1"/>
              <a:t>I²l</a:t>
            </a:r>
            <a:r>
              <a:rPr lang="fr-FR" dirty="0"/>
              <a:t>$  </a:t>
            </a:r>
            <a:r>
              <a:rPr lang="fr-FR" dirty="0" err="1"/>
              <a:t>²ajoutent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²télé</a:t>
            </a:r>
            <a:r>
              <a:rPr lang="fr-FR" dirty="0"/>
              <a:t> .</a:t>
            </a:r>
          </a:p>
          <a:p>
            <a:pPr marL="360000" lvl="1" indent="-360000">
              <a:lnSpc>
                <a:spcPct val="200000"/>
              </a:lnSpc>
              <a:buFont typeface="+mj-lt"/>
              <a:buAutoNum type="alphaLcParenR"/>
            </a:pPr>
            <a:r>
              <a:rPr lang="fr-FR" dirty="0" err="1"/>
              <a:t>I²l</a:t>
            </a:r>
            <a:r>
              <a:rPr lang="fr-FR" dirty="0"/>
              <a:t>$  </a:t>
            </a:r>
            <a:r>
              <a:rPr lang="fr-FR" dirty="0" err="1"/>
              <a:t>²ferment</a:t>
            </a:r>
            <a:r>
              <a:rPr lang="fr-FR" dirty="0"/>
              <a:t>  </a:t>
            </a:r>
            <a:r>
              <a:rPr lang="fr-FR" dirty="0" err="1"/>
              <a:t>²le</a:t>
            </a:r>
            <a:r>
              <a:rPr lang="fr-FR" dirty="0"/>
              <a:t>$  </a:t>
            </a:r>
            <a:r>
              <a:rPr lang="fr-FR" dirty="0" err="1"/>
              <a:t>²porte</a:t>
            </a:r>
            <a:r>
              <a:rPr lang="fr-FR" dirty="0"/>
              <a:t>$ 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88615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/>
              <a:t>Encadre les verbes en rouge. Souligne en bleu de qui on parle.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Ils viennent aussi. Nous venons aussi.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Au stade, il enfile un maillot rouge. Au stade, nous enfilons un maillot rouge.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Elle est à la maison. Vous êtes à la maison.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Sur ce cahier, il fait des devoirs. Sur ce cahier, vous faites des devoirs.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Elle dit merci. Nous disons merci.</a:t>
            </a:r>
          </a:p>
          <a:p>
            <a:pPr marL="720000" lvl="2" indent="-360000">
              <a:lnSpc>
                <a:spcPct val="150000"/>
              </a:lnSpc>
              <a:buFont typeface="+mj-lt"/>
              <a:buAutoNum type="alphaLcParenR"/>
            </a:pPr>
            <a:r>
              <a:rPr lang="fr-FR" dirty="0"/>
              <a:t>Elles ont soif. Vous avez soif.</a:t>
            </a:r>
          </a:p>
          <a:p>
            <a:pPr lvl="2"/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Transpose avec </a:t>
            </a:r>
            <a:r>
              <a:rPr lang="fr-FR" dirty="0">
                <a:solidFill>
                  <a:srgbClr val="FF0000"/>
                </a:solidFill>
              </a:rPr>
              <a:t>ils</a:t>
            </a:r>
            <a:r>
              <a:rPr lang="fr-FR" dirty="0"/>
              <a:t> en t’aidant du texte 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Il pose la télé sur le siège. Il ferme la porte et il monte à sa place.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696625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4209744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73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4007449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Poursuivre la collecte des groupes nominaux. Lire la collecte et faire constater que, dans le groupe de mots, le mot principal désigne un animal ou une chose.</a:t>
            </a:r>
          </a:p>
          <a:p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Dans le texte, retrouver tous les mots qui pourraient avoir « un » ou « un » devant eux.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nom commun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 en bleu tous les groupes de mots contenant un nom commun (un mot devant lequel on peut mettre « un » ou « une »).</a:t>
            </a:r>
          </a:p>
          <a:p>
            <a:pPr lvl="2" indent="360000"/>
            <a:r>
              <a:rPr lang="fr-FR" dirty="0"/>
              <a:t>Ce  matin-là,  Papa  et  Maman  préparent  tout :  les  malles,  les  mallettes,  les  valises,  le  canari ,  les  cannes  à  pêche ,  le  chien  dans  son  panier ,  le  chat  dans  son  couffin  et  les  jumeaux  dans  leur  berceau .</a:t>
            </a:r>
          </a:p>
          <a:p>
            <a:pPr lvl="2" indent="360000"/>
            <a:r>
              <a:rPr lang="fr-FR" dirty="0"/>
              <a:t>Ils  déposent  tout  dans  la  voiture  et  ils  ajoutent  la  télé .  Ils  ferment  les  portes  et  ils  demandent :</a:t>
            </a:r>
          </a:p>
          <a:p>
            <a:pPr lvl="2" indent="360000"/>
            <a:r>
              <a:rPr lang="fr-FR" dirty="0"/>
              <a:t>–  Tout  est  dans  la  voiture ?</a:t>
            </a:r>
          </a:p>
          <a:p>
            <a:pPr lvl="2" indent="360000"/>
            <a:r>
              <a:rPr lang="fr-FR" dirty="0"/>
              <a:t>Et  ils  répondent :</a:t>
            </a:r>
          </a:p>
          <a:p>
            <a:pPr lvl="2" indent="360000"/>
            <a:r>
              <a:rPr lang="fr-FR" dirty="0"/>
              <a:t>–  Tout  est  dans  la  voiture .</a:t>
            </a:r>
          </a:p>
          <a:p>
            <a:pPr lvl="2" indent="360000"/>
            <a:r>
              <a:rPr lang="fr-FR" dirty="0"/>
              <a:t>C’est  vrai.  Tout  est  dans  la  voiture .</a:t>
            </a:r>
          </a:p>
          <a:p>
            <a:pPr lvl="2" indent="360000"/>
            <a:r>
              <a:rPr lang="fr-FR" dirty="0"/>
              <a:t>Sauf  Louis,  le  fils  ainé .</a:t>
            </a:r>
          </a:p>
          <a:p>
            <a:pPr lvl="2" indent="360000"/>
            <a:r>
              <a:rPr lang="fr-FR" dirty="0"/>
              <a:t>C’est  de  sa  faute  aussi .  Au  dernier  moment ,  il  est  parti  chercher  Nestor-le-Hérisson  à  qui  personne  n’avait  pensé 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2" algn="r"/>
            <a:r>
              <a:rPr lang="fr-FR" sz="1400" dirty="0">
                <a:solidFill>
                  <a:srgbClr val="339966"/>
                </a:solidFill>
              </a:rPr>
              <a:t>Exercices (à choisir parmi ceux proposés)</a:t>
            </a:r>
          </a:p>
          <a:p>
            <a:r>
              <a:rPr lang="fr-FR" dirty="0"/>
              <a:t>Récris les phrases en remplaçant le groupe de mots en gras par elle ou elles :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Marie et sa sœur préfèrent jouer avec leur chien.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Aurélie demande un crayon à sa voisine.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La petite chatte noire ronronne.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Les fillettes vont à la patinoire.</a:t>
            </a:r>
          </a:p>
          <a:p>
            <a:pPr lvl="2"/>
            <a:endParaRPr lang="fr-FR" dirty="0"/>
          </a:p>
          <a:p>
            <a:r>
              <a:rPr lang="fr-FR" dirty="0"/>
              <a:t>Transpose avec elle en t’aidant du texte :</a:t>
            </a:r>
          </a:p>
          <a:p>
            <a:pPr lvl="2"/>
            <a:r>
              <a:rPr lang="fr-FR" dirty="0"/>
              <a:t>Elles préparent le départ. Elles déposent les valises dans la voiture, elles ferment la porte.</a:t>
            </a:r>
          </a:p>
          <a:p>
            <a:pPr lvl="2"/>
            <a:endParaRPr lang="fr-FR" dirty="0"/>
          </a:p>
          <a:p>
            <a:r>
              <a:rPr lang="fr-FR" dirty="0"/>
              <a:t>Imagine qui est remplacé par le pronom en italique :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Elle</a:t>
            </a:r>
            <a:r>
              <a:rPr lang="fr-FR" dirty="0"/>
              <a:t> tombe à gros flocons.			Elle = 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/>
              <a:t>Tous les soirs, </a:t>
            </a:r>
            <a:r>
              <a:rPr lang="fr-FR" dirty="0">
                <a:solidFill>
                  <a:srgbClr val="FF0000"/>
                </a:solidFill>
              </a:rPr>
              <a:t>il</a:t>
            </a:r>
            <a:r>
              <a:rPr lang="fr-FR" dirty="0"/>
              <a:t> rentre ses moutons.		Il =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Arriveront-elles</a:t>
            </a:r>
            <a:r>
              <a:rPr lang="fr-FR" dirty="0"/>
              <a:t> à l’heure ?			Elles =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Ils</a:t>
            </a:r>
            <a:r>
              <a:rPr lang="fr-FR" dirty="0"/>
              <a:t> ont éteint le feu.				Ils =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/>
              <a:t>Comme </a:t>
            </a:r>
            <a:r>
              <a:rPr lang="fr-FR" dirty="0">
                <a:solidFill>
                  <a:srgbClr val="FF0000"/>
                </a:solidFill>
              </a:rPr>
              <a:t>elles</a:t>
            </a:r>
            <a:r>
              <a:rPr lang="fr-FR" dirty="0"/>
              <a:t> sont belles !			Elles =</a:t>
            </a:r>
          </a:p>
          <a:p>
            <a:pPr marL="720000" lvl="2" indent="-360000">
              <a:buClr>
                <a:schemeClr val="tx1"/>
              </a:buClr>
              <a:buFont typeface="+mj-lt"/>
              <a:buAutoNum type="alphaLcParenR"/>
            </a:pPr>
            <a:r>
              <a:rPr lang="fr-FR" dirty="0">
                <a:solidFill>
                  <a:srgbClr val="FF0000"/>
                </a:solidFill>
              </a:rPr>
              <a:t>Il</a:t>
            </a:r>
            <a:r>
              <a:rPr lang="fr-FR" dirty="0"/>
              <a:t> sait bien plonger.				Il =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794060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2620788"/>
            <a:ext cx="469353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3862348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67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Rapprocher malle et mallette :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 Une mallette est une petite malle</a:t>
            </a:r>
            <a:r>
              <a:rPr lang="fr-FR" dirty="0"/>
              <a:t>.</a:t>
            </a:r>
          </a:p>
          <a:p>
            <a:r>
              <a:rPr lang="fr-FR" dirty="0"/>
              <a:t>Trouver comment on appelle une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petite fille</a:t>
            </a:r>
            <a:r>
              <a:rPr lang="fr-FR" dirty="0"/>
              <a:t>, une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petite cloche</a:t>
            </a:r>
            <a:r>
              <a:rPr lang="fr-FR" dirty="0"/>
              <a:t>, une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petite vache</a:t>
            </a:r>
            <a:r>
              <a:rPr lang="fr-FR" dirty="0"/>
              <a:t>, une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petite poul</a:t>
            </a:r>
            <a:r>
              <a:rPr lang="fr-FR" dirty="0"/>
              <a:t>e, etc. Entourer le suffixe -</a:t>
            </a:r>
            <a:r>
              <a:rPr lang="fr-FR" dirty="0" err="1"/>
              <a:t>ette</a:t>
            </a:r>
            <a:r>
              <a:rPr lang="fr-FR" dirty="0"/>
              <a:t> et donner sa signification.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Recopier dans l’ordre alphabétique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voiture – fils – hérisson – porte – faute</a:t>
            </a:r>
            <a:r>
              <a:rPr lang="fr-FR" dirty="0"/>
              <a:t>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Comment appelle-t-on ?</a:t>
            </a:r>
          </a:p>
          <a:p>
            <a:pPr lvl="2"/>
            <a:r>
              <a:rPr lang="fr-FR" dirty="0"/>
              <a:t>une petite fille</a:t>
            </a:r>
          </a:p>
          <a:p>
            <a:pPr lvl="2"/>
            <a:r>
              <a:rPr lang="fr-FR" dirty="0"/>
              <a:t>une petite cloche</a:t>
            </a:r>
          </a:p>
          <a:p>
            <a:pPr lvl="2"/>
            <a:r>
              <a:rPr lang="fr-FR" dirty="0"/>
              <a:t>une petite vache</a:t>
            </a:r>
          </a:p>
          <a:p>
            <a:pPr lvl="2"/>
            <a:r>
              <a:rPr lang="fr-FR" dirty="0"/>
              <a:t>une petite poule</a:t>
            </a:r>
          </a:p>
          <a:p>
            <a:pPr lvl="2"/>
            <a:r>
              <a:rPr lang="fr-FR" dirty="0"/>
              <a:t>d’autres ?</a:t>
            </a:r>
          </a:p>
          <a:p>
            <a:pPr lvl="2"/>
            <a:endParaRPr lang="fr-FR" dirty="0"/>
          </a:p>
          <a:p>
            <a:r>
              <a:rPr lang="fr-FR" dirty="0"/>
              <a:t>Recopier dans l’ordre alphabétique :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835076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Recopie dans l’ordre alphabétique :</a:t>
            </a:r>
          </a:p>
          <a:p>
            <a:pPr lvl="2"/>
            <a:r>
              <a:rPr lang="fr-FR" dirty="0"/>
              <a:t>jumeau – berceau – canari – malle</a:t>
            </a:r>
          </a:p>
          <a:p>
            <a:pPr lvl="2"/>
            <a:endParaRPr lang="fr-FR" dirty="0"/>
          </a:p>
          <a:p>
            <a:r>
              <a:rPr lang="fr-FR" dirty="0"/>
              <a:t>Retrouve les paires « animal et son petit » :</a:t>
            </a:r>
          </a:p>
          <a:p>
            <a:pPr lvl="2"/>
            <a:r>
              <a:rPr lang="fr-FR" dirty="0"/>
              <a:t>âne, girafe, ours, chat</a:t>
            </a:r>
          </a:p>
          <a:p>
            <a:pPr lvl="2"/>
            <a:r>
              <a:rPr lang="fr-FR" dirty="0"/>
              <a:t>girafon, ourson, chaton, ânon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76705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519014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7228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vacances de Louis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Ce matin-là, Papa et Maman préparent tout : les malles, les mallettes, les valises, le canari, les cannes à pêche, le chien dans son panier, le chat dans son couffin et les jumeaux dans leur berceau.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Ils déposent tout dans la voiture et ils ajoutent la télé. Ils ferment les portes et ils demandent :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– Tout est dans la voiture ?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Et ils répondent :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– Tout est dans la voiture.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C’est vrai. Tout est dans la voiture.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Sauf Louis, le fils ainé.</a:t>
            </a:r>
          </a:p>
          <a:p>
            <a:pPr indent="360000">
              <a:lnSpc>
                <a:spcPct val="125000"/>
              </a:lnSpc>
              <a:spcAft>
                <a:spcPts val="1200"/>
              </a:spcAft>
            </a:pPr>
            <a:r>
              <a:rPr lang="fr-FR" dirty="0"/>
              <a:t>C’est de sa faute aussi. Au dernier moment, il est parti chercher Nestor-le-Hérisson à qui personne n’avait pensé.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des énumérations comme dans la première phrase du texte.</a:t>
            </a:r>
          </a:p>
          <a:p>
            <a:r>
              <a:rPr lang="fr-FR" dirty="0"/>
              <a:t>Respecter la ponctuation (les deux points, la virgule entre chaque groupe nominal) et le petit mot et entre les deux derniers groupes nominaux.</a:t>
            </a:r>
          </a:p>
          <a:p>
            <a:endParaRPr lang="fr-FR" dirty="0"/>
          </a:p>
          <a:p>
            <a:pPr lvl="1"/>
            <a:r>
              <a:rPr lang="fr-FR" dirty="0"/>
              <a:t>Ce matin, Léa prépare …… .</a:t>
            </a:r>
          </a:p>
          <a:p>
            <a:endParaRPr lang="fr-FR" dirty="0"/>
          </a:p>
          <a:p>
            <a:r>
              <a:rPr lang="fr-FR" dirty="0"/>
              <a:t>Relire le texte en veillant à la ponctuation.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Imagine que Léa part quelques jours à la campagne :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96218"/>
            <a:ext cx="8714996" cy="5616575"/>
          </a:xfrm>
        </p:spPr>
        <p:txBody>
          <a:bodyPr/>
          <a:lstStyle/>
          <a:p>
            <a:pPr lvl="1"/>
            <a:r>
              <a:rPr lang="fr-FR" sz="3000" dirty="0"/>
              <a:t>Ce matin, Léa </a:t>
            </a:r>
            <a:r>
              <a:rPr lang="fr-FR" sz="3000" dirty="0" err="1"/>
              <a:t>²prépare</a:t>
            </a:r>
            <a:r>
              <a:rPr lang="fr-FR" sz="30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prépare la voiture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Où est Louis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Questions des enfants : style de texte, narrateur, compréhension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</a:t>
            </a:r>
          </a:p>
          <a:p>
            <a:r>
              <a:rPr lang="fr-FR" dirty="0"/>
              <a:t>Lire les paroles prononcées par les parents. Remarquer que ce sont deux fois les mêmes mais avec une ponctuation différente : l’une est une phrase interrogative, l’autre ne l’est pas. Les lire en mettant l’intonation juste.</a:t>
            </a:r>
          </a:p>
          <a:p>
            <a:endParaRPr lang="fr-FR" dirty="0"/>
          </a:p>
          <a:p>
            <a:r>
              <a:rPr lang="fr-FR" u="sng" dirty="0"/>
              <a:t>Présence dialogue :</a:t>
            </a:r>
          </a:p>
          <a:p>
            <a:r>
              <a:rPr lang="fr-FR" dirty="0"/>
              <a:t>Ponctuation.</a:t>
            </a:r>
          </a:p>
          <a:p>
            <a:endParaRPr lang="fr-FR" dirty="0"/>
          </a:p>
          <a:p>
            <a:r>
              <a:rPr lang="fr-FR" u="sng" dirty="0"/>
              <a:t>Les procédés anaphoriques :</a:t>
            </a:r>
          </a:p>
          <a:p>
            <a:r>
              <a:rPr lang="fr-FR" dirty="0"/>
              <a:t>Trouver ce que désignent chacun des mots soulignés.</a:t>
            </a:r>
          </a:p>
          <a:p>
            <a:endParaRPr lang="fr-FR" dirty="0"/>
          </a:p>
          <a:p>
            <a:r>
              <a:rPr lang="fr-FR" u="sng" dirty="0"/>
              <a:t>Le temps du texte :</a:t>
            </a:r>
          </a:p>
          <a:p>
            <a:r>
              <a:rPr lang="fr-FR" dirty="0"/>
              <a:t>À quel moment se passe cette histoire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 signifie chacun des mots soulignés ?</a:t>
            </a:r>
          </a:p>
          <a:p>
            <a:pPr lvl="2" indent="360000"/>
            <a:r>
              <a:rPr lang="fr-FR" dirty="0"/>
              <a:t>Ce matin-là, Papa et Maman préparent tout : les malles, les mallettes, les valises, le canari, les cannes à pêche, le chien dans son panier, le chat dans son couffin et les jumeaux dans leur berceau.</a:t>
            </a:r>
          </a:p>
          <a:p>
            <a:pPr lvl="2" indent="360000"/>
            <a:r>
              <a:rPr lang="fr-FR" b="1" dirty="0">
                <a:solidFill>
                  <a:srgbClr val="FF0000"/>
                </a:solidFill>
              </a:rPr>
              <a:t>Ils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(1)</a:t>
            </a:r>
            <a:r>
              <a:rPr lang="fr-FR" dirty="0"/>
              <a:t> déposent tout dans la voiture et ils ajoutent la télé. Ils ferment les portes et ils demandent :</a:t>
            </a:r>
          </a:p>
          <a:p>
            <a:pPr lvl="2" indent="360000"/>
            <a:r>
              <a:rPr lang="fr-FR" dirty="0"/>
              <a:t>– Tout est dans la voiture ?</a:t>
            </a:r>
          </a:p>
          <a:p>
            <a:pPr lvl="2" indent="360000"/>
            <a:r>
              <a:rPr lang="fr-FR" dirty="0"/>
              <a:t>Et </a:t>
            </a:r>
            <a:r>
              <a:rPr lang="fr-FR" b="1" dirty="0">
                <a:solidFill>
                  <a:srgbClr val="FF0000"/>
                </a:solidFill>
              </a:rPr>
              <a:t>ils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(2)</a:t>
            </a:r>
            <a:r>
              <a:rPr lang="fr-FR" dirty="0"/>
              <a:t> répondent :</a:t>
            </a:r>
          </a:p>
          <a:p>
            <a:pPr lvl="2" indent="360000"/>
            <a:r>
              <a:rPr lang="fr-FR" dirty="0"/>
              <a:t>– Tout est dans la voiture.</a:t>
            </a:r>
          </a:p>
          <a:p>
            <a:pPr lvl="2" indent="360000"/>
            <a:r>
              <a:rPr lang="fr-FR" dirty="0"/>
              <a:t>C’est vrai. Tout est dans la voiture.</a:t>
            </a:r>
          </a:p>
          <a:p>
            <a:pPr lvl="2" indent="360000"/>
            <a:r>
              <a:rPr lang="fr-FR" dirty="0"/>
              <a:t>Sauf Louis, le fils ainé.</a:t>
            </a:r>
          </a:p>
          <a:p>
            <a:pPr lvl="2" indent="360000"/>
            <a:r>
              <a:rPr lang="fr-FR" dirty="0"/>
              <a:t>C’est de sa faute aussi. Au dernier moment, </a:t>
            </a:r>
            <a:r>
              <a:rPr lang="fr-FR" b="1" dirty="0">
                <a:solidFill>
                  <a:srgbClr val="FF0000"/>
                </a:solidFill>
              </a:rPr>
              <a:t>il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(3)</a:t>
            </a:r>
            <a:r>
              <a:rPr lang="fr-FR" dirty="0"/>
              <a:t> est parti chercher Nestor-le-Hérisson à qui personne n’avait pensé.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668276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Écris qui est désigné par chacun des mots en gras et rouge :</a:t>
            </a:r>
          </a:p>
          <a:p>
            <a:pPr marL="0" lvl="2">
              <a:lnSpc>
                <a:spcPct val="150000"/>
              </a:lnSpc>
            </a:pPr>
            <a:r>
              <a:rPr lang="fr-FR" dirty="0"/>
              <a:t>Émilie est allée en ville. </a:t>
            </a:r>
            <a:r>
              <a:rPr lang="fr-FR" b="1" dirty="0">
                <a:solidFill>
                  <a:srgbClr val="FF0000"/>
                </a:solidFill>
              </a:rPr>
              <a:t>Elle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(1) </a:t>
            </a:r>
            <a:r>
              <a:rPr lang="fr-FR" dirty="0"/>
              <a:t>a regardé les magasins de chaussures. Sur le boulevard, </a:t>
            </a:r>
            <a:r>
              <a:rPr lang="fr-FR" b="1" dirty="0">
                <a:solidFill>
                  <a:srgbClr val="FF0000"/>
                </a:solidFill>
              </a:rPr>
              <a:t>elle</a:t>
            </a:r>
            <a:r>
              <a:rPr lang="fr-FR" dirty="0">
                <a:solidFill>
                  <a:srgbClr val="3333FF"/>
                </a:solidFill>
              </a:rPr>
              <a:t>(2) </a:t>
            </a:r>
            <a:r>
              <a:rPr lang="fr-FR" dirty="0"/>
              <a:t>a rencontré Annie. </a:t>
            </a:r>
            <a:r>
              <a:rPr lang="fr-FR" b="1" dirty="0">
                <a:solidFill>
                  <a:srgbClr val="FF0000"/>
                </a:solidFill>
              </a:rPr>
              <a:t>Elles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(3) </a:t>
            </a:r>
            <a:r>
              <a:rPr lang="fr-FR" dirty="0"/>
              <a:t>sont ensuite allées à la foire puis </a:t>
            </a:r>
            <a:r>
              <a:rPr lang="fr-FR" b="1" dirty="0">
                <a:solidFill>
                  <a:srgbClr val="FF0000"/>
                </a:solidFill>
              </a:rPr>
              <a:t>elles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(4) </a:t>
            </a:r>
            <a:r>
              <a:rPr lang="fr-FR" dirty="0"/>
              <a:t>sont rentrées ensemble. Les parents d’Annie étaient en colère : </a:t>
            </a:r>
            <a:r>
              <a:rPr lang="fr-FR" b="1" dirty="0">
                <a:solidFill>
                  <a:srgbClr val="FF0000"/>
                </a:solidFill>
              </a:rPr>
              <a:t>ils</a:t>
            </a:r>
            <a:r>
              <a:rPr lang="fr-FR" dirty="0"/>
              <a:t> </a:t>
            </a:r>
            <a:r>
              <a:rPr lang="fr-FR" dirty="0">
                <a:solidFill>
                  <a:srgbClr val="3333FF"/>
                </a:solidFill>
              </a:rPr>
              <a:t>(5) </a:t>
            </a:r>
            <a:r>
              <a:rPr lang="fr-FR" dirty="0"/>
              <a:t>attendaient leur fille plus tôt.</a:t>
            </a:r>
          </a:p>
          <a:p>
            <a:pPr marL="0" lvl="2">
              <a:lnSpc>
                <a:spcPct val="300000"/>
              </a:lnSpc>
            </a:pPr>
            <a:r>
              <a:rPr lang="fr-FR" dirty="0">
                <a:solidFill>
                  <a:srgbClr val="3333FF"/>
                </a:solidFill>
              </a:rPr>
              <a:t>1.</a:t>
            </a:r>
          </a:p>
          <a:p>
            <a:pPr marL="0" lvl="2">
              <a:lnSpc>
                <a:spcPct val="200000"/>
              </a:lnSpc>
            </a:pPr>
            <a:r>
              <a:rPr lang="fr-FR" dirty="0">
                <a:solidFill>
                  <a:srgbClr val="3333FF"/>
                </a:solidFill>
              </a:rPr>
              <a:t>2.</a:t>
            </a:r>
          </a:p>
          <a:p>
            <a:pPr marL="0" lvl="2">
              <a:lnSpc>
                <a:spcPct val="200000"/>
              </a:lnSpc>
            </a:pPr>
            <a:r>
              <a:rPr lang="fr-FR" dirty="0">
                <a:solidFill>
                  <a:srgbClr val="3333FF"/>
                </a:solidFill>
              </a:rPr>
              <a:t>3.</a:t>
            </a:r>
          </a:p>
          <a:p>
            <a:pPr marL="0" lvl="2">
              <a:lnSpc>
                <a:spcPct val="200000"/>
              </a:lnSpc>
            </a:pPr>
            <a:r>
              <a:rPr lang="fr-FR" dirty="0">
                <a:solidFill>
                  <a:srgbClr val="3333FF"/>
                </a:solidFill>
              </a:rPr>
              <a:t>4.</a:t>
            </a:r>
          </a:p>
          <a:p>
            <a:pPr marL="0" lvl="2">
              <a:lnSpc>
                <a:spcPct val="200000"/>
              </a:lnSpc>
            </a:pPr>
            <a:r>
              <a:rPr lang="fr-FR" dirty="0">
                <a:solidFill>
                  <a:srgbClr val="3333FF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319858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52</TotalTime>
  <Words>792</Words>
  <Application>Microsoft Office PowerPoint</Application>
  <PresentationFormat>Personnalisé</PresentationFormat>
  <Paragraphs>194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1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Times New Roman</vt:lpstr>
      <vt:lpstr>Wingdings</vt:lpstr>
      <vt:lpstr>Faire de la grammaire au CE1 - Prérempli</vt:lpstr>
      <vt:lpstr>Présentation PowerPoint</vt:lpstr>
      <vt:lpstr>Le ²texte</vt:lpstr>
      <vt:lpstr>Les vacances de Louis</vt:lpstr>
      <vt:lpstr>Présentation PowerPoint</vt:lpstr>
      <vt:lpstr>A²ctivité$ ²sur ²le ²texte</vt:lpstr>
      <vt:lpstr>Présentation PowerPoint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15</cp:revision>
  <dcterms:created xsi:type="dcterms:W3CDTF">2016-11-26T13:47:46Z</dcterms:created>
  <dcterms:modified xsi:type="dcterms:W3CDTF">2016-12-04T13:39:17Z</dcterms:modified>
</cp:coreProperties>
</file>