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96" r:id="rId5"/>
    <p:sldId id="272" r:id="rId6"/>
    <p:sldId id="297" r:id="rId7"/>
    <p:sldId id="299" r:id="rId8"/>
    <p:sldId id="300" r:id="rId9"/>
    <p:sldId id="298" r:id="rId10"/>
    <p:sldId id="301" r:id="rId11"/>
    <p:sldId id="292" r:id="rId12"/>
    <p:sldId id="279" r:id="rId13"/>
    <p:sldId id="302" r:id="rId14"/>
    <p:sldId id="281" r:id="rId15"/>
    <p:sldId id="282" r:id="rId16"/>
    <p:sldId id="283" r:id="rId17"/>
    <p:sldId id="284" r:id="rId18"/>
    <p:sldId id="303" r:id="rId19"/>
    <p:sldId id="285" r:id="rId20"/>
    <p:sldId id="286" r:id="rId21"/>
    <p:sldId id="288" r:id="rId22"/>
    <p:sldId id="293" r:id="rId23"/>
    <p:sldId id="287" r:id="rId24"/>
    <p:sldId id="304" r:id="rId25"/>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
          <p15:clr>
            <a:srgbClr val="A4A3A4"/>
          </p15:clr>
        </p15:guide>
        <p15:guide id="2" pos="61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339966"/>
    <a:srgbClr val="9F5FCF"/>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p:cViewPr varScale="1">
        <p:scale>
          <a:sx n="128" d="100"/>
          <a:sy n="128" d="100"/>
        </p:scale>
        <p:origin x="612" y="126"/>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348" y="5623"/>
            <a:ext cx="7858542" cy="6846755"/>
          </a:xfrm>
          <a:prstGeom prst="rect">
            <a:avLst/>
          </a:prstGeom>
        </p:spPr>
      </p:pic>
      <p:sp>
        <p:nvSpPr>
          <p:cNvPr id="3" name="Titre 2"/>
          <p:cNvSpPr>
            <a:spLocks noGrp="1"/>
          </p:cNvSpPr>
          <p:nvPr>
            <p:ph type="title"/>
          </p:nvPr>
        </p:nvSpPr>
        <p:spPr>
          <a:xfrm>
            <a:off x="2646363" y="764704"/>
            <a:ext cx="5400600" cy="854968"/>
          </a:xfrm>
          <a:prstGeom prst="rect">
            <a:avLst/>
          </a:prstGeom>
        </p:spPr>
        <p:txBody>
          <a:bodyPr/>
          <a:lstStyle>
            <a:lvl1pPr>
              <a:defRPr sz="5000" b="0" spc="0" baseline="0">
                <a:solidFill>
                  <a:srgbClr val="C00000"/>
                </a:solidFill>
                <a:latin typeface="Cursive standard" pitchFamily="2" charset="0"/>
                <a:ea typeface="A Gentle Touch" panose="02000603000000000000" pitchFamily="2" charset="0"/>
              </a:defRPr>
            </a:lvl1pPr>
          </a:lstStyle>
          <a:p>
            <a:r>
              <a:rPr lang="fr-FR"/>
              <a:t>Modifiez le style du titre</a:t>
            </a:r>
            <a:endParaRPr lang="fr-FR" dirty="0"/>
          </a:p>
        </p:txBody>
      </p:sp>
    </p:spTree>
    <p:extLst>
      <p:ext uri="{BB962C8B-B14F-4D97-AF65-F5344CB8AC3E}">
        <p14:creationId xmlns:p14="http://schemas.microsoft.com/office/powerpoint/2010/main" val="293089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solidFill>
                  <a:srgbClr val="0070C0"/>
                </a:solidFill>
              </a:rPr>
              <a:t>Le texte</a:t>
            </a: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2790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339966"/>
                </a:solidFill>
              </a:rPr>
              <a:t>Collectif</a:t>
            </a: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150000"/>
              </a:lnSpc>
              <a:spcBef>
                <a:spcPts val="0"/>
              </a:spcBef>
              <a:buFontTx/>
              <a:buNone/>
              <a:defRPr lang="fr-FR" sz="2600" dirty="0" smtClean="0">
                <a:latin typeface="Cursive standard" pitchFamily="2" charset="0"/>
              </a:defRPr>
            </a:lvl3pPr>
            <a:lvl4pPr marL="0" indent="0" algn="just" defTabSz="914400" rtl="0" eaLnBrk="1" latinLnBrk="0" hangingPunct="1">
              <a:lnSpc>
                <a:spcPct val="150000"/>
              </a:lnSpc>
              <a:spcBef>
                <a:spcPts val="0"/>
              </a:spcBef>
              <a:buFontTx/>
              <a:buNone/>
              <a:defRPr lang="fr-FR" sz="2600" dirty="0" smtClean="0">
                <a:latin typeface="Cursive standard" pitchFamily="2" charset="0"/>
              </a:defRPr>
            </a:lvl4pPr>
            <a:lvl5pPr marL="0" indent="0" algn="just" defTabSz="914400" rtl="0" eaLnBrk="1" latinLnBrk="0" hangingPunct="1">
              <a:lnSpc>
                <a:spcPct val="100000"/>
              </a:lnSpc>
              <a:spcBef>
                <a:spcPts val="0"/>
              </a:spcBef>
              <a:buFontTx/>
              <a:buNone/>
              <a:defRPr lang="fr-FR" sz="2200" b="1" kern="1200" dirty="0" smtClean="0">
                <a:solidFill>
                  <a:srgbClr val="00B050"/>
                </a:solidFill>
                <a:latin typeface="Gabriola" panose="04040605051002020D02" pitchFamily="82" charset="0"/>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a:t>Modifier les styles du texte du masque</a:t>
            </a:r>
          </a:p>
          <a:p>
            <a:pPr marL="0" lvl="1" indent="0" algn="ctr" defTabSz="914400" rtl="0" eaLnBrk="1" latinLnBrk="0" hangingPunct="1">
              <a:spcBef>
                <a:spcPct val="20000"/>
              </a:spcBef>
            </a:pPr>
            <a:r>
              <a:rPr lang="fr-FR"/>
              <a:t>Deuxième niveau</a:t>
            </a:r>
          </a:p>
          <a:p>
            <a:pPr marL="0" lvl="2" indent="0" algn="ctr" defTabSz="914400" rtl="0" eaLnBrk="1" latinLnBrk="0" hangingPunct="1">
              <a:spcBef>
                <a:spcPct val="20000"/>
              </a:spcBef>
            </a:pPr>
            <a:r>
              <a:rPr lang="fr-FR"/>
              <a:t>Troisième niveau</a:t>
            </a:r>
          </a:p>
          <a:p>
            <a:pPr marL="0" lvl="3" indent="0" algn="ctr" defTabSz="914400" rtl="0" eaLnBrk="1" latinLnBrk="0" hangingPunct="1">
              <a:spcBef>
                <a:spcPct val="20000"/>
              </a:spcBef>
            </a:pPr>
            <a:r>
              <a:rPr lang="fr-FR"/>
              <a:t>Quatrième niveau</a:t>
            </a:r>
          </a:p>
          <a:p>
            <a:pPr marL="0" lvl="4" indent="0" algn="ctr" defTabSz="914400" rtl="0" eaLnBrk="1" latinLnBrk="0" hangingPunct="1">
              <a:spcBef>
                <a:spcPct val="20000"/>
              </a:spcBef>
            </a:pPr>
            <a:r>
              <a:rPr lang="fr-FR"/>
              <a:t>Cinquième niveau</a:t>
            </a:r>
            <a:endParaRPr lang="fr-FR" dirty="0"/>
          </a:p>
        </p:txBody>
      </p:sp>
    </p:spTree>
    <p:extLst>
      <p:ext uri="{BB962C8B-B14F-4D97-AF65-F5344CB8AC3E}">
        <p14:creationId xmlns:p14="http://schemas.microsoft.com/office/powerpoint/2010/main" val="352263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150000"/>
              </a:lnSpc>
              <a:spcBef>
                <a:spcPts val="0"/>
              </a:spcBef>
              <a:buFontTx/>
              <a:buNone/>
              <a:defRPr lang="fr-FR" sz="2000" dirty="0" smtClean="0"/>
            </a:lvl3pPr>
            <a:lvl4pPr marL="0" indent="0" algn="just" defTabSz="914400" rtl="0" eaLnBrk="1" latinLnBrk="0" hangingPunct="1">
              <a:lnSpc>
                <a:spcPct val="15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1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23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rotWithShape="1">
          <a:blip r:embed="rId2">
            <a:extLst>
              <a:ext uri="{28A0092B-C50C-407E-A947-70E740481C1C}">
                <a14:useLocalDpi xmlns:a14="http://schemas.microsoft.com/office/drawing/2010/main" val="0"/>
              </a:ext>
            </a:extLst>
          </a:blip>
          <a:srcRect l="1321" t="7274" r="1286" b="691"/>
          <a:stretch/>
        </p:blipFill>
        <p:spPr>
          <a:xfrm>
            <a:off x="130991" y="584684"/>
            <a:ext cx="9643247" cy="6157430"/>
          </a:xfrm>
          <a:prstGeom prst="rect">
            <a:avLst/>
          </a:prstGeom>
        </p:spPr>
      </p:pic>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4"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200000"/>
              </a:lnSpc>
              <a:spcBef>
                <a:spcPts val="0"/>
              </a:spcBef>
              <a:buFontTx/>
              <a:buNone/>
              <a:defRPr lang="fr-FR" sz="2000" dirty="0" smtClean="0"/>
            </a:lvl3pPr>
            <a:lvl4pPr marL="0" indent="0" algn="just" defTabSz="914400" rtl="0" eaLnBrk="1" latinLnBrk="0" hangingPunct="1">
              <a:lnSpc>
                <a:spcPct val="20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2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Rogner un rectangle avec un coin du même côté 4"/>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6"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texte 10"/>
          <p:cNvSpPr>
            <a:spLocks noGrp="1"/>
          </p:cNvSpPr>
          <p:nvPr>
            <p:ph type="body" sz="quarter" idx="13"/>
          </p:nvPr>
        </p:nvSpPr>
        <p:spPr>
          <a:xfrm>
            <a:off x="1050425" y="1125539"/>
            <a:ext cx="8724627" cy="5616575"/>
          </a:xfrm>
          <a:prstGeom prst="rect">
            <a:avLst/>
          </a:prstGeom>
        </p:spPr>
        <p:txBody>
          <a:bodyPr/>
          <a:lstStyle>
            <a:lvl1pPr marL="0" indent="0">
              <a:buFontTx/>
              <a:buNone/>
              <a:defRPr lang="fr-FR" sz="2000" b="0" u="sng" kern="1200" dirty="0" smtClean="0">
                <a:solidFill>
                  <a:srgbClr val="3333FF"/>
                </a:solidFill>
                <a:latin typeface="Sassoon Infant Std" pitchFamily="34" charset="0"/>
                <a:ea typeface="+mn-ea"/>
                <a:cs typeface="+mn-cs"/>
              </a:defRPr>
            </a:lvl1pPr>
            <a:lvl2pPr marL="0" indent="0">
              <a:buFontTx/>
              <a:buNone/>
              <a:defRPr lang="fr-FR" sz="2800" kern="1200" dirty="0" smtClean="0">
                <a:solidFill>
                  <a:schemeClr val="tx1"/>
                </a:solidFill>
                <a:latin typeface="Cursive standard" pitchFamily="2" charset="0"/>
                <a:ea typeface="+mn-ea"/>
                <a:cs typeface="+mn-cs"/>
              </a:defRPr>
            </a:lvl2pPr>
            <a:lvl3pPr marL="0" indent="0">
              <a:buFontTx/>
              <a:buNone/>
              <a:defRPr lang="fr-FR" sz="2000" kern="1200" dirty="0" smtClean="0">
                <a:solidFill>
                  <a:schemeClr val="tx1"/>
                </a:solidFill>
                <a:latin typeface="+mn-lt"/>
                <a:ea typeface="+mn-ea"/>
                <a:cs typeface="+mn-cs"/>
              </a:defRPr>
            </a:lvl3pPr>
            <a:lvl4pPr marL="0" indent="0">
              <a:buFontTx/>
              <a:buNone/>
              <a:defRPr lang="fr-FR" sz="2000" b="1" kern="1200" dirty="0" smtClean="0">
                <a:solidFill>
                  <a:schemeClr val="tx1"/>
                </a:solidFill>
                <a:latin typeface="+mn-lt"/>
                <a:ea typeface="+mn-ea"/>
                <a:cs typeface="+mn-cs"/>
              </a:defRPr>
            </a:lvl4pPr>
            <a:lvl5pPr marL="0" indent="0">
              <a:buFontTx/>
              <a:buNone/>
              <a:defRPr lang="fr-FR" sz="2000" kern="1200" dirty="0">
                <a:solidFill>
                  <a:schemeClr val="tx1"/>
                </a:solidFill>
                <a:latin typeface="+mn-lt"/>
                <a:ea typeface="+mn-ea"/>
                <a:cs typeface="+mn-cs"/>
              </a:defRPr>
            </a:lvl5pPr>
          </a:lstStyle>
          <a:p>
            <a:pPr marL="0" lvl="0" indent="0" algn="just" defTabSz="914400" rtl="0" eaLnBrk="1" latinLnBrk="0" hangingPunct="1">
              <a:lnSpc>
                <a:spcPct val="100000"/>
              </a:lnSpc>
              <a:spcBef>
                <a:spcPts val="0"/>
              </a:spcBef>
              <a:buFontTx/>
              <a:buNone/>
            </a:pPr>
            <a:r>
              <a:rPr lang="fr-FR"/>
              <a:t>Modifier les styles du texte du masque</a:t>
            </a:r>
          </a:p>
          <a:p>
            <a:pPr marL="0" lvl="1" indent="0" algn="just" defTabSz="914400" rtl="0" eaLnBrk="1" latinLnBrk="0" hangingPunct="1">
              <a:lnSpc>
                <a:spcPct val="100000"/>
              </a:lnSpc>
              <a:spcBef>
                <a:spcPts val="0"/>
              </a:spcBef>
              <a:buFontTx/>
              <a:buNone/>
            </a:pPr>
            <a:r>
              <a:rPr lang="fr-FR"/>
              <a:t>Deuxième niveau</a:t>
            </a:r>
          </a:p>
          <a:p>
            <a:pPr marL="0" lvl="2" indent="0" algn="just" defTabSz="914400" rtl="0" eaLnBrk="1" latinLnBrk="0" hangingPunct="1">
              <a:lnSpc>
                <a:spcPct val="100000"/>
              </a:lnSpc>
              <a:spcBef>
                <a:spcPts val="0"/>
              </a:spcBef>
              <a:buFontTx/>
              <a:buNone/>
            </a:pPr>
            <a:r>
              <a:rPr lang="fr-FR"/>
              <a:t>Troisième niveau</a:t>
            </a:r>
          </a:p>
          <a:p>
            <a:pPr marL="0" lvl="3" indent="0" algn="just" defTabSz="914400" rtl="0" eaLnBrk="1" latinLnBrk="0" hangingPunct="1">
              <a:lnSpc>
                <a:spcPct val="100000"/>
              </a:lnSpc>
              <a:spcBef>
                <a:spcPts val="0"/>
              </a:spcBef>
              <a:buFontTx/>
              <a:buNone/>
            </a:pPr>
            <a:r>
              <a:rPr lang="fr-FR"/>
              <a:t>Quatrième niveau</a:t>
            </a:r>
          </a:p>
          <a:p>
            <a:pPr marL="0" lvl="4" indent="0" algn="just" defTabSz="914400" rtl="0" eaLnBrk="1" latinLnBrk="0" hangingPunct="1">
              <a:lnSpc>
                <a:spcPct val="100000"/>
              </a:lnSpc>
              <a:spcBef>
                <a:spcPts val="0"/>
              </a:spcBef>
              <a:buFontTx/>
              <a:buNone/>
            </a:pPr>
            <a:r>
              <a:rPr lang="fr-FR"/>
              <a:t>Cinquième niveau</a:t>
            </a:r>
            <a:endParaRPr lang="fr-FR" dirty="0"/>
          </a:p>
        </p:txBody>
      </p:sp>
    </p:spTree>
    <p:extLst>
      <p:ext uri="{BB962C8B-B14F-4D97-AF65-F5344CB8AC3E}">
        <p14:creationId xmlns:p14="http://schemas.microsoft.com/office/powerpoint/2010/main" val="326703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9F5FCF"/>
                </a:solidFill>
              </a:rPr>
              <a:t>Individuel</a:t>
            </a: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rgbClr val="9F5FCF"/>
                </a:solidFill>
              </a:rPr>
              <a:t>Exercices</a:t>
            </a: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150000"/>
              </a:lnSpc>
              <a:spcBef>
                <a:spcPts val="0"/>
              </a:spcBef>
              <a:buFontTx/>
              <a:buNone/>
              <a:defRPr lang="fr-FR" dirty="0" smtClean="0">
                <a:latin typeface="Cursive standard" pitchFamily="2" charset="0"/>
              </a:defRPr>
            </a:lvl2pPr>
            <a:lvl3pPr marL="360000" indent="0" algn="just" defTabSz="914400" rtl="0" eaLnBrk="1" latinLnBrk="0" hangingPunct="1">
              <a:lnSpc>
                <a:spcPct val="100000"/>
              </a:lnSpc>
              <a:spcBef>
                <a:spcPts val="0"/>
              </a:spcBef>
              <a:buFontTx/>
              <a:buNone/>
              <a:defRPr lang="fr-FR" sz="2000" dirty="0" smtClean="0"/>
            </a:lvl3pPr>
            <a:lvl4pPr marL="360000" indent="0" algn="just" defTabSz="914400" rtl="0" eaLnBrk="1" latinLnBrk="0" hangingPunct="1">
              <a:lnSpc>
                <a:spcPct val="100000"/>
              </a:lnSpc>
              <a:spcBef>
                <a:spcPts val="0"/>
              </a:spcBef>
              <a:buFontTx/>
              <a:buNone/>
              <a:defRPr lang="fr-FR" sz="2000" b="1"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4174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6">
                    <a:lumMod val="75000"/>
                  </a:schemeClr>
                </a:solidFill>
              </a:rPr>
              <a:t>Page</a:t>
            </a:r>
            <a:r>
              <a:rPr lang="fr-FR" baseline="0" dirty="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accent6">
                    <a:lumMod val="75000"/>
                  </a:schemeClr>
                </a:solidFill>
              </a:rPr>
              <a:t>Synthèse</a:t>
            </a: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423451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a:solidFill>
                  <a:schemeClr val="bg1"/>
                </a:solidFill>
                <a:latin typeface="Gabriola" panose="04040605051002020D02" pitchFamily="82" charset="0"/>
              </a:rPr>
              <a:t>Texte 10</a:t>
            </a:r>
          </a:p>
          <a:p>
            <a:pPr algn="ctr"/>
            <a:r>
              <a:rPr lang="fr-FR" sz="3600" dirty="0">
                <a:solidFill>
                  <a:schemeClr val="bg1"/>
                </a:solidFill>
                <a:latin typeface="Gabriola" panose="04040605051002020D02" pitchFamily="82" charset="0"/>
              </a:rPr>
              <a:t>Paquets cadeaux</a:t>
            </a:r>
          </a:p>
        </p:txBody>
      </p:sp>
    </p:spTree>
    <p:extLst>
      <p:ext uri="{BB962C8B-B14F-4D97-AF65-F5344CB8AC3E}">
        <p14:creationId xmlns:p14="http://schemas.microsoft.com/office/powerpoint/2010/main" val="15580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Dessine à quoi ressemblera désormais le paquet cadeau d’un ballon.</a:t>
            </a:r>
          </a:p>
          <a:p>
            <a:endParaRPr lang="fr-FR" dirty="0"/>
          </a:p>
        </p:txBody>
      </p:sp>
      <p:sp>
        <p:nvSpPr>
          <p:cNvPr id="3" name="Espace réservé du texte 2"/>
          <p:cNvSpPr>
            <a:spLocks noGrp="1"/>
          </p:cNvSpPr>
          <p:nvPr>
            <p:ph type="body" sz="quarter" idx="12"/>
          </p:nvPr>
        </p:nvSpPr>
        <p:spPr/>
        <p:txBody>
          <a:bodyPr/>
          <a:lstStyle/>
          <a:p>
            <a:r>
              <a:rPr lang="fr-FR" dirty="0"/>
              <a:t>Compréhension</a:t>
            </a:r>
            <a:endParaRPr lang="fr-FR" dirty="0"/>
          </a:p>
        </p:txBody>
      </p:sp>
    </p:spTree>
    <p:extLst>
      <p:ext uri="{BB962C8B-B14F-4D97-AF65-F5344CB8AC3E}">
        <p14:creationId xmlns:p14="http://schemas.microsoft.com/office/powerpoint/2010/main" val="707234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²sur ²le$ ²phrase$</a:t>
            </a:r>
          </a:p>
        </p:txBody>
      </p:sp>
    </p:spTree>
    <p:extLst>
      <p:ext uri="{BB962C8B-B14F-4D97-AF65-F5344CB8AC3E}">
        <p14:creationId xmlns:p14="http://schemas.microsoft.com/office/powerpoint/2010/main" val="165338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sz="2200" b="1" dirty="0">
                <a:solidFill>
                  <a:srgbClr val="00B050"/>
                </a:solidFill>
                <a:latin typeface="Gabriola" panose="04040605051002020D02" pitchFamily="82" charset="0"/>
              </a:rPr>
              <a:t>(Diapos de travail : voir les pages suivantes.)</a:t>
            </a:r>
          </a:p>
          <a:p>
            <a:endParaRPr lang="fr-FR" u="sng" dirty="0"/>
          </a:p>
          <a:p>
            <a:r>
              <a:rPr lang="fr-FR" u="sng" dirty="0"/>
              <a:t>Analyse fonctionnelle : sujet / verbe</a:t>
            </a:r>
          </a:p>
          <a:p>
            <a:pPr lvl="1"/>
            <a:r>
              <a:rPr lang="fr-FR" dirty="0"/>
              <a:t>On commence à se creuser la cervelle. On fait plusieurs essais. On découpe le papier comme ci, puis comme ça. On dévide des tas de rouleaux de scotch. On invente des nœuds compliqués.</a:t>
            </a:r>
            <a:endParaRPr lang="fr-FR" dirty="0"/>
          </a:p>
          <a:p>
            <a:endParaRPr lang="fr-FR" dirty="0"/>
          </a:p>
          <a:p>
            <a:r>
              <a:rPr lang="fr-FR" u="sng" dirty="0"/>
              <a:t>Transformation affirmatif / négatif :</a:t>
            </a:r>
          </a:p>
          <a:p>
            <a:r>
              <a:rPr lang="fr-FR" dirty="0"/>
              <a:t>Même paragraphe.</a:t>
            </a:r>
          </a:p>
          <a:p>
            <a:endParaRPr lang="fr-FR" dirty="0"/>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5797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Encadre les verbes en rouge et souligne qui fait l’action en bleu.</a:t>
            </a:r>
          </a:p>
          <a:p>
            <a:pPr lvl="2"/>
            <a:r>
              <a:rPr lang="fr-FR" dirty="0"/>
              <a:t>On  commence  à  se  creuser  la  cervelle .  On  fait  plusieurs  essais .  On  découpe  le  papier  comme  ci ,  puis  comme  ça .  On  dévide  des  tas  de  rouleaux  de  scotch .  On  invente  des  nœuds  compliqués .</a:t>
            </a:r>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41815238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 à la forme négative.</a:t>
            </a:r>
          </a:p>
          <a:p>
            <a:pPr lvl="2"/>
            <a:r>
              <a:rPr lang="fr-FR" dirty="0"/>
              <a:t>On  commence  à  se  creuser  la  cervelle .  On  fait  plusieurs  essais .  On  découpe  le  papier  comme  ci ,  puis  comme  ça .  On  dévide  des  tas  de  rouleaux  de  scotch .  On  invente  des  nœuds  compliqués .</a:t>
            </a:r>
            <a:endParaRPr lang="fr-FR" dirty="0"/>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294405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T²ransposition$</a:t>
            </a:r>
          </a:p>
        </p:txBody>
      </p:sp>
    </p:spTree>
    <p:extLst>
      <p:ext uri="{BB962C8B-B14F-4D97-AF65-F5344CB8AC3E}">
        <p14:creationId xmlns:p14="http://schemas.microsoft.com/office/powerpoint/2010/main" val="30975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r>
              <a:rPr lang="fr-FR" dirty="0"/>
              <a:t>Transposer l’extrait de texte travaillé en changeant « on » par « les lutins ».</a:t>
            </a:r>
          </a:p>
          <a:p>
            <a:pPr lvl="1"/>
            <a:r>
              <a:rPr lang="fr-FR" dirty="0"/>
              <a:t>On commence à se creuser la cervelle. On fait plusieurs essais. On découpe le papier comme ci, puis comme ça. On dévide des tas de rouleaux de scotch. On invente des nœuds compliqués.</a:t>
            </a:r>
          </a:p>
          <a:p>
            <a:endParaRPr lang="fr-FR" dirty="0"/>
          </a:p>
          <a:p>
            <a:r>
              <a:rPr lang="fr-FR" dirty="0"/>
              <a:t>Puis faire de même avec « tu » (pour assoir la notion mal sue).</a:t>
            </a:r>
          </a:p>
          <a:p>
            <a:endParaRPr lang="fr-FR" dirty="0"/>
          </a:p>
        </p:txBody>
      </p:sp>
      <p:sp>
        <p:nvSpPr>
          <p:cNvPr id="3" name="Espace réservé du texte 2"/>
          <p:cNvSpPr>
            <a:spLocks noGrp="1"/>
          </p:cNvSpPr>
          <p:nvPr>
            <p:ph type="body" sz="quarter" idx="11"/>
          </p:nvPr>
        </p:nvSpPr>
        <p:spPr/>
        <p:txBody>
          <a:bodyPr/>
          <a:lstStyle/>
          <a:p>
            <a:r>
              <a:rPr lang="fr-FR" dirty="0"/>
              <a:t>Transposition</a:t>
            </a:r>
          </a:p>
        </p:txBody>
      </p:sp>
    </p:spTree>
    <p:extLst>
      <p:ext uri="{BB962C8B-B14F-4D97-AF65-F5344CB8AC3E}">
        <p14:creationId xmlns:p14="http://schemas.microsoft.com/office/powerpoint/2010/main" val="633408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 « on » en « les lutins ».</a:t>
            </a:r>
          </a:p>
          <a:p>
            <a:r>
              <a:rPr lang="fr-FR" dirty="0"/>
              <a:t> </a:t>
            </a:r>
          </a:p>
        </p:txBody>
      </p:sp>
      <p:sp>
        <p:nvSpPr>
          <p:cNvPr id="5" name="Espace réservé du texte 4"/>
          <p:cNvSpPr>
            <a:spLocks noGrp="1"/>
          </p:cNvSpPr>
          <p:nvPr>
            <p:ph type="body" sz="quarter" idx="12"/>
          </p:nvPr>
        </p:nvSpPr>
        <p:spPr/>
        <p:txBody>
          <a:bodyPr/>
          <a:lstStyle/>
          <a:p>
            <a:r>
              <a:rPr lang="fr-FR" dirty="0"/>
              <a:t>Transposition</a:t>
            </a:r>
          </a:p>
        </p:txBody>
      </p:sp>
      <p:sp>
        <p:nvSpPr>
          <p:cNvPr id="2" name="Rectangle 1"/>
          <p:cNvSpPr/>
          <p:nvPr/>
        </p:nvSpPr>
        <p:spPr>
          <a:xfrm>
            <a:off x="125414" y="584200"/>
            <a:ext cx="9648824" cy="3200235"/>
          </a:xfrm>
          <a:prstGeom prst="rect">
            <a:avLst/>
          </a:prstGeom>
        </p:spPr>
        <p:txBody>
          <a:bodyPr wrap="square">
            <a:spAutoFit/>
          </a:bodyPr>
          <a:lstStyle/>
          <a:p>
            <a:pPr marL="0" lvl="2">
              <a:lnSpc>
                <a:spcPct val="400000"/>
              </a:lnSpc>
            </a:pPr>
            <a:r>
              <a:rPr lang="fr-FR" dirty="0"/>
              <a:t>On  commence  à  se  creuser  la  cervelle .  On  fait  plusieurs  essais .  On  découpe  le  papier  comme  ci ,  puis  comme  ça .  On  dévide  des  tas  de  rouleaux  de  scotch .  On  invente  des  nœuds  compliqués .</a:t>
            </a:r>
          </a:p>
        </p:txBody>
      </p:sp>
      <p:cxnSp>
        <p:nvCxnSpPr>
          <p:cNvPr id="6" name="Connecteur droit 5"/>
          <p:cNvCxnSpPr/>
          <p:nvPr/>
        </p:nvCxnSpPr>
        <p:spPr>
          <a:xfrm>
            <a:off x="187377" y="1387367"/>
            <a:ext cx="30729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568377" y="1395250"/>
            <a:ext cx="104758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187377" y="1558977"/>
            <a:ext cx="2855626" cy="461665"/>
          </a:xfrm>
          <a:prstGeom prst="rect">
            <a:avLst/>
          </a:prstGeom>
          <a:noFill/>
        </p:spPr>
        <p:txBody>
          <a:bodyPr wrap="square" rtlCol="0">
            <a:spAutoFit/>
          </a:bodyPr>
          <a:lstStyle/>
          <a:p>
            <a:r>
              <a:rPr lang="fr-FR" sz="2400" dirty="0">
                <a:solidFill>
                  <a:srgbClr val="FF0000"/>
                </a:solidFill>
                <a:latin typeface="Cursive standard" pitchFamily="2" charset="0"/>
              </a:rPr>
              <a:t>Le$ ²lutin$</a:t>
            </a:r>
          </a:p>
        </p:txBody>
      </p:sp>
    </p:spTree>
    <p:extLst>
      <p:ext uri="{BB962C8B-B14F-4D97-AF65-F5344CB8AC3E}">
        <p14:creationId xmlns:p14="http://schemas.microsoft.com/office/powerpoint/2010/main" val="29628140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 « on » en « tu ».</a:t>
            </a:r>
          </a:p>
          <a:p>
            <a:r>
              <a:rPr lang="fr-FR" dirty="0"/>
              <a:t> </a:t>
            </a:r>
          </a:p>
        </p:txBody>
      </p:sp>
      <p:sp>
        <p:nvSpPr>
          <p:cNvPr id="5" name="Espace réservé du texte 4"/>
          <p:cNvSpPr>
            <a:spLocks noGrp="1"/>
          </p:cNvSpPr>
          <p:nvPr>
            <p:ph type="body" sz="quarter" idx="12"/>
          </p:nvPr>
        </p:nvSpPr>
        <p:spPr/>
        <p:txBody>
          <a:bodyPr/>
          <a:lstStyle/>
          <a:p>
            <a:r>
              <a:rPr lang="fr-FR" dirty="0"/>
              <a:t>Transposition</a:t>
            </a:r>
          </a:p>
        </p:txBody>
      </p:sp>
      <p:sp>
        <p:nvSpPr>
          <p:cNvPr id="2" name="Rectangle 1"/>
          <p:cNvSpPr/>
          <p:nvPr/>
        </p:nvSpPr>
        <p:spPr>
          <a:xfrm>
            <a:off x="125414" y="584684"/>
            <a:ext cx="9648824" cy="3200235"/>
          </a:xfrm>
          <a:prstGeom prst="rect">
            <a:avLst/>
          </a:prstGeom>
        </p:spPr>
        <p:txBody>
          <a:bodyPr wrap="square">
            <a:spAutoFit/>
          </a:bodyPr>
          <a:lstStyle/>
          <a:p>
            <a:pPr marL="0" lvl="2">
              <a:lnSpc>
                <a:spcPct val="400000"/>
              </a:lnSpc>
            </a:pPr>
            <a:r>
              <a:rPr lang="fr-FR" dirty="0"/>
              <a:t>On  commence  à  se  creuser  la  cervelle .  On  fait  plusieurs  essais .  On  découpe  le  papier  comme  ci ,  puis  comme  ça .  On  dévide  des  tas  de  rouleaux  de  scotch .  On  invente  des  nœuds  compliqués .</a:t>
            </a:r>
          </a:p>
        </p:txBody>
      </p:sp>
      <p:cxnSp>
        <p:nvCxnSpPr>
          <p:cNvPr id="6" name="Connecteur droit 5"/>
          <p:cNvCxnSpPr/>
          <p:nvPr/>
        </p:nvCxnSpPr>
        <p:spPr>
          <a:xfrm>
            <a:off x="187377" y="1387367"/>
            <a:ext cx="30729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568377" y="1395250"/>
            <a:ext cx="104758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187377" y="1558977"/>
            <a:ext cx="2855626" cy="461665"/>
          </a:xfrm>
          <a:prstGeom prst="rect">
            <a:avLst/>
          </a:prstGeom>
          <a:noFill/>
        </p:spPr>
        <p:txBody>
          <a:bodyPr wrap="square" rtlCol="0">
            <a:spAutoFit/>
          </a:bodyPr>
          <a:lstStyle/>
          <a:p>
            <a:r>
              <a:rPr lang="fr-FR" sz="2400" dirty="0">
                <a:solidFill>
                  <a:srgbClr val="FF0000"/>
                </a:solidFill>
                <a:latin typeface="Cursive standard" pitchFamily="2" charset="0"/>
              </a:rPr>
              <a:t>T²u</a:t>
            </a:r>
          </a:p>
        </p:txBody>
      </p:sp>
    </p:spTree>
    <p:extLst>
      <p:ext uri="{BB962C8B-B14F-4D97-AF65-F5344CB8AC3E}">
        <p14:creationId xmlns:p14="http://schemas.microsoft.com/office/powerpoint/2010/main" val="1253615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A²ctivité$ ²sur ²le$ mot$</a:t>
            </a:r>
          </a:p>
        </p:txBody>
      </p:sp>
    </p:spTree>
    <p:extLst>
      <p:ext uri="{BB962C8B-B14F-4D97-AF65-F5344CB8AC3E}">
        <p14:creationId xmlns:p14="http://schemas.microsoft.com/office/powerpoint/2010/main" val="2329886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Le ²texte</a:t>
            </a:r>
          </a:p>
        </p:txBody>
      </p:sp>
    </p:spTree>
    <p:extLst>
      <p:ext uri="{BB962C8B-B14F-4D97-AF65-F5344CB8AC3E}">
        <p14:creationId xmlns:p14="http://schemas.microsoft.com/office/powerpoint/2010/main" val="1603616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Dans le texte, retrouver le plus possible de groupes nominaux.</a:t>
            </a:r>
          </a:p>
          <a:p>
            <a:endParaRPr lang="fr-FR" dirty="0"/>
          </a:p>
        </p:txBody>
      </p:sp>
      <p:sp>
        <p:nvSpPr>
          <p:cNvPr id="3" name="Espace réservé du texte 2"/>
          <p:cNvSpPr>
            <a:spLocks noGrp="1"/>
          </p:cNvSpPr>
          <p:nvPr>
            <p:ph type="body" sz="quarter" idx="11"/>
          </p:nvPr>
        </p:nvSpPr>
        <p:spPr/>
        <p:txBody>
          <a:bodyPr/>
          <a:lstStyle/>
          <a:p>
            <a:r>
              <a:rPr lang="fr-FR" dirty="0"/>
              <a:t>Les mots</a:t>
            </a:r>
          </a:p>
        </p:txBody>
      </p:sp>
    </p:spTree>
    <p:extLst>
      <p:ext uri="{BB962C8B-B14F-4D97-AF65-F5344CB8AC3E}">
        <p14:creationId xmlns:p14="http://schemas.microsoft.com/office/powerpoint/2010/main" val="16933294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Entoure en bleu tous les groupes de mots contenant un nom commun.</a:t>
            </a:r>
          </a:p>
          <a:p>
            <a:pPr lvl="2" indent="360000">
              <a:lnSpc>
                <a:spcPct val="130000"/>
              </a:lnSpc>
            </a:pPr>
            <a:r>
              <a:rPr lang="fr-FR" dirty="0"/>
              <a:t>Dong,  dong,  dong…  L’horloge  de  l’atelier  sonne  dix  coups .  C’est  l’heure  du  gouter.  Les  lutins  arrêtent  de  travailler .  Ils  s’installent  sur  des  poufs  et  discutent  avec  animation.</a:t>
            </a:r>
          </a:p>
          <a:p>
            <a:pPr lvl="2" indent="360000">
              <a:lnSpc>
                <a:spcPct val="130000"/>
              </a:lnSpc>
            </a:pPr>
            <a:r>
              <a:rPr lang="fr-FR" dirty="0"/>
              <a:t>Il  reste  des  milliers  de  paquets  à  terminer .  Bien  sûr ,  certains  sont  faciles  à  faire.  Par  exemple ,  emballer  une  boite  en  carton ,  ça  n’est  pas  très  compliqué .  Mais  il  arrive  aussi  aux  lutins  de  s’arracher  les  cheveux  :  personne  n’a  jamais  vraiment  bien  réussi  à  faire  un  bel  emballage  pour  un  ballon  de  foot ,  de  basket  ou  de  rugby .  Le  papier  se  plie  n’importe  comment ,  et  la  ficelle  dorée  ne  veut  jamais  rester  à  sa  place .</a:t>
            </a:r>
          </a:p>
          <a:p>
            <a:pPr lvl="2" indent="360000">
              <a:lnSpc>
                <a:spcPct val="130000"/>
              </a:lnSpc>
            </a:pPr>
            <a:r>
              <a:rPr lang="fr-FR" dirty="0"/>
              <a:t>[...]</a:t>
            </a:r>
          </a:p>
          <a:p>
            <a:pPr lvl="2" indent="360000">
              <a:lnSpc>
                <a:spcPct val="130000"/>
              </a:lnSpc>
            </a:pPr>
            <a:r>
              <a:rPr lang="fr-FR" dirty="0"/>
              <a:t>Tout  le  monde  applaudit ,  et  on  commence  à  se  creuser  la  cervelle.   On  fait  plusieurs  essais .  On  découpe  le  papier  comme  ci ,  puis  comme  ça .  On  dévide  des  tas  de  rouleaux  de  scotch .  On  invente  des  nœuds  compliqués .  Mais  le  résultat  n’est  jamais  très  réussi .</a:t>
            </a:r>
            <a:endParaRPr lang="fr-FR" dirty="0"/>
          </a:p>
        </p:txBody>
      </p:sp>
      <p:sp>
        <p:nvSpPr>
          <p:cNvPr id="5" name="Espace réservé du texte 4"/>
          <p:cNvSpPr>
            <a:spLocks noGrp="1"/>
          </p:cNvSpPr>
          <p:nvPr>
            <p:ph type="body" sz="quarter" idx="12"/>
          </p:nvPr>
        </p:nvSpPr>
        <p:spPr/>
        <p:txBody>
          <a:bodyPr/>
          <a:lstStyle/>
          <a:p>
            <a:r>
              <a:rPr lang="fr-FR" dirty="0"/>
              <a:t>Les mots</a:t>
            </a:r>
          </a:p>
        </p:txBody>
      </p:sp>
    </p:spTree>
    <p:extLst>
      <p:ext uri="{BB962C8B-B14F-4D97-AF65-F5344CB8AC3E}">
        <p14:creationId xmlns:p14="http://schemas.microsoft.com/office/powerpoint/2010/main" val="4179324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²de vocabulaire</a:t>
            </a:r>
          </a:p>
        </p:txBody>
      </p:sp>
    </p:spTree>
    <p:extLst>
      <p:ext uri="{BB962C8B-B14F-4D97-AF65-F5344CB8AC3E}">
        <p14:creationId xmlns:p14="http://schemas.microsoft.com/office/powerpoint/2010/main" val="7366342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Remettre les mots dans l’ordre alphabétique : </a:t>
            </a:r>
            <a:r>
              <a:rPr lang="fr-FR" dirty="0">
                <a:solidFill>
                  <a:srgbClr val="3333FF"/>
                </a:solidFill>
                <a:latin typeface="Sassoon Infant Std" panose="020B0503020103030203" pitchFamily="34" charset="0"/>
              </a:rPr>
              <a:t>paquet – boite – papier – pouf – ficelle</a:t>
            </a:r>
          </a:p>
          <a:p>
            <a:r>
              <a:rPr lang="fr-FR" dirty="0"/>
              <a:t>(introduction de la recherche sur la 2</a:t>
            </a:r>
            <a:r>
              <a:rPr lang="fr-FR" baseline="30000" dirty="0"/>
              <a:t>ème</a:t>
            </a:r>
            <a:r>
              <a:rPr lang="fr-FR" dirty="0"/>
              <a:t> lettre).</a:t>
            </a:r>
          </a:p>
          <a:p>
            <a:endParaRPr lang="fr-FR" dirty="0"/>
          </a:p>
          <a:p>
            <a:r>
              <a:rPr lang="fr-FR" dirty="0"/>
              <a:t>Chercher ces 5 mots dans le dictionnaire et noter la page où l’on trouve chacun.</a:t>
            </a:r>
          </a:p>
          <a:p>
            <a:endParaRPr lang="fr-FR" dirty="0"/>
          </a:p>
          <a:p>
            <a:r>
              <a:rPr lang="fr-FR" dirty="0"/>
              <a:t>Définition du mot « pouf ».</a:t>
            </a:r>
          </a:p>
        </p:txBody>
      </p:sp>
      <p:sp>
        <p:nvSpPr>
          <p:cNvPr id="3" name="Espace réservé du texte 2"/>
          <p:cNvSpPr>
            <a:spLocks noGrp="1"/>
          </p:cNvSpPr>
          <p:nvPr>
            <p:ph type="body" sz="quarter" idx="11"/>
          </p:nvPr>
        </p:nvSpPr>
        <p:spPr/>
        <p:txBody>
          <a:bodyPr/>
          <a:lstStyle/>
          <a:p>
            <a:r>
              <a:rPr lang="fr-FR" dirty="0"/>
              <a:t>Vocabulaire</a:t>
            </a:r>
          </a:p>
        </p:txBody>
      </p:sp>
    </p:spTree>
    <p:extLst>
      <p:ext uri="{BB962C8B-B14F-4D97-AF65-F5344CB8AC3E}">
        <p14:creationId xmlns:p14="http://schemas.microsoft.com/office/powerpoint/2010/main" val="34412479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Remettre les mots dans l’ordre alphabétique :</a:t>
            </a:r>
          </a:p>
          <a:p>
            <a:pPr lvl="2"/>
            <a:endParaRPr lang="fr-FR" dirty="0"/>
          </a:p>
          <a:p>
            <a:pPr lvl="2"/>
            <a:endParaRPr lang="fr-FR" dirty="0"/>
          </a:p>
          <a:p>
            <a:pPr lvl="2"/>
            <a:endParaRPr lang="fr-FR" dirty="0"/>
          </a:p>
          <a:p>
            <a:r>
              <a:rPr lang="fr-FR" dirty="0"/>
              <a:t>A quelle page trouve-t-on chacun de ces mots ?</a:t>
            </a:r>
          </a:p>
          <a:p>
            <a:pPr lvl="2"/>
            <a:r>
              <a:rPr lang="fr-FR" dirty="0"/>
              <a:t>paquet</a:t>
            </a:r>
          </a:p>
          <a:p>
            <a:pPr lvl="2"/>
            <a:r>
              <a:rPr lang="fr-FR" dirty="0"/>
              <a:t>boite</a:t>
            </a:r>
          </a:p>
          <a:p>
            <a:pPr lvl="2"/>
            <a:r>
              <a:rPr lang="fr-FR" dirty="0"/>
              <a:t>papier</a:t>
            </a:r>
          </a:p>
          <a:p>
            <a:pPr lvl="2"/>
            <a:r>
              <a:rPr lang="fr-FR" dirty="0"/>
              <a:t>pouf</a:t>
            </a:r>
          </a:p>
          <a:p>
            <a:pPr lvl="2"/>
            <a:r>
              <a:rPr lang="fr-FR" dirty="0"/>
              <a:t>ficelle</a:t>
            </a:r>
          </a:p>
          <a:p>
            <a:pPr lvl="2"/>
            <a:endParaRPr lang="fr-FR" dirty="0"/>
          </a:p>
          <a:p>
            <a:r>
              <a:rPr lang="fr-FR" dirty="0"/>
              <a:t>Quelle est la définition du mot « pouf » ?</a:t>
            </a:r>
            <a:endParaRPr lang="fr-FR" dirty="0"/>
          </a:p>
          <a:p>
            <a:endParaRPr lang="fr-FR" dirty="0"/>
          </a:p>
        </p:txBody>
      </p:sp>
      <p:sp>
        <p:nvSpPr>
          <p:cNvPr id="5" name="Espace réservé du texte 4"/>
          <p:cNvSpPr>
            <a:spLocks noGrp="1"/>
          </p:cNvSpPr>
          <p:nvPr>
            <p:ph type="body" sz="quarter" idx="12"/>
          </p:nvPr>
        </p:nvSpPr>
        <p:spPr/>
        <p:txBody>
          <a:bodyPr/>
          <a:lstStyle/>
          <a:p>
            <a:r>
              <a:rPr lang="fr-FR" dirty="0"/>
              <a:t>Vocabulaire</a:t>
            </a:r>
          </a:p>
        </p:txBody>
      </p:sp>
    </p:spTree>
    <p:extLst>
      <p:ext uri="{BB962C8B-B14F-4D97-AF65-F5344CB8AC3E}">
        <p14:creationId xmlns:p14="http://schemas.microsoft.com/office/powerpoint/2010/main" val="3243685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Paquets cadeaux</a:t>
            </a:r>
          </a:p>
        </p:txBody>
      </p:sp>
      <p:sp>
        <p:nvSpPr>
          <p:cNvPr id="3" name="Espace réservé du texte 2"/>
          <p:cNvSpPr>
            <a:spLocks noGrp="1"/>
          </p:cNvSpPr>
          <p:nvPr>
            <p:ph type="body" sz="quarter" idx="10"/>
          </p:nvPr>
        </p:nvSpPr>
        <p:spPr/>
        <p:txBody>
          <a:bodyPr/>
          <a:lstStyle/>
          <a:p>
            <a:endParaRPr lang="fr-FR" dirty="0"/>
          </a:p>
        </p:txBody>
      </p:sp>
      <p:pic>
        <p:nvPicPr>
          <p:cNvPr id="4" name="Picture 2" descr="E:\SkyDrive\c_CE2_12-13\Francais\Lecture\contes_noel\images\00031.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613" y="981856"/>
            <a:ext cx="8156012" cy="5696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748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texte 2"/>
          <p:cNvSpPr>
            <a:spLocks noGrp="1"/>
          </p:cNvSpPr>
          <p:nvPr>
            <p:ph type="body" sz="quarter" idx="10"/>
          </p:nvPr>
        </p:nvSpPr>
        <p:spPr/>
        <p:txBody>
          <a:bodyPr/>
          <a:lstStyle/>
          <a:p>
            <a:pPr indent="360000">
              <a:lnSpc>
                <a:spcPct val="100000"/>
              </a:lnSpc>
              <a:spcAft>
                <a:spcPts val="200"/>
              </a:spcAft>
            </a:pPr>
            <a:r>
              <a:rPr lang="fr-FR" sz="1700" b="0" dirty="0"/>
              <a:t>Dong, dong, dong… L’horloge de l’atelier sonne dix coups. C’est l’heure du gouter. Les lutins arrêtent de travailler. Ils s’installent sur des poufs et discutent avec animation.</a:t>
            </a:r>
          </a:p>
          <a:p>
            <a:pPr indent="360000">
              <a:lnSpc>
                <a:spcPct val="100000"/>
              </a:lnSpc>
              <a:spcAft>
                <a:spcPts val="200"/>
              </a:spcAft>
            </a:pPr>
            <a:r>
              <a:rPr lang="fr-FR" sz="1700" b="0" dirty="0"/>
              <a:t>Il reste des milliers de paquets à terminer. Bien sûr, certains sont faciles à faire. Par exemple, emballer une boite en carton, ça n’est pas très compliqué. Mais il arrive aussi aux lutins de s’arracher les cheveux : personne n’a jamais vraiment bien réussi à faire un bel emballage pour un ballon de foot, de basket ou de rugby. Le papier se plie n’importe comment, et la ficelle dorée ne veut jamais rester à sa place.</a:t>
            </a:r>
          </a:p>
          <a:p>
            <a:pPr indent="360000">
              <a:lnSpc>
                <a:spcPct val="100000"/>
              </a:lnSpc>
              <a:spcAft>
                <a:spcPts val="200"/>
              </a:spcAft>
            </a:pPr>
            <a:r>
              <a:rPr lang="fr-FR" sz="1700" b="0" dirty="0"/>
              <a:t>« De toute façon, c’est idiot de se donner trop de mal : les beaux emballages sont déchirés à toute vitesse, grogne Cosinus de mauvaise humeur.</a:t>
            </a:r>
          </a:p>
          <a:p>
            <a:pPr indent="360000">
              <a:lnSpc>
                <a:spcPct val="100000"/>
              </a:lnSpc>
              <a:spcAft>
                <a:spcPts val="200"/>
              </a:spcAft>
            </a:pPr>
            <a:r>
              <a:rPr lang="fr-FR" sz="1700" b="0" dirty="0"/>
              <a:t>— Pas du tout. C’est très important, un joli paquet ! » rétorque Yvain.</a:t>
            </a:r>
          </a:p>
          <a:p>
            <a:pPr indent="360000">
              <a:lnSpc>
                <a:spcPct val="100000"/>
              </a:lnSpc>
              <a:spcAft>
                <a:spcPts val="200"/>
              </a:spcAft>
            </a:pPr>
            <a:r>
              <a:rPr lang="fr-FR" sz="1700" b="0" dirty="0"/>
              <a:t>Wilfried suggère alors : « Occupons-nous ce matin de tous les cadeaux en forme de boule qui posent un problème. Ensemble, nous trouverons bien une solution. Demain, il ne nous restera plus que les paquets faciles à faire. »</a:t>
            </a:r>
          </a:p>
          <a:p>
            <a:pPr indent="360000">
              <a:lnSpc>
                <a:spcPct val="100000"/>
              </a:lnSpc>
              <a:spcAft>
                <a:spcPts val="200"/>
              </a:spcAft>
            </a:pPr>
            <a:r>
              <a:rPr lang="fr-FR" sz="1700" b="0" dirty="0"/>
              <a:t>Tout le monde applaudit, et on commence à se creuser la cervelle. On fait plusieurs essais. On découpe le papier comme ci, puis comme ça. On dévide des tas de rouleaux de scotch. On invente des nœuds compliqués. Mais le résultat n’est jamais très réussi.</a:t>
            </a:r>
          </a:p>
          <a:p>
            <a:pPr indent="360000">
              <a:lnSpc>
                <a:spcPct val="100000"/>
              </a:lnSpc>
              <a:spcAft>
                <a:spcPts val="200"/>
              </a:spcAft>
            </a:pPr>
            <a:r>
              <a:rPr lang="fr-FR" sz="1700" b="0" dirty="0"/>
              <a:t>Au bout d’une heure, il faut remonter le moral des troupes. Xaverus décide de faire une pause et de distribuer des friandises.</a:t>
            </a:r>
          </a:p>
          <a:p>
            <a:pPr indent="360000">
              <a:lnSpc>
                <a:spcPct val="100000"/>
              </a:lnSpc>
              <a:spcAft>
                <a:spcPts val="200"/>
              </a:spcAft>
            </a:pPr>
            <a:r>
              <a:rPr lang="fr-FR" sz="1700" b="0" dirty="0"/>
              <a:t>Alors, tout à coup, Yvain s’exclame : « J’ai trouvé ! Il suffit d’emballer tous ces fichus ballons comme des bonbons géants ! »</a:t>
            </a:r>
          </a:p>
          <a:p>
            <a:pPr indent="360000">
              <a:lnSpc>
                <a:spcPct val="100000"/>
              </a:lnSpc>
              <a:spcAft>
                <a:spcPts val="200"/>
              </a:spcAft>
            </a:pPr>
            <a:r>
              <a:rPr lang="fr-FR" sz="1700" b="0" dirty="0"/>
              <a:t>Aussitôt dit, aussitôt fait. Ça marche à merveille. On félicite le lutin pour son idée de génie.</a:t>
            </a:r>
          </a:p>
          <a:p>
            <a:pPr algn="r">
              <a:lnSpc>
                <a:spcPct val="100000"/>
              </a:lnSpc>
            </a:pPr>
            <a:r>
              <a:rPr lang="fr-FR" sz="1200" b="0" dirty="0">
                <a:latin typeface="Tahoma" panose="020B0604030504040204" pitchFamily="34" charset="0"/>
                <a:ea typeface="Tahoma" panose="020B0604030504040204" pitchFamily="34" charset="0"/>
                <a:cs typeface="Tahoma" panose="020B0604030504040204" pitchFamily="34" charset="0"/>
              </a:rPr>
              <a:t>De </a:t>
            </a:r>
            <a:r>
              <a:rPr lang="fr-FR" sz="1200" dirty="0">
                <a:latin typeface="Tahoma" panose="020B0604030504040204" pitchFamily="34" charset="0"/>
                <a:ea typeface="Tahoma" panose="020B0604030504040204" pitchFamily="34" charset="0"/>
                <a:cs typeface="Tahoma" panose="020B0604030504040204" pitchFamily="34" charset="0"/>
              </a:rPr>
              <a:t>Sylvie Mathuissieulx</a:t>
            </a:r>
            <a:r>
              <a:rPr lang="fr-FR" sz="1200" b="0" dirty="0">
                <a:latin typeface="Tahoma" panose="020B0604030504040204" pitchFamily="34" charset="0"/>
                <a:ea typeface="Tahoma" panose="020B0604030504040204" pitchFamily="34" charset="0"/>
                <a:cs typeface="Tahoma" panose="020B0604030504040204" pitchFamily="34" charset="0"/>
              </a:rPr>
              <a:t>, illustré par </a:t>
            </a:r>
            <a:r>
              <a:rPr lang="fr-FR" sz="1200" dirty="0">
                <a:latin typeface="Tahoma" panose="020B0604030504040204" pitchFamily="34" charset="0"/>
                <a:ea typeface="Tahoma" panose="020B0604030504040204" pitchFamily="34" charset="0"/>
                <a:cs typeface="Tahoma" panose="020B0604030504040204" pitchFamily="34" charset="0"/>
              </a:rPr>
              <a:t>Maryana Itoïz</a:t>
            </a:r>
          </a:p>
          <a:p>
            <a:pPr algn="r">
              <a:lnSpc>
                <a:spcPct val="100000"/>
              </a:lnSpc>
            </a:pPr>
            <a:r>
              <a:rPr lang="fr-FR" sz="1200" b="0" dirty="0">
                <a:latin typeface="Tahoma" panose="020B0604030504040204" pitchFamily="34" charset="0"/>
                <a:ea typeface="Tahoma" panose="020B0604030504040204" pitchFamily="34" charset="0"/>
                <a:cs typeface="Tahoma" panose="020B0604030504040204" pitchFamily="34" charset="0"/>
              </a:rPr>
              <a:t>Dans </a:t>
            </a:r>
            <a:r>
              <a:rPr lang="fr-FR" sz="1200" i="1" dirty="0">
                <a:latin typeface="Tahoma" panose="020B0604030504040204" pitchFamily="34" charset="0"/>
                <a:ea typeface="Tahoma" panose="020B0604030504040204" pitchFamily="34" charset="0"/>
                <a:cs typeface="Tahoma" panose="020B0604030504040204" pitchFamily="34" charset="0"/>
              </a:rPr>
              <a:t>24 histoires pour attendre Noël avec les petits</a:t>
            </a:r>
            <a:r>
              <a:rPr lang="fr-FR" sz="1200" b="0" dirty="0">
                <a:latin typeface="Tahoma" panose="020B0604030504040204" pitchFamily="34" charset="0"/>
                <a:ea typeface="Tahoma" panose="020B0604030504040204" pitchFamily="34" charset="0"/>
                <a:cs typeface="Tahoma" panose="020B0604030504040204" pitchFamily="34" charset="0"/>
              </a:rPr>
              <a:t>, Fleurus, octobre 2011</a:t>
            </a:r>
          </a:p>
        </p:txBody>
      </p:sp>
    </p:spTree>
    <p:extLst>
      <p:ext uri="{BB962C8B-B14F-4D97-AF65-F5344CB8AC3E}">
        <p14:creationId xmlns:p14="http://schemas.microsoft.com/office/powerpoint/2010/main" val="1362099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Lecture du premier tiers du texte par la maitresse.</a:t>
            </a:r>
          </a:p>
          <a:p>
            <a:r>
              <a:rPr lang="fr-FR" dirty="0"/>
              <a:t>Lecture du deuxième tiers collectivement et à voix haute par les enfants.</a:t>
            </a:r>
          </a:p>
          <a:p>
            <a:r>
              <a:rPr lang="fr-FR" dirty="0"/>
              <a:t>Lecture individuelle et silencieuse du dernier tiers.</a:t>
            </a:r>
          </a:p>
          <a:p>
            <a:endParaRPr lang="fr-FR" dirty="0"/>
          </a:p>
          <a:p>
            <a:r>
              <a:rPr lang="fr-FR" dirty="0"/>
              <a:t>Puis questionnaire individuel de compréhension.</a:t>
            </a:r>
          </a:p>
          <a:p>
            <a:endParaRPr lang="fr-FR" dirty="0"/>
          </a:p>
          <a:p>
            <a:r>
              <a:rPr lang="fr-FR" dirty="0"/>
              <a:t>Séance suivante : correction des exercices.</a:t>
            </a:r>
          </a:p>
          <a:p>
            <a:endParaRPr lang="fr-FR" dirty="0"/>
          </a:p>
        </p:txBody>
      </p:sp>
      <p:sp>
        <p:nvSpPr>
          <p:cNvPr id="5" name="Espace réservé du texte 4"/>
          <p:cNvSpPr>
            <a:spLocks noGrp="1"/>
          </p:cNvSpPr>
          <p:nvPr>
            <p:ph type="body" sz="quarter" idx="11"/>
          </p:nvPr>
        </p:nvSpPr>
        <p:spPr/>
        <p:txBody>
          <a:bodyPr/>
          <a:lstStyle/>
          <a:p>
            <a:r>
              <a:rPr lang="fr-FR" dirty="0"/>
              <a:t>Compréhension</a:t>
            </a:r>
          </a:p>
        </p:txBody>
      </p:sp>
    </p:spTree>
    <p:extLst>
      <p:ext uri="{BB962C8B-B14F-4D97-AF65-F5344CB8AC3E}">
        <p14:creationId xmlns:p14="http://schemas.microsoft.com/office/powerpoint/2010/main" val="155455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pPr lvl="3">
              <a:lnSpc>
                <a:spcPct val="100000"/>
              </a:lnSpc>
            </a:pPr>
            <a:r>
              <a:rPr lang="fr-FR" dirty="0"/>
              <a:t>Complète la carte d’identité du texte (sans faire de phrases).</a:t>
            </a:r>
          </a:p>
          <a:p>
            <a:pPr lvl="2">
              <a:lnSpc>
                <a:spcPct val="100000"/>
              </a:lnSpc>
              <a:spcBef>
                <a:spcPts val="1500"/>
              </a:spcBef>
            </a:pPr>
            <a:r>
              <a:rPr lang="fr-FR" sz="1800" dirty="0"/>
              <a:t>Titre de l’histoire : </a:t>
            </a:r>
            <a:r>
              <a:rPr lang="fr-FR" sz="1000" dirty="0">
                <a:latin typeface="Times New Roman" panose="02020603050405020304" pitchFamily="18" charset="0"/>
                <a:cs typeface="Times New Roman" panose="02020603050405020304" pitchFamily="18" charset="0"/>
              </a:rPr>
              <a:t>………………………………………………………………………………………………………………………………………………………………...</a:t>
            </a:r>
          </a:p>
          <a:p>
            <a:pPr lvl="2">
              <a:lnSpc>
                <a:spcPct val="100000"/>
              </a:lnSpc>
            </a:pPr>
            <a:r>
              <a:rPr lang="fr-FR" sz="1800" dirty="0"/>
              <a:t> </a:t>
            </a:r>
          </a:p>
          <a:p>
            <a:pPr lvl="2">
              <a:lnSpc>
                <a:spcPct val="100000"/>
              </a:lnSpc>
            </a:pPr>
            <a:r>
              <a:rPr lang="fr-FR" sz="1000" dirty="0">
                <a:latin typeface="Times New Roman" panose="02020603050405020304" pitchFamily="18" charset="0"/>
                <a:cs typeface="Times New Roman" panose="02020603050405020304" pitchFamily="18" charset="0"/>
              </a:rPr>
              <a:t>………………………………………………………………………………………………………………………………..........................................................................................................</a:t>
            </a:r>
          </a:p>
          <a:p>
            <a:pPr lvl="2">
              <a:lnSpc>
                <a:spcPct val="100000"/>
              </a:lnSpc>
            </a:pPr>
            <a:r>
              <a:rPr lang="fr-FR" sz="1800" dirty="0"/>
              <a:t>  </a:t>
            </a:r>
          </a:p>
          <a:p>
            <a:pPr lvl="2">
              <a:lnSpc>
                <a:spcPct val="100000"/>
              </a:lnSpc>
            </a:pPr>
            <a:r>
              <a:rPr lang="fr-FR" sz="1800" dirty="0"/>
              <a:t>Titre du livre (où a été pris l’histoire) : </a:t>
            </a:r>
            <a:r>
              <a:rPr lang="fr-FR" sz="1000" dirty="0">
                <a:latin typeface="Times New Roman" panose="02020603050405020304" pitchFamily="18" charset="0"/>
                <a:cs typeface="Times New Roman" panose="02020603050405020304" pitchFamily="18" charset="0"/>
              </a:rPr>
              <a:t>…………………………………………………………………………………………………………………………..</a:t>
            </a:r>
          </a:p>
          <a:p>
            <a:pPr lvl="2">
              <a:lnSpc>
                <a:spcPct val="100000"/>
              </a:lnSpc>
            </a:pPr>
            <a:r>
              <a:rPr lang="fr-FR" sz="1800" dirty="0"/>
              <a:t> </a:t>
            </a:r>
          </a:p>
          <a:p>
            <a:pPr lvl="2">
              <a:lnSpc>
                <a:spcPct val="100000"/>
              </a:lnSpc>
            </a:pPr>
            <a:r>
              <a:rPr lang="fr-FR" sz="1000" dirty="0">
                <a:latin typeface="Times New Roman" panose="02020603050405020304" pitchFamily="18" charset="0"/>
                <a:cs typeface="Times New Roman" panose="02020603050405020304" pitchFamily="18" charset="0"/>
              </a:rPr>
              <a:t>………………………………………………………………………………………………………………………………..........................................................................................................</a:t>
            </a:r>
          </a:p>
          <a:p>
            <a:pPr lvl="2">
              <a:lnSpc>
                <a:spcPct val="100000"/>
              </a:lnSpc>
            </a:pPr>
            <a:r>
              <a:rPr lang="fr-FR" sz="1800" dirty="0"/>
              <a:t>  </a:t>
            </a:r>
          </a:p>
          <a:p>
            <a:pPr lvl="2">
              <a:lnSpc>
                <a:spcPct val="100000"/>
              </a:lnSpc>
            </a:pPr>
            <a:r>
              <a:rPr lang="fr-FR" sz="1800" dirty="0"/>
              <a:t>Auteur : </a:t>
            </a:r>
            <a:r>
              <a:rPr lang="fr-FR" sz="1000" dirty="0">
                <a:latin typeface="Times New Roman" panose="02020603050405020304" pitchFamily="18" charset="0"/>
                <a:cs typeface="Times New Roman" panose="02020603050405020304" pitchFamily="18" charset="0"/>
              </a:rPr>
              <a:t>……………………………………………………………………………………………………………………………………………………………………………………</a:t>
            </a:r>
          </a:p>
          <a:p>
            <a:pPr lvl="2">
              <a:lnSpc>
                <a:spcPct val="100000"/>
              </a:lnSpc>
            </a:pPr>
            <a:r>
              <a:rPr lang="fr-FR" sz="1800" dirty="0"/>
              <a:t> </a:t>
            </a:r>
          </a:p>
          <a:p>
            <a:pPr lvl="2">
              <a:lnSpc>
                <a:spcPct val="100000"/>
              </a:lnSpc>
            </a:pPr>
            <a:r>
              <a:rPr lang="fr-FR" sz="1800" dirty="0"/>
              <a:t>Illustrateur : </a:t>
            </a:r>
            <a:r>
              <a:rPr lang="fr-FR" sz="1000" dirty="0">
                <a:latin typeface="Times New Roman" panose="02020603050405020304" pitchFamily="18" charset="0"/>
                <a:cs typeface="Times New Roman" panose="02020603050405020304" pitchFamily="18" charset="0"/>
              </a:rPr>
              <a:t>………………………………………………………………………………………………………. …………………………………………………………………</a:t>
            </a:r>
          </a:p>
          <a:p>
            <a:pPr lvl="2">
              <a:lnSpc>
                <a:spcPct val="100000"/>
              </a:lnSpc>
            </a:pPr>
            <a:r>
              <a:rPr lang="fr-FR" sz="1800" dirty="0"/>
              <a:t> </a:t>
            </a:r>
          </a:p>
          <a:p>
            <a:pPr lvl="2">
              <a:lnSpc>
                <a:spcPct val="100000"/>
              </a:lnSpc>
            </a:pPr>
            <a:r>
              <a:rPr lang="fr-FR" sz="1800" dirty="0"/>
              <a:t>Maison d’édition : </a:t>
            </a:r>
            <a:r>
              <a:rPr lang="fr-FR" sz="1000" dirty="0">
                <a:latin typeface="Times New Roman" panose="02020603050405020304" pitchFamily="18" charset="0"/>
                <a:cs typeface="Times New Roman" panose="02020603050405020304" pitchFamily="18" charset="0"/>
              </a:rPr>
              <a:t>…………………………………………………………………………………………..…………………………………………………………………….</a:t>
            </a:r>
          </a:p>
          <a:p>
            <a:pPr lvl="2">
              <a:lnSpc>
                <a:spcPct val="100000"/>
              </a:lnSpc>
            </a:pPr>
            <a:r>
              <a:rPr lang="fr-FR" sz="1800" dirty="0"/>
              <a:t> </a:t>
            </a:r>
          </a:p>
          <a:p>
            <a:pPr lvl="2">
              <a:lnSpc>
                <a:spcPct val="100000"/>
              </a:lnSpc>
            </a:pPr>
            <a:r>
              <a:rPr lang="fr-FR" sz="1800" dirty="0"/>
              <a:t>Nombre de lignes dans le paragraphe 2 : </a:t>
            </a:r>
            <a:r>
              <a:rPr lang="fr-FR" sz="1000" dirty="0">
                <a:latin typeface="Times New Roman" panose="02020603050405020304" pitchFamily="18" charset="0"/>
                <a:cs typeface="Times New Roman" panose="02020603050405020304" pitchFamily="18" charset="0"/>
              </a:rPr>
              <a:t>……………………………………………….…………………………………………………………………….</a:t>
            </a:r>
          </a:p>
          <a:p>
            <a:pPr lvl="2">
              <a:lnSpc>
                <a:spcPct val="100000"/>
              </a:lnSpc>
            </a:pPr>
            <a:r>
              <a:rPr lang="fr-FR" sz="1800" dirty="0"/>
              <a:t> </a:t>
            </a:r>
          </a:p>
          <a:p>
            <a:pPr lvl="2">
              <a:lnSpc>
                <a:spcPct val="100000"/>
              </a:lnSpc>
            </a:pPr>
            <a:r>
              <a:rPr lang="fr-FR" sz="1800" dirty="0"/>
              <a:t>Nombre de phrases dans le paragraphe 2 : </a:t>
            </a:r>
            <a:r>
              <a:rPr lang="fr-FR" sz="1000" dirty="0">
                <a:latin typeface="Times New Roman" panose="02020603050405020304" pitchFamily="18" charset="0"/>
                <a:cs typeface="Times New Roman" panose="02020603050405020304" pitchFamily="18" charset="0"/>
              </a:rPr>
              <a:t>…………………………………………………………………………………………………………………</a:t>
            </a:r>
          </a:p>
          <a:p>
            <a:pPr lvl="2">
              <a:lnSpc>
                <a:spcPct val="100000"/>
              </a:lnSpc>
            </a:pPr>
            <a:r>
              <a:rPr lang="fr-FR" sz="1800" dirty="0"/>
              <a:t> </a:t>
            </a:r>
          </a:p>
          <a:p>
            <a:pPr lvl="2">
              <a:lnSpc>
                <a:spcPct val="100000"/>
              </a:lnSpc>
            </a:pPr>
            <a:r>
              <a:rPr lang="fr-FR" sz="1800" dirty="0"/>
              <a:t>Dernier mot du premier paragraphe : </a:t>
            </a:r>
            <a:r>
              <a:rPr lang="fr-FR" sz="1000" dirty="0">
                <a:latin typeface="Times New Roman" panose="02020603050405020304" pitchFamily="18" charset="0"/>
                <a:cs typeface="Times New Roman" panose="02020603050405020304" pitchFamily="18" charset="0"/>
              </a:rPr>
              <a:t>……………………………………………………….…………………………………………………………………..</a:t>
            </a:r>
          </a:p>
          <a:p>
            <a:pPr lvl="2">
              <a:lnSpc>
                <a:spcPct val="100000"/>
              </a:lnSpc>
            </a:pPr>
            <a:r>
              <a:rPr lang="fr-FR" sz="1800" dirty="0"/>
              <a:t> </a:t>
            </a:r>
          </a:p>
          <a:p>
            <a:pPr lvl="2">
              <a:lnSpc>
                <a:spcPct val="100000"/>
              </a:lnSpc>
            </a:pPr>
            <a:endParaRPr lang="fr-FR" dirty="0"/>
          </a:p>
        </p:txBody>
      </p:sp>
      <p:sp>
        <p:nvSpPr>
          <p:cNvPr id="4" name="Espace réservé du texte 3"/>
          <p:cNvSpPr>
            <a:spLocks noGrp="1"/>
          </p:cNvSpPr>
          <p:nvPr>
            <p:ph type="body" sz="quarter" idx="12"/>
          </p:nvPr>
        </p:nvSpPr>
        <p:spPr/>
        <p:txBody>
          <a:bodyPr/>
          <a:lstStyle/>
          <a:p>
            <a:r>
              <a:rPr lang="fr-FR" dirty="0"/>
              <a:t>Compréhension</a:t>
            </a:r>
          </a:p>
        </p:txBody>
      </p:sp>
    </p:spTree>
    <p:extLst>
      <p:ext uri="{BB962C8B-B14F-4D97-AF65-F5344CB8AC3E}">
        <p14:creationId xmlns:p14="http://schemas.microsoft.com/office/powerpoint/2010/main" val="3671199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Vrai ou faux ?</a:t>
            </a:r>
          </a:p>
          <a:p>
            <a:pPr lvl="2"/>
            <a:r>
              <a:rPr lang="fr-FR" dirty="0"/>
              <a:t>Il reste seulement quelques paquets à terminer.</a:t>
            </a:r>
          </a:p>
          <a:p>
            <a:pPr lvl="2"/>
            <a:r>
              <a:rPr lang="fr-FR" dirty="0"/>
              <a:t>Il est 11 heures.</a:t>
            </a:r>
          </a:p>
          <a:p>
            <a:pPr lvl="2"/>
            <a:r>
              <a:rPr lang="fr-FR" dirty="0"/>
              <a:t>Cosinus pense que cela ne sert à rien de faire des beaux paquets.</a:t>
            </a:r>
          </a:p>
          <a:p>
            <a:pPr lvl="2"/>
            <a:r>
              <a:rPr lang="fr-FR" dirty="0"/>
              <a:t>C’est en mangeant des friandises qu’Yvain trouve la solution au problème.</a:t>
            </a:r>
          </a:p>
          <a:p>
            <a:pPr lvl="2"/>
            <a:r>
              <a:rPr lang="fr-FR" dirty="0"/>
              <a:t>Il est très compliqué de faire les paquets des boites en carton.</a:t>
            </a:r>
          </a:p>
        </p:txBody>
      </p:sp>
      <p:sp>
        <p:nvSpPr>
          <p:cNvPr id="3" name="Espace réservé du texte 2"/>
          <p:cNvSpPr>
            <a:spLocks noGrp="1"/>
          </p:cNvSpPr>
          <p:nvPr>
            <p:ph type="body" sz="quarter" idx="12"/>
          </p:nvPr>
        </p:nvSpPr>
        <p:spPr/>
        <p:txBody>
          <a:bodyPr/>
          <a:lstStyle/>
          <a:p>
            <a:r>
              <a:rPr lang="fr-FR" dirty="0"/>
              <a:t>Compréhension</a:t>
            </a:r>
            <a:endParaRPr lang="fr-FR" dirty="0"/>
          </a:p>
        </p:txBody>
      </p:sp>
    </p:spTree>
    <p:extLst>
      <p:ext uri="{BB962C8B-B14F-4D97-AF65-F5344CB8AC3E}">
        <p14:creationId xmlns:p14="http://schemas.microsoft.com/office/powerpoint/2010/main" val="3962098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Raye ce qui est faux dans chaque phrase, puis réécris en-dessous ce que cela devrait être.</a:t>
            </a:r>
          </a:p>
          <a:p>
            <a:pPr lvl="2">
              <a:lnSpc>
                <a:spcPct val="100000"/>
              </a:lnSpc>
              <a:spcBef>
                <a:spcPts val="1500"/>
              </a:spcBef>
            </a:pPr>
            <a:r>
              <a:rPr lang="fr-FR" dirty="0"/>
              <a:t>C’est l’heure du diner. Les lutins arrêtent de travailler.</a:t>
            </a:r>
          </a:p>
          <a:p>
            <a:pPr lvl="2">
              <a:lnSpc>
                <a:spcPct val="100000"/>
              </a:lnSpc>
            </a:pPr>
            <a:r>
              <a:rPr lang="fr-FR" dirty="0"/>
              <a:t> </a:t>
            </a:r>
          </a:p>
          <a:p>
            <a:pPr lvl="2">
              <a:lnSpc>
                <a:spcPct val="100000"/>
              </a:lnSpc>
            </a:pPr>
            <a:r>
              <a:rPr lang="fr-FR" sz="1000" dirty="0">
                <a:latin typeface="Times New Roman" panose="02020603050405020304" pitchFamily="18" charset="0"/>
                <a:cs typeface="Times New Roman" panose="02020603050405020304" pitchFamily="18" charset="0"/>
              </a:rPr>
              <a:t>……………………………………………………………………………………………………………………………………………………………………………………………………..</a:t>
            </a:r>
          </a:p>
          <a:p>
            <a:pPr lvl="2">
              <a:lnSpc>
                <a:spcPct val="100000"/>
              </a:lnSpc>
            </a:pPr>
            <a:endParaRPr lang="fr-FR" dirty="0"/>
          </a:p>
          <a:p>
            <a:pPr lvl="2">
              <a:lnSpc>
                <a:spcPct val="100000"/>
              </a:lnSpc>
            </a:pPr>
            <a:r>
              <a:rPr lang="fr-FR" dirty="0"/>
              <a:t>Le Père Noël s’arrache parfois les cheveux pour emballer les ballons.</a:t>
            </a:r>
          </a:p>
          <a:p>
            <a:pPr lvl="2">
              <a:lnSpc>
                <a:spcPct val="100000"/>
              </a:lnSpc>
            </a:pPr>
            <a:r>
              <a:rPr lang="fr-FR" dirty="0"/>
              <a:t> </a:t>
            </a:r>
          </a:p>
          <a:p>
            <a:pPr lvl="2">
              <a:lnSpc>
                <a:spcPct val="100000"/>
              </a:lnSpc>
            </a:pPr>
            <a:r>
              <a:rPr lang="fr-FR" sz="1000" dirty="0">
                <a:latin typeface="Times New Roman" panose="02020603050405020304" pitchFamily="18" charset="0"/>
                <a:cs typeface="Times New Roman" panose="02020603050405020304" pitchFamily="18" charset="0"/>
              </a:rPr>
              <a:t>……………………………………………………………………………………………………………………………………………………………………………………………………..</a:t>
            </a:r>
          </a:p>
          <a:p>
            <a:pPr lvl="2">
              <a:lnSpc>
                <a:spcPct val="100000"/>
              </a:lnSpc>
            </a:pPr>
            <a:endParaRPr lang="fr-FR" dirty="0"/>
          </a:p>
          <a:p>
            <a:pPr lvl="2">
              <a:lnSpc>
                <a:spcPct val="100000"/>
              </a:lnSpc>
            </a:pPr>
            <a:r>
              <a:rPr lang="fr-FR" dirty="0"/>
              <a:t>Les paquets cadeaux des ballons sont faciles à faire.</a:t>
            </a:r>
          </a:p>
          <a:p>
            <a:pPr lvl="2">
              <a:lnSpc>
                <a:spcPct val="100000"/>
              </a:lnSpc>
            </a:pPr>
            <a:r>
              <a:rPr lang="fr-FR" dirty="0"/>
              <a:t> </a:t>
            </a:r>
          </a:p>
          <a:p>
            <a:pPr lvl="2">
              <a:lnSpc>
                <a:spcPct val="100000"/>
              </a:lnSpc>
            </a:pPr>
            <a:r>
              <a:rPr lang="fr-FR" sz="1000" dirty="0">
                <a:latin typeface="Times New Roman" panose="02020603050405020304" pitchFamily="18" charset="0"/>
                <a:cs typeface="Times New Roman" panose="02020603050405020304" pitchFamily="18" charset="0"/>
              </a:rPr>
              <a:t>……………………………………………………………………………………………………………………………………………………………………………………………………..</a:t>
            </a:r>
          </a:p>
          <a:p>
            <a:pPr lvl="2">
              <a:lnSpc>
                <a:spcPct val="100000"/>
              </a:lnSpc>
            </a:pPr>
            <a:endParaRPr lang="fr-FR" dirty="0"/>
          </a:p>
          <a:p>
            <a:pPr lvl="2">
              <a:lnSpc>
                <a:spcPct val="100000"/>
              </a:lnSpc>
            </a:pPr>
            <a:r>
              <a:rPr lang="fr-FR" dirty="0"/>
              <a:t>Yvain décide de faire une pause avec des friandises.</a:t>
            </a:r>
          </a:p>
          <a:p>
            <a:pPr lvl="2">
              <a:lnSpc>
                <a:spcPct val="100000"/>
              </a:lnSpc>
            </a:pPr>
            <a:r>
              <a:rPr lang="fr-FR" dirty="0"/>
              <a:t> </a:t>
            </a:r>
          </a:p>
          <a:p>
            <a:pPr lvl="2">
              <a:lnSpc>
                <a:spcPct val="100000"/>
              </a:lnSpc>
            </a:pPr>
            <a:r>
              <a:rPr lang="fr-FR" sz="1000" dirty="0">
                <a:latin typeface="Times New Roman" panose="02020603050405020304" pitchFamily="18" charset="0"/>
                <a:cs typeface="Times New Roman" panose="02020603050405020304" pitchFamily="18" charset="0"/>
              </a:rPr>
              <a:t>……………………………………………………………………………………………………………………………………………………………………………………………………..</a:t>
            </a:r>
          </a:p>
          <a:p>
            <a:pPr lvl="2">
              <a:lnSpc>
                <a:spcPct val="100000"/>
              </a:lnSpc>
            </a:pPr>
            <a:endParaRPr lang="fr-FR" dirty="0"/>
          </a:p>
          <a:p>
            <a:pPr lvl="2">
              <a:lnSpc>
                <a:spcPct val="100000"/>
              </a:lnSpc>
            </a:pPr>
            <a:r>
              <a:rPr lang="fr-FR" dirty="0"/>
              <a:t>Yvain propose d’emballer les bonbons comme des bonbons géants.</a:t>
            </a:r>
          </a:p>
          <a:p>
            <a:pPr lvl="2">
              <a:lnSpc>
                <a:spcPct val="100000"/>
              </a:lnSpc>
            </a:pPr>
            <a:r>
              <a:rPr lang="fr-FR" dirty="0"/>
              <a:t> </a:t>
            </a:r>
          </a:p>
          <a:p>
            <a:pPr lvl="2">
              <a:lnSpc>
                <a:spcPct val="100000"/>
              </a:lnSpc>
            </a:pPr>
            <a:r>
              <a:rPr lang="fr-FR" sz="1000" dirty="0">
                <a:latin typeface="Times New Roman" panose="02020603050405020304" pitchFamily="18" charset="0"/>
                <a:cs typeface="Times New Roman" panose="02020603050405020304" pitchFamily="18" charset="0"/>
              </a:rPr>
              <a:t>……………………………………………………………………………………………………………………………………………………………………………………………………..</a:t>
            </a:r>
          </a:p>
        </p:txBody>
      </p:sp>
      <p:sp>
        <p:nvSpPr>
          <p:cNvPr id="3" name="Espace réservé du texte 2"/>
          <p:cNvSpPr>
            <a:spLocks noGrp="1"/>
          </p:cNvSpPr>
          <p:nvPr>
            <p:ph type="body" sz="quarter" idx="12"/>
          </p:nvPr>
        </p:nvSpPr>
        <p:spPr/>
        <p:txBody>
          <a:bodyPr/>
          <a:lstStyle/>
          <a:p>
            <a:r>
              <a:rPr lang="fr-FR" dirty="0"/>
              <a:t>Compréhension</a:t>
            </a:r>
            <a:endParaRPr lang="fr-FR" dirty="0"/>
          </a:p>
        </p:txBody>
      </p:sp>
    </p:spTree>
    <p:extLst>
      <p:ext uri="{BB962C8B-B14F-4D97-AF65-F5344CB8AC3E}">
        <p14:creationId xmlns:p14="http://schemas.microsoft.com/office/powerpoint/2010/main" val="554060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Réponds aux questions en faisant une phrase complète.</a:t>
            </a:r>
          </a:p>
          <a:p>
            <a:pPr lvl="2">
              <a:lnSpc>
                <a:spcPct val="100000"/>
              </a:lnSpc>
            </a:pPr>
            <a:r>
              <a:rPr lang="fr-FR" dirty="0"/>
              <a:t>a) Qui n’est pas content de faire les paquets cadeaux difficiles ?</a:t>
            </a:r>
          </a:p>
          <a:p>
            <a:pPr lvl="2">
              <a:lnSpc>
                <a:spcPct val="100000"/>
              </a:lnSpc>
            </a:pPr>
            <a:endParaRPr lang="fr-FR" dirty="0"/>
          </a:p>
          <a:p>
            <a:pPr lvl="2">
              <a:lnSpc>
                <a:spcPct val="100000"/>
              </a:lnSpc>
            </a:pPr>
            <a:endParaRPr lang="fr-FR" dirty="0"/>
          </a:p>
          <a:p>
            <a:pPr lvl="2">
              <a:lnSpc>
                <a:spcPct val="100000"/>
              </a:lnSpc>
            </a:pPr>
            <a:endParaRPr lang="fr-FR" dirty="0"/>
          </a:p>
          <a:p>
            <a:pPr lvl="2">
              <a:lnSpc>
                <a:spcPct val="100000"/>
              </a:lnSpc>
            </a:pPr>
            <a:r>
              <a:rPr lang="fr-FR" dirty="0"/>
              <a:t>b) Quels sont les emballages cadeaux les plus difficiles à faire ?</a:t>
            </a:r>
          </a:p>
          <a:p>
            <a:pPr lvl="2">
              <a:lnSpc>
                <a:spcPct val="100000"/>
              </a:lnSpc>
            </a:pPr>
            <a:endParaRPr lang="fr-FR" dirty="0"/>
          </a:p>
          <a:p>
            <a:pPr lvl="2">
              <a:lnSpc>
                <a:spcPct val="100000"/>
              </a:lnSpc>
            </a:pPr>
            <a:endParaRPr lang="fr-FR" dirty="0"/>
          </a:p>
          <a:p>
            <a:pPr lvl="2">
              <a:lnSpc>
                <a:spcPct val="100000"/>
              </a:lnSpc>
            </a:pPr>
            <a:endParaRPr lang="fr-FR" dirty="0"/>
          </a:p>
          <a:p>
            <a:pPr lvl="2">
              <a:lnSpc>
                <a:spcPct val="100000"/>
              </a:lnSpc>
            </a:pPr>
            <a:r>
              <a:rPr lang="fr-FR" dirty="0"/>
              <a:t>c) Pourquoi ?</a:t>
            </a:r>
          </a:p>
          <a:p>
            <a:pPr lvl="2">
              <a:lnSpc>
                <a:spcPct val="100000"/>
              </a:lnSpc>
            </a:pPr>
            <a:endParaRPr lang="fr-FR" dirty="0"/>
          </a:p>
          <a:p>
            <a:pPr lvl="2">
              <a:lnSpc>
                <a:spcPct val="100000"/>
              </a:lnSpc>
            </a:pPr>
            <a:endParaRPr lang="fr-FR" dirty="0"/>
          </a:p>
          <a:p>
            <a:pPr lvl="2">
              <a:lnSpc>
                <a:spcPct val="100000"/>
              </a:lnSpc>
            </a:pPr>
            <a:endParaRPr lang="fr-FR" dirty="0"/>
          </a:p>
          <a:p>
            <a:pPr lvl="2">
              <a:lnSpc>
                <a:spcPct val="100000"/>
              </a:lnSpc>
            </a:pPr>
            <a:r>
              <a:rPr lang="fr-FR" dirty="0"/>
              <a:t>d) Au début de l’histoire, les lutins ont-ils bientôt terminé de travailler ? Réponds par « oui » ou « non », puis recopie la phrase qui te permet de répondre.</a:t>
            </a:r>
          </a:p>
        </p:txBody>
      </p:sp>
      <p:sp>
        <p:nvSpPr>
          <p:cNvPr id="3" name="Espace réservé du texte 2"/>
          <p:cNvSpPr>
            <a:spLocks noGrp="1"/>
          </p:cNvSpPr>
          <p:nvPr>
            <p:ph type="body" sz="quarter" idx="12"/>
          </p:nvPr>
        </p:nvSpPr>
        <p:spPr/>
        <p:txBody>
          <a:bodyPr/>
          <a:lstStyle/>
          <a:p>
            <a:r>
              <a:rPr lang="fr-FR" dirty="0"/>
              <a:t>Compréhension</a:t>
            </a:r>
            <a:endParaRPr lang="fr-FR" dirty="0"/>
          </a:p>
        </p:txBody>
      </p:sp>
    </p:spTree>
    <p:extLst>
      <p:ext uri="{BB962C8B-B14F-4D97-AF65-F5344CB8AC3E}">
        <p14:creationId xmlns:p14="http://schemas.microsoft.com/office/powerpoint/2010/main" val="2480112898"/>
      </p:ext>
    </p:extLst>
  </p:cSld>
  <p:clrMapOvr>
    <a:masterClrMapping/>
  </p:clrMapOvr>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2" id="{1D74D738-BA49-4FEB-B8EA-7212550D8016}" vid="{598B8FFC-F393-4FAB-BEC8-2C74464F0916}"/>
    </a:ext>
  </a:extLst>
</a:theme>
</file>

<file path=docProps/app.xml><?xml version="1.0" encoding="utf-8"?>
<Properties xmlns="http://schemas.openxmlformats.org/officeDocument/2006/extended-properties" xmlns:vt="http://schemas.openxmlformats.org/officeDocument/2006/docPropsVTypes">
  <Template>Faire de la grammaire au</Template>
  <TotalTime>212</TotalTime>
  <Words>832</Words>
  <Application>Microsoft Office PowerPoint</Application>
  <PresentationFormat>Personnalisé</PresentationFormat>
  <Paragraphs>153</Paragraphs>
  <Slides>24</Slides>
  <Notes>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24</vt:i4>
      </vt:variant>
    </vt:vector>
  </HeadingPairs>
  <TitlesOfParts>
    <vt:vector size="34" baseType="lpstr">
      <vt:lpstr>A Gentle Touch</vt:lpstr>
      <vt:lpstr>Androgyne</vt:lpstr>
      <vt:lpstr>Arial</vt:lpstr>
      <vt:lpstr>Calibri</vt:lpstr>
      <vt:lpstr>Cursive standard</vt:lpstr>
      <vt:lpstr>Gabriola</vt:lpstr>
      <vt:lpstr>Sassoon Infant Std</vt:lpstr>
      <vt:lpstr>Tahoma</vt:lpstr>
      <vt:lpstr>Times New Roman</vt:lpstr>
      <vt:lpstr>Faire de la grammaire au CE1 - Prérempli</vt:lpstr>
      <vt:lpstr>Présentation PowerPoint</vt:lpstr>
      <vt:lpstr>Le ²texte</vt:lpstr>
      <vt:lpstr>Paquets cadeaux</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A²ctivité$ ²sur ²le$ ²phrase$</vt:lpstr>
      <vt:lpstr>Présentation PowerPoint</vt:lpstr>
      <vt:lpstr>Présentation PowerPoint</vt:lpstr>
      <vt:lpstr>Présentation PowerPoint</vt:lpstr>
      <vt:lpstr>T²ransposition$</vt:lpstr>
      <vt:lpstr>Présentation PowerPoint</vt:lpstr>
      <vt:lpstr>Présentation PowerPoint</vt:lpstr>
      <vt:lpstr>Présentation PowerPoint</vt:lpstr>
      <vt:lpstr>A²ctivité$ ²sur ²le$ mot$</vt:lpstr>
      <vt:lpstr>Présentation PowerPoint</vt:lpstr>
      <vt:lpstr>Présentation PowerPoint</vt:lpstr>
      <vt:lpstr>A²ctivité$ ²de vocabulaire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 E.</dc:creator>
  <cp:lastModifiedBy>Enge E.</cp:lastModifiedBy>
  <cp:revision>12</cp:revision>
  <dcterms:created xsi:type="dcterms:W3CDTF">2016-12-11T10:25:54Z</dcterms:created>
  <dcterms:modified xsi:type="dcterms:W3CDTF">2016-12-11T13:58:00Z</dcterms:modified>
</cp:coreProperties>
</file>