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72" r:id="rId5"/>
    <p:sldId id="291" r:id="rId6"/>
    <p:sldId id="277" r:id="rId7"/>
    <p:sldId id="274" r:id="rId8"/>
    <p:sldId id="296" r:id="rId9"/>
    <p:sldId id="297" r:id="rId10"/>
    <p:sldId id="292" r:id="rId11"/>
    <p:sldId id="279" r:id="rId12"/>
    <p:sldId id="280" r:id="rId13"/>
    <p:sldId id="281" r:id="rId14"/>
    <p:sldId id="298" r:id="rId15"/>
    <p:sldId id="299" r:id="rId16"/>
    <p:sldId id="300" r:id="rId17"/>
    <p:sldId id="282" r:id="rId18"/>
    <p:sldId id="283" r:id="rId19"/>
    <p:sldId id="284" r:id="rId20"/>
    <p:sldId id="301" r:id="rId21"/>
    <p:sldId id="302" r:id="rId22"/>
    <p:sldId id="303" r:id="rId23"/>
    <p:sldId id="304" r:id="rId24"/>
    <p:sldId id="285" r:id="rId25"/>
    <p:sldId id="286" r:id="rId26"/>
    <p:sldId id="288" r:id="rId27"/>
    <p:sldId id="305" r:id="rId28"/>
    <p:sldId id="293" r:id="rId29"/>
    <p:sldId id="287" r:id="rId30"/>
    <p:sldId id="306" r:id="rId31"/>
    <p:sldId id="307" r:id="rId32"/>
    <p:sldId id="289" r:id="rId33"/>
    <p:sldId id="295" r:id="rId34"/>
    <p:sldId id="290" r:id="rId35"/>
  </p:sldIdLst>
  <p:sldSz cx="9901238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8">
          <p15:clr>
            <a:srgbClr val="A4A3A4"/>
          </p15:clr>
        </p15:guide>
        <p15:guide id="2" pos="61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3333FF"/>
    <a:srgbClr val="339966"/>
    <a:srgbClr val="9F5FCF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850" autoAdjust="0"/>
  </p:normalViewPr>
  <p:slideViewPr>
    <p:cSldViewPr snapToGrid="0" snapToObjects="1">
      <p:cViewPr varScale="1">
        <p:scale>
          <a:sx n="124" d="100"/>
          <a:sy n="124" d="100"/>
        </p:scale>
        <p:origin x="708" y="102"/>
      </p:cViewPr>
      <p:guideLst>
        <p:guide orient="horz" pos="368"/>
        <p:guide pos="61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540" y="115892"/>
            <a:ext cx="6646159" cy="662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309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ou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348" y="5623"/>
            <a:ext cx="7858542" cy="6846755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2646363" y="764704"/>
            <a:ext cx="5400600" cy="854968"/>
          </a:xfrm>
          <a:prstGeom prst="rect">
            <a:avLst/>
          </a:prstGeom>
        </p:spPr>
        <p:txBody>
          <a:bodyPr/>
          <a:lstStyle>
            <a:lvl1pPr>
              <a:defRPr sz="5000" b="0" spc="0" baseline="0">
                <a:solidFill>
                  <a:srgbClr val="C00000"/>
                </a:solidFill>
                <a:latin typeface="Cursive standard" pitchFamily="2" charset="0"/>
                <a:ea typeface="A Gentle Touch" panose="02000603000000000000" pitchFamily="2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30897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 userDrawn="1"/>
        </p:nvSpPr>
        <p:spPr>
          <a:xfrm>
            <a:off x="125412" y="115888"/>
            <a:ext cx="9648825" cy="630000"/>
          </a:xfrm>
          <a:prstGeom prst="rect">
            <a:avLst/>
          </a:prstGeom>
          <a:ln w="127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marL="3175" lvl="3" indent="0" algn="ctr"/>
            <a:endParaRPr lang="fr-FR" sz="3000" dirty="0">
              <a:latin typeface="Androgyne" pitchFamily="82" charset="0"/>
            </a:endParaRPr>
          </a:p>
        </p:txBody>
      </p:sp>
      <p:sp>
        <p:nvSpPr>
          <p:cNvPr id="3" name="Arrondir un rectangle avec un coin diagonal 2"/>
          <p:cNvSpPr/>
          <p:nvPr userDrawn="1"/>
        </p:nvSpPr>
        <p:spPr>
          <a:xfrm>
            <a:off x="233363" y="250888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0070C0"/>
                </a:solidFill>
              </a:rPr>
              <a:t>Le texte</a:t>
            </a: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182426" y="26824"/>
            <a:ext cx="7591812" cy="699782"/>
          </a:xfrm>
          <a:prstGeom prst="rect">
            <a:avLst/>
          </a:prstGeom>
        </p:spPr>
        <p:txBody>
          <a:bodyPr anchor="ctr" anchorCtr="0"/>
          <a:lstStyle>
            <a:lvl1pPr>
              <a:defRPr sz="4000">
                <a:solidFill>
                  <a:srgbClr val="0070C0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0"/>
          </p:nvPr>
        </p:nvSpPr>
        <p:spPr>
          <a:xfrm>
            <a:off x="125412" y="836712"/>
            <a:ext cx="9648825" cy="5905401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1pPr>
            <a:lvl2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2pPr>
            <a:lvl3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3pPr>
            <a:lvl4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4pPr>
            <a:lvl5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7908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Maitres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339966"/>
                </a:solidFill>
              </a:rPr>
              <a:t>Collectif</a:t>
            </a: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3" y="584199"/>
            <a:ext cx="9645960" cy="6157913"/>
          </a:xfrm>
          <a:prstGeom prst="rect">
            <a:avLst/>
          </a:prstGeom>
          <a:ln w="25400">
            <a:solidFill>
              <a:srgbClr val="00B050"/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sz="2600" dirty="0" smtClean="0">
                <a:latin typeface="Cursive standard" pitchFamily="2" charset="0"/>
              </a:defRPr>
            </a:lvl3pPr>
            <a:lvl4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sz="2600" dirty="0" smtClean="0">
                <a:latin typeface="Cursive standard" pitchFamily="2" charset="0"/>
              </a:defRPr>
            </a:lvl4pPr>
            <a:lvl5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200" b="1" kern="1200" dirty="0" smtClean="0">
                <a:solidFill>
                  <a:srgbClr val="00B050"/>
                </a:solidFill>
                <a:latin typeface="Gabriola" panose="04040605051002020D02" pitchFamily="82" charset="0"/>
                <a:ea typeface="+mn-ea"/>
                <a:cs typeface="+mn-cs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1"/>
          </p:nvPr>
        </p:nvSpPr>
        <p:spPr>
          <a:xfrm>
            <a:off x="7625615" y="132384"/>
            <a:ext cx="2026659" cy="360362"/>
          </a:xfrm>
          <a:prstGeom prst="rect">
            <a:avLst/>
          </a:prstGeom>
        </p:spPr>
        <p:txBody>
          <a:bodyPr/>
          <a:lstStyle>
            <a:lvl1pPr marL="285750" indent="-28575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buFontTx/>
              <a:buNone/>
              <a:defRPr lang="fr-FR" sz="1800" kern="1200" dirty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Modifier les styles du texte du masque</a:t>
            </a:r>
          </a:p>
          <a:p>
            <a:pPr marL="0" lvl="1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Deuxième niveau</a:t>
            </a:r>
          </a:p>
          <a:p>
            <a:pPr marL="0" lvl="2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Troisième niveau</a:t>
            </a:r>
          </a:p>
          <a:p>
            <a:pPr marL="0" lvl="3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Quatrième niveau</a:t>
            </a:r>
          </a:p>
          <a:p>
            <a:pPr marL="0" lvl="4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2638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Élè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30991" y="130174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Collectif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684"/>
            <a:ext cx="9648824" cy="6157429"/>
          </a:xfrm>
          <a:prstGeom prst="rect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dirty="0" smtClean="0">
                <a:latin typeface="Cursive standard" pitchFamily="2" charset="0"/>
              </a:defRPr>
            </a:lvl2pPr>
            <a:lvl3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sz="2000" dirty="0" smtClean="0"/>
            </a:lvl3pPr>
            <a:lvl4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dirty="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7" name="Rogner un rectangle avec un coin du même côté 6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7632074" y="129812"/>
            <a:ext cx="2026659" cy="360362"/>
          </a:xfrm>
          <a:prstGeom prst="rect">
            <a:avLst/>
          </a:prstGeom>
        </p:spPr>
        <p:txBody>
          <a:bodyPr anchor="t" anchorCtr="0"/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2316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nage Sey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1" t="7274" r="1286" b="691"/>
          <a:stretch/>
        </p:blipFill>
        <p:spPr>
          <a:xfrm>
            <a:off x="130991" y="584684"/>
            <a:ext cx="9643247" cy="6157430"/>
          </a:xfrm>
          <a:prstGeom prst="rect">
            <a:avLst/>
          </a:prstGeom>
        </p:spPr>
      </p:pic>
      <p:sp>
        <p:nvSpPr>
          <p:cNvPr id="3" name="Arrondir un rectangle avec un coin diagonal 2"/>
          <p:cNvSpPr/>
          <p:nvPr userDrawn="1"/>
        </p:nvSpPr>
        <p:spPr>
          <a:xfrm>
            <a:off x="130991" y="130174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Collectif</a:t>
            </a:r>
          </a:p>
        </p:txBody>
      </p:sp>
      <p:sp>
        <p:nvSpPr>
          <p:cNvPr id="4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684"/>
            <a:ext cx="9648824" cy="6157429"/>
          </a:xfrm>
          <a:prstGeom prst="rect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dirty="0" smtClean="0">
                <a:latin typeface="Cursive standard" pitchFamily="2" charset="0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000" dirty="0" smtClean="0"/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dirty="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Rogner un rectangle avec un coin du même côté 4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6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7632074" y="129812"/>
            <a:ext cx="2026659" cy="360362"/>
          </a:xfrm>
          <a:prstGeom prst="rect">
            <a:avLst/>
          </a:prstGeom>
        </p:spPr>
        <p:txBody>
          <a:bodyPr anchor="t" anchorCtr="0"/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/>
          </p:nvPr>
        </p:nvSpPr>
        <p:spPr>
          <a:xfrm>
            <a:off x="1050425" y="1125539"/>
            <a:ext cx="8724627" cy="561657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lang="fr-FR" sz="20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>
              <a:buFontTx/>
              <a:buNone/>
              <a:defRPr lang="fr-FR" sz="280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2pPr>
            <a:lvl3pPr marL="0" indent="0">
              <a:buFontTx/>
              <a:buNone/>
              <a:defRPr lang="fr-FR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>
              <a:buFontTx/>
              <a:buNone/>
              <a:defRPr lang="fr-FR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/>
              <a:t>Modifier les styles du texte du masque</a:t>
            </a:r>
          </a:p>
          <a:p>
            <a:pPr marL="0" lvl="1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/>
              <a:t>Deuxième niveau</a:t>
            </a:r>
          </a:p>
          <a:p>
            <a:pPr marL="0" lvl="2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/>
              <a:t>Troisième niveau</a:t>
            </a:r>
          </a:p>
          <a:p>
            <a:pPr marL="0" lvl="3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/>
              <a:t>Quatrième niveau</a:t>
            </a:r>
          </a:p>
          <a:p>
            <a:pPr marL="0" lvl="4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7038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ivid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101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9F5FC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9F5FCF"/>
                </a:solidFill>
              </a:rPr>
              <a:t>Individuel</a:t>
            </a: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8964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9F5F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>
                <a:solidFill>
                  <a:srgbClr val="9F5FCF"/>
                </a:solidFill>
              </a:rPr>
              <a:t>Exercices</a:t>
            </a:r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199"/>
            <a:ext cx="9648824" cy="6157913"/>
          </a:xfrm>
          <a:prstGeom prst="rect">
            <a:avLst/>
          </a:prstGeom>
          <a:ln w="25400">
            <a:solidFill>
              <a:srgbClr val="9F5FCF"/>
            </a:solidFill>
          </a:ln>
        </p:spPr>
        <p:txBody>
          <a:bodyPr/>
          <a:lstStyle>
            <a:lvl1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36000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dirty="0" smtClean="0">
                <a:latin typeface="Cursive standard" pitchFamily="2" charset="0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dirty="0" smtClean="0"/>
            </a:lvl3pPr>
            <a:lvl4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1740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ynthè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Page</a:t>
            </a:r>
            <a:r>
              <a:rPr lang="fr-FR" baseline="0" dirty="0">
                <a:solidFill>
                  <a:schemeClr val="accent6">
                    <a:lumMod val="75000"/>
                  </a:schemeClr>
                </a:solidFill>
              </a:rPr>
              <a:t> de garde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341" y="-758715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Synthèse</a:t>
            </a:r>
          </a:p>
        </p:txBody>
      </p:sp>
      <p:sp>
        <p:nvSpPr>
          <p:cNvPr id="2" name="Rectangle à coins arrondis 1"/>
          <p:cNvSpPr/>
          <p:nvPr userDrawn="1"/>
        </p:nvSpPr>
        <p:spPr>
          <a:xfrm>
            <a:off x="125414" y="2035410"/>
            <a:ext cx="9648824" cy="2628292"/>
          </a:xfrm>
          <a:prstGeom prst="roundRect">
            <a:avLst>
              <a:gd name="adj" fmla="val 6029"/>
            </a:avLst>
          </a:prstGeom>
          <a:ln w="254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125414" y="2629476"/>
            <a:ext cx="9643912" cy="72008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rgbClr val="3333FF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/>
          </p:nvPr>
        </p:nvSpPr>
        <p:spPr>
          <a:xfrm>
            <a:off x="125414" y="3349556"/>
            <a:ext cx="9643911" cy="131445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lang="fr-FR" sz="2000" dirty="0" smtClean="0"/>
            </a:lvl1pPr>
            <a:lvl2pPr>
              <a:defRPr lang="fr-FR" dirty="0" smtClean="0"/>
            </a:lvl2pPr>
            <a:lvl3pPr>
              <a:defRPr lang="fr-FR" dirty="0" smtClean="0"/>
            </a:lvl3pPr>
            <a:lvl4pPr>
              <a:defRPr lang="fr-FR" dirty="0" smtClean="0"/>
            </a:lvl4pPr>
            <a:lvl5pPr>
              <a:defRPr lang="fr-FR" dirty="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4519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5432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2119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61" r:id="rId3"/>
    <p:sldLayoutId id="2147483662" r:id="rId4"/>
    <p:sldLayoutId id="2147483664" r:id="rId5"/>
    <p:sldLayoutId id="2147483670" r:id="rId6"/>
    <p:sldLayoutId id="2147483668" r:id="rId7"/>
    <p:sldLayoutId id="2147483669" r:id="rId8"/>
    <p:sldLayoutId id="2147483671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299599" y="620688"/>
            <a:ext cx="5457982" cy="11881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3000" dirty="0">
                <a:solidFill>
                  <a:schemeClr val="bg1"/>
                </a:solidFill>
                <a:latin typeface="Gabriola" panose="04040605051002020D02" pitchFamily="82" charset="0"/>
              </a:rPr>
              <a:t>Texte 11</a:t>
            </a:r>
          </a:p>
          <a:p>
            <a:pPr algn="ctr"/>
            <a:r>
              <a:rPr lang="fr-FR" sz="3600" dirty="0">
                <a:solidFill>
                  <a:schemeClr val="bg1"/>
                </a:solidFill>
                <a:latin typeface="Gabriola" panose="04040605051002020D02" pitchFamily="82" charset="0"/>
              </a:rPr>
              <a:t>Le Bonhomme de Pain d’épices</a:t>
            </a:r>
          </a:p>
        </p:txBody>
      </p:sp>
    </p:spTree>
    <p:extLst>
      <p:ext uri="{BB962C8B-B14F-4D97-AF65-F5344CB8AC3E}">
        <p14:creationId xmlns:p14="http://schemas.microsoft.com/office/powerpoint/2010/main" val="1558048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A²ctivité</a:t>
            </a:r>
            <a:r>
              <a:rPr lang="fr-FR" dirty="0"/>
              <a:t>$ </a:t>
            </a:r>
            <a:r>
              <a:rPr lang="fr-FR" dirty="0" err="1"/>
              <a:t>²sur</a:t>
            </a:r>
            <a:r>
              <a:rPr lang="fr-FR" dirty="0"/>
              <a:t> </a:t>
            </a:r>
            <a:r>
              <a:rPr lang="fr-FR" dirty="0" err="1"/>
              <a:t>²le</a:t>
            </a:r>
            <a:r>
              <a:rPr lang="fr-FR" dirty="0"/>
              <a:t>$ </a:t>
            </a:r>
            <a:r>
              <a:rPr lang="fr-FR" dirty="0" err="1"/>
              <a:t>²phrase</a:t>
            </a:r>
            <a:r>
              <a:rPr lang="fr-FR" dirty="0"/>
              <a:t>$</a:t>
            </a:r>
          </a:p>
        </p:txBody>
      </p:sp>
    </p:spTree>
    <p:extLst>
      <p:ext uri="{BB962C8B-B14F-4D97-AF65-F5344CB8AC3E}">
        <p14:creationId xmlns:p14="http://schemas.microsoft.com/office/powerpoint/2010/main" val="1653383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/>
              <a:t>(Diapo de travail : voir les pages suivantes – Compléter avec les étiquettes mots)</a:t>
            </a:r>
          </a:p>
          <a:p>
            <a:endParaRPr lang="fr-FR" dirty="0"/>
          </a:p>
          <a:p>
            <a:r>
              <a:rPr lang="fr-FR" u="sng" dirty="0"/>
              <a:t>Reconstituer les phrases suivantes :</a:t>
            </a:r>
          </a:p>
          <a:p>
            <a:pPr lvl="1"/>
            <a:r>
              <a:rPr lang="fr-FR" dirty="0"/>
              <a:t>monte sur le dos du renard – le Bonhomme de Pain d’épices – pour traverser la rivière.</a:t>
            </a:r>
            <a:endParaRPr lang="fr-FR" dirty="0"/>
          </a:p>
          <a:p>
            <a:r>
              <a:rPr lang="fr-FR" dirty="0"/>
              <a:t>Remarquer les différentes possibilités en fonction de la place de pour traverser la rivière. Dans chaque phrase, encadrer le sujet, ce qu’on en dit.</a:t>
            </a:r>
            <a:endParaRPr lang="fr-FR" dirty="0"/>
          </a:p>
          <a:p>
            <a:endParaRPr lang="fr-FR" dirty="0"/>
          </a:p>
          <a:p>
            <a:r>
              <a:rPr lang="fr-FR" u="sng" dirty="0"/>
              <a:t>Transformation affirmatif / négatif :</a:t>
            </a:r>
          </a:p>
          <a:p>
            <a:r>
              <a:rPr lang="fr-FR" dirty="0">
                <a:solidFill>
                  <a:srgbClr val="3333FF"/>
                </a:solidFill>
                <a:latin typeface="Sassoon Infant Std" panose="020B0503020103030203" pitchFamily="34" charset="0"/>
              </a:rPr>
              <a:t>Tu ne m’attraperas pas.</a:t>
            </a:r>
          </a:p>
          <a:p>
            <a:r>
              <a:rPr lang="fr-FR" dirty="0">
                <a:solidFill>
                  <a:srgbClr val="3333FF"/>
                </a:solidFill>
                <a:latin typeface="Sassoon Infant Std" panose="020B0503020103030203" pitchFamily="34" charset="0"/>
              </a:rPr>
              <a:t>Je ne veux pas t’attraper.</a:t>
            </a:r>
            <a:endParaRPr lang="fr-FR" dirty="0">
              <a:solidFill>
                <a:srgbClr val="3333FF"/>
              </a:solidFill>
              <a:latin typeface="Sassoon Infant Std" panose="020B0503020103030203" pitchFamily="34" charset="0"/>
            </a:endParaRPr>
          </a:p>
          <a:p>
            <a:endParaRPr lang="fr-FR" dirty="0"/>
          </a:p>
          <a:p>
            <a:r>
              <a:rPr lang="fr-FR" u="sng" dirty="0"/>
              <a:t>Analyse fonctionnelle :</a:t>
            </a:r>
          </a:p>
          <a:p>
            <a:r>
              <a:rPr lang="fr-FR" dirty="0"/>
              <a:t>Dans les phrases suivantes, encadrer le verbe, ce qu’on en dit, souligner le sujet du verbe en bleu. Souligne le groupe déplaçable s’il y en a un.</a:t>
            </a:r>
          </a:p>
          <a:p>
            <a:r>
              <a:rPr lang="fr-FR" dirty="0"/>
              <a:t>Trouver l’infinitif de chacun des verbes.</a:t>
            </a:r>
          </a:p>
          <a:p>
            <a:r>
              <a:rPr lang="fr-FR" dirty="0">
                <a:solidFill>
                  <a:srgbClr val="3333FF"/>
                </a:solidFill>
                <a:latin typeface="Sassoon Infant Std" panose="020B0503020103030203" pitchFamily="34" charset="0"/>
              </a:rPr>
              <a:t>Le bonhomme de pain d’épices part dans la rue.</a:t>
            </a:r>
          </a:p>
          <a:p>
            <a:r>
              <a:rPr lang="fr-FR" dirty="0">
                <a:solidFill>
                  <a:srgbClr val="3333FF"/>
                </a:solidFill>
                <a:latin typeface="Sassoon Infant Std" panose="020B0503020103030203" pitchFamily="34" charset="0"/>
              </a:rPr>
              <a:t>Pendant la traversée, le bonhomme de pain d’épices glisse sur le museau du renard.</a:t>
            </a:r>
          </a:p>
          <a:p>
            <a:r>
              <a:rPr lang="fr-FR" dirty="0"/>
              <a:t>Dans la première phrase, remplacer le verbe par un autre verbe, le groupe de mots sujet par un pronom.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Les phrases</a:t>
            </a:r>
          </a:p>
        </p:txBody>
      </p:sp>
    </p:spTree>
    <p:extLst>
      <p:ext uri="{BB962C8B-B14F-4D97-AF65-F5344CB8AC3E}">
        <p14:creationId xmlns:p14="http://schemas.microsoft.com/office/powerpoint/2010/main" val="157977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Remettre les mots dans l’ordre pour former une phrase correcte :</a:t>
            </a:r>
          </a:p>
          <a:p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Les phrases</a:t>
            </a:r>
          </a:p>
        </p:txBody>
      </p:sp>
    </p:spTree>
    <p:extLst>
      <p:ext uri="{BB962C8B-B14F-4D97-AF65-F5344CB8AC3E}">
        <p14:creationId xmlns:p14="http://schemas.microsoft.com/office/powerpoint/2010/main" val="32819531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Transformer à la forme affirmative :</a:t>
            </a:r>
          </a:p>
          <a:p>
            <a:pPr marL="360000" lvl="1" indent="-540000">
              <a:buFont typeface="+mj-lt"/>
              <a:buAutoNum type="arabicParenR"/>
            </a:pPr>
            <a:r>
              <a:rPr lang="fr-FR" dirty="0" err="1"/>
              <a:t>T²u</a:t>
            </a:r>
            <a:r>
              <a:rPr lang="fr-FR" dirty="0"/>
              <a:t> ne m’</a:t>
            </a:r>
            <a:r>
              <a:rPr lang="fr-FR" dirty="0" err="1"/>
              <a:t>²attrapera</a:t>
            </a:r>
            <a:r>
              <a:rPr lang="fr-FR" dirty="0"/>
              <a:t>$ </a:t>
            </a:r>
            <a:r>
              <a:rPr lang="fr-FR" dirty="0" err="1"/>
              <a:t>²pa</a:t>
            </a:r>
            <a:r>
              <a:rPr lang="fr-FR" dirty="0"/>
              <a:t>$.</a:t>
            </a:r>
          </a:p>
          <a:p>
            <a:pPr marL="360000" lvl="1" indent="-540000">
              <a:lnSpc>
                <a:spcPct val="500000"/>
              </a:lnSpc>
              <a:buFont typeface="+mj-lt"/>
              <a:buAutoNum type="arabicParenR"/>
            </a:pPr>
            <a:r>
              <a:rPr lang="fr-FR" dirty="0"/>
              <a:t>Je ne veux </a:t>
            </a:r>
            <a:r>
              <a:rPr lang="fr-FR" dirty="0" err="1"/>
              <a:t>²pa</a:t>
            </a:r>
            <a:r>
              <a:rPr lang="fr-FR" dirty="0"/>
              <a:t>$ ²t’</a:t>
            </a:r>
            <a:r>
              <a:rPr lang="fr-FR" dirty="0" err="1"/>
              <a:t>²attraper</a:t>
            </a:r>
            <a:r>
              <a:rPr lang="fr-FR" dirty="0"/>
              <a:t>.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Les phrases</a:t>
            </a:r>
          </a:p>
        </p:txBody>
      </p:sp>
    </p:spTree>
    <p:extLst>
      <p:ext uri="{BB962C8B-B14F-4D97-AF65-F5344CB8AC3E}">
        <p14:creationId xmlns:p14="http://schemas.microsoft.com/office/powerpoint/2010/main" val="1294405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Encadrer le verbe en rouge, souligner son sujet (qui fait l’action) en bleu.</a:t>
            </a:r>
          </a:p>
          <a:p>
            <a:pPr marL="360000" lvl="1" indent="-540000">
              <a:buFont typeface="+mj-lt"/>
              <a:buAutoNum type="arabicParenR"/>
            </a:pPr>
            <a:r>
              <a:rPr lang="fr-FR" dirty="0"/>
              <a:t>Le  </a:t>
            </a:r>
            <a:r>
              <a:rPr lang="fr-FR" dirty="0" err="1"/>
              <a:t>²bonhomme</a:t>
            </a:r>
            <a:r>
              <a:rPr lang="fr-FR" dirty="0"/>
              <a:t>  </a:t>
            </a:r>
            <a:r>
              <a:rPr lang="fr-FR" dirty="0" err="1"/>
              <a:t>²de</a:t>
            </a:r>
            <a:r>
              <a:rPr lang="fr-FR" dirty="0"/>
              <a:t>  </a:t>
            </a:r>
            <a:r>
              <a:rPr lang="fr-FR" dirty="0" err="1"/>
              <a:t>²pain</a:t>
            </a:r>
            <a:r>
              <a:rPr lang="fr-FR" dirty="0"/>
              <a:t>  ²d’épice$  </a:t>
            </a:r>
            <a:r>
              <a:rPr lang="fr-FR" dirty="0" err="1"/>
              <a:t>²part</a:t>
            </a:r>
            <a:r>
              <a:rPr lang="fr-FR" dirty="0"/>
              <a:t>  </a:t>
            </a:r>
            <a:r>
              <a:rPr lang="fr-FR" dirty="0" err="1"/>
              <a:t>²dan</a:t>
            </a:r>
            <a:r>
              <a:rPr lang="fr-FR" dirty="0"/>
              <a:t>$  </a:t>
            </a:r>
            <a:r>
              <a:rPr lang="fr-FR" dirty="0" err="1"/>
              <a:t>²la</a:t>
            </a:r>
            <a:r>
              <a:rPr lang="fr-FR" dirty="0"/>
              <a:t>  </a:t>
            </a:r>
            <a:r>
              <a:rPr lang="fr-FR" dirty="0" err="1"/>
              <a:t>²rue</a:t>
            </a:r>
            <a:r>
              <a:rPr lang="fr-FR" dirty="0"/>
              <a:t>.</a:t>
            </a:r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marL="360000" lvl="1" indent="-540000">
              <a:lnSpc>
                <a:spcPct val="200000"/>
              </a:lnSpc>
              <a:buFont typeface="+mj-lt"/>
              <a:buAutoNum type="arabicParenR" startAt="2"/>
            </a:pPr>
            <a:r>
              <a:rPr lang="fr-FR" dirty="0"/>
              <a:t>Pendant  </a:t>
            </a:r>
            <a:r>
              <a:rPr lang="fr-FR" dirty="0" err="1"/>
              <a:t>²la</a:t>
            </a:r>
            <a:r>
              <a:rPr lang="fr-FR" dirty="0"/>
              <a:t>  </a:t>
            </a:r>
            <a:r>
              <a:rPr lang="fr-FR" dirty="0" err="1"/>
              <a:t>²traversée</a:t>
            </a:r>
            <a:r>
              <a:rPr lang="fr-FR" dirty="0"/>
              <a:t>,  </a:t>
            </a:r>
            <a:r>
              <a:rPr lang="fr-FR" dirty="0" err="1"/>
              <a:t>²le</a:t>
            </a:r>
            <a:r>
              <a:rPr lang="fr-FR" dirty="0"/>
              <a:t>  </a:t>
            </a:r>
            <a:r>
              <a:rPr lang="fr-FR" dirty="0" err="1"/>
              <a:t>²bonhomme</a:t>
            </a:r>
            <a:r>
              <a:rPr lang="fr-FR" dirty="0"/>
              <a:t>  </a:t>
            </a:r>
            <a:r>
              <a:rPr lang="fr-FR" dirty="0" err="1"/>
              <a:t>²de</a:t>
            </a:r>
            <a:r>
              <a:rPr lang="fr-FR" dirty="0"/>
              <a:t>  </a:t>
            </a:r>
            <a:r>
              <a:rPr lang="fr-FR" dirty="0" err="1"/>
              <a:t>²pain</a:t>
            </a:r>
            <a:r>
              <a:rPr lang="fr-FR" dirty="0"/>
              <a:t>  d’épice$  </a:t>
            </a:r>
            <a:r>
              <a:rPr lang="fr-FR" dirty="0" err="1"/>
              <a:t>²glisse</a:t>
            </a:r>
            <a:r>
              <a:rPr lang="fr-FR" dirty="0"/>
              <a:t>  </a:t>
            </a:r>
            <a:r>
              <a:rPr lang="fr-FR" dirty="0" err="1"/>
              <a:t>²sur</a:t>
            </a:r>
            <a:r>
              <a:rPr lang="fr-FR" dirty="0"/>
              <a:t>  </a:t>
            </a:r>
            <a:r>
              <a:rPr lang="fr-FR" dirty="0" err="1"/>
              <a:t>²le</a:t>
            </a:r>
            <a:r>
              <a:rPr lang="fr-FR" dirty="0"/>
              <a:t>  museau  </a:t>
            </a:r>
            <a:r>
              <a:rPr lang="fr-FR" dirty="0" err="1"/>
              <a:t>²du</a:t>
            </a:r>
            <a:r>
              <a:rPr lang="fr-FR" dirty="0"/>
              <a:t>  </a:t>
            </a:r>
            <a:r>
              <a:rPr lang="fr-FR" dirty="0" err="1"/>
              <a:t>²renard</a:t>
            </a:r>
            <a:r>
              <a:rPr lang="fr-FR" dirty="0"/>
              <a:t>.</a:t>
            </a:r>
          </a:p>
          <a:p>
            <a:pPr marL="360000" lvl="2" indent="-540000">
              <a:lnSpc>
                <a:spcPct val="100000"/>
              </a:lnSpc>
              <a:buFont typeface="+mj-lt"/>
              <a:buAutoNum type="arabicParenR" startAt="2"/>
            </a:pPr>
            <a:endParaRPr lang="fr-FR" dirty="0"/>
          </a:p>
          <a:p>
            <a:pPr lvl="2">
              <a:lnSpc>
                <a:spcPct val="100000"/>
              </a:lnSpc>
            </a:pPr>
            <a:endParaRPr lang="fr-FR" dirty="0"/>
          </a:p>
          <a:p>
            <a:r>
              <a:rPr lang="fr-FR" dirty="0"/>
              <a:t>Y </a:t>
            </a:r>
            <a:r>
              <a:rPr lang="fr-FR" dirty="0" err="1"/>
              <a:t>a-t-il</a:t>
            </a:r>
            <a:r>
              <a:rPr lang="fr-FR" dirty="0"/>
              <a:t> dans ses phrases des groupes de mots qu’on aurait pu mettre à un autre endroit de la phrase ?</a:t>
            </a:r>
          </a:p>
          <a:p>
            <a:r>
              <a:rPr lang="fr-FR" dirty="0"/>
              <a:t>Quel est le nom de chacun des verbes de ces phrases ?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Les phrases</a:t>
            </a:r>
          </a:p>
        </p:txBody>
      </p:sp>
    </p:spTree>
    <p:extLst>
      <p:ext uri="{BB962C8B-B14F-4D97-AF65-F5344CB8AC3E}">
        <p14:creationId xmlns:p14="http://schemas.microsoft.com/office/powerpoint/2010/main" val="21923746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Remplacer le verbe par un autre qui convient :</a:t>
            </a:r>
          </a:p>
          <a:p>
            <a:pPr lvl="1"/>
            <a:r>
              <a:rPr lang="fr-FR" dirty="0"/>
              <a:t>Le  </a:t>
            </a:r>
            <a:r>
              <a:rPr lang="fr-FR" dirty="0" err="1"/>
              <a:t>²bonhomme</a:t>
            </a:r>
            <a:r>
              <a:rPr lang="fr-FR" dirty="0"/>
              <a:t>  </a:t>
            </a:r>
            <a:r>
              <a:rPr lang="fr-FR" dirty="0" err="1"/>
              <a:t>²de</a:t>
            </a:r>
            <a:r>
              <a:rPr lang="fr-FR" dirty="0"/>
              <a:t>  </a:t>
            </a:r>
            <a:r>
              <a:rPr lang="fr-FR" dirty="0" err="1"/>
              <a:t>²pain</a:t>
            </a:r>
            <a:r>
              <a:rPr lang="fr-FR" dirty="0"/>
              <a:t>  ²d’épice$  </a:t>
            </a:r>
            <a:r>
              <a:rPr lang="fr-FR" dirty="0" err="1"/>
              <a:t>²part</a:t>
            </a:r>
            <a:r>
              <a:rPr lang="fr-FR" dirty="0"/>
              <a:t>  </a:t>
            </a:r>
            <a:r>
              <a:rPr lang="fr-FR" dirty="0" err="1"/>
              <a:t>²dan</a:t>
            </a:r>
            <a:r>
              <a:rPr lang="fr-FR" dirty="0"/>
              <a:t>$  </a:t>
            </a:r>
            <a:r>
              <a:rPr lang="fr-FR" dirty="0" err="1"/>
              <a:t>²la</a:t>
            </a:r>
            <a:r>
              <a:rPr lang="fr-FR" dirty="0"/>
              <a:t>  </a:t>
            </a:r>
            <a:r>
              <a:rPr lang="fr-FR" dirty="0" err="1"/>
              <a:t>²rue</a:t>
            </a:r>
            <a:r>
              <a:rPr lang="fr-FR" dirty="0"/>
              <a:t>.</a:t>
            </a:r>
          </a:p>
          <a:p>
            <a:pPr lvl="1"/>
            <a:endParaRPr lang="fr-FR" dirty="0"/>
          </a:p>
          <a:p>
            <a:pPr lvl="1"/>
            <a:endParaRPr lang="fr-FR" dirty="0"/>
          </a:p>
          <a:p>
            <a:r>
              <a:rPr lang="fr-FR" dirty="0"/>
              <a:t>Remplacer le sujet du verbe par le pronom qui convient (je / tu / il / nous / vous / ils) :</a:t>
            </a:r>
          </a:p>
          <a:p>
            <a:pPr lvl="1"/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Les phrases</a:t>
            </a:r>
          </a:p>
        </p:txBody>
      </p:sp>
    </p:spTree>
    <p:extLst>
      <p:ext uri="{BB962C8B-B14F-4D97-AF65-F5344CB8AC3E}">
        <p14:creationId xmlns:p14="http://schemas.microsoft.com/office/powerpoint/2010/main" val="12348945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Écris à la forme négative :</a:t>
            </a:r>
          </a:p>
          <a:p>
            <a:pPr lvl="2"/>
            <a:r>
              <a:rPr lang="fr-FR" dirty="0"/>
              <a:t>Le renard mange le bonhomme de pain d’épices.</a:t>
            </a:r>
          </a:p>
          <a:p>
            <a:pPr lvl="2"/>
            <a:endParaRPr lang="fr-FR" dirty="0"/>
          </a:p>
          <a:p>
            <a:r>
              <a:rPr lang="fr-FR" dirty="0"/>
              <a:t>Écris une phrase avec les groupes de mots suivants. Pense à la majuscule et au point. Dans la phrase que tu obtiens, encadre le verbe en rouge puis souligne en bleu son sujet :</a:t>
            </a:r>
          </a:p>
          <a:p>
            <a:pPr lvl="2"/>
            <a:r>
              <a:rPr lang="fr-FR" dirty="0"/>
              <a:t>avec mes parents   –   je   –   dans les bois   –   prends les chemins fléchés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15" y="584199"/>
            <a:ext cx="469353" cy="58516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14" y="1490297"/>
            <a:ext cx="469353" cy="585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5141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T²ransposition</a:t>
            </a:r>
            <a:r>
              <a:rPr lang="fr-FR" dirty="0"/>
              <a:t>$</a:t>
            </a:r>
          </a:p>
        </p:txBody>
      </p:sp>
    </p:spTree>
    <p:extLst>
      <p:ext uri="{BB962C8B-B14F-4D97-AF65-F5344CB8AC3E}">
        <p14:creationId xmlns:p14="http://schemas.microsoft.com/office/powerpoint/2010/main" val="309757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/>
              <a:t>(Diapo de travail : voir la page suivante.)</a:t>
            </a:r>
          </a:p>
          <a:p>
            <a:endParaRPr lang="fr-FR" dirty="0"/>
          </a:p>
          <a:p>
            <a:r>
              <a:rPr lang="fr-FR" dirty="0"/>
              <a:t>Transposer le texte en transformant « le Bonhomme de Pain d’épices » en « deux Bonhommes de Pain d’épices » (il </a:t>
            </a:r>
            <a:r>
              <a:rPr lang="fr-FR" dirty="0">
                <a:sym typeface="Symbol"/>
              </a:rPr>
              <a:t></a:t>
            </a:r>
            <a:r>
              <a:rPr lang="fr-FR" dirty="0"/>
              <a:t> ils).</a:t>
            </a:r>
          </a:p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Transposition</a:t>
            </a:r>
          </a:p>
        </p:txBody>
      </p:sp>
    </p:spTree>
    <p:extLst>
      <p:ext uri="{BB962C8B-B14F-4D97-AF65-F5344CB8AC3E}">
        <p14:creationId xmlns:p14="http://schemas.microsoft.com/office/powerpoint/2010/main" val="6334083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Transformer le Bonhomme de Pain d’épices en deux Bonhommes de Pain d’épices :</a:t>
            </a:r>
          </a:p>
          <a:p>
            <a:pPr lvl="2">
              <a:lnSpc>
                <a:spcPct val="100000"/>
              </a:lnSpc>
              <a:spcAft>
                <a:spcPts val="500"/>
              </a:spcAft>
            </a:pPr>
            <a:r>
              <a:rPr lang="fr-FR" dirty="0"/>
              <a:t>À la grande surprise de la vieille dame, le Bonhomme de Pain d’épices sort du four, saute par terre et s’enfuit par la fenêtre.</a:t>
            </a:r>
          </a:p>
          <a:p>
            <a:pPr lvl="2">
              <a:lnSpc>
                <a:spcPct val="100000"/>
              </a:lnSpc>
              <a:spcAft>
                <a:spcPts val="500"/>
              </a:spcAft>
            </a:pPr>
            <a:r>
              <a:rPr lang="fr-FR" dirty="0"/>
              <a:t>Il crie :</a:t>
            </a:r>
          </a:p>
          <a:p>
            <a:pPr lvl="2">
              <a:lnSpc>
                <a:spcPct val="100000"/>
              </a:lnSpc>
              <a:spcAft>
                <a:spcPts val="500"/>
              </a:spcAft>
            </a:pPr>
            <a:r>
              <a:rPr lang="fr-FR" dirty="0"/>
              <a:t>– Cours, cours, aussi vite que tu peux ! Tu ne m’attraperas pas. Je suis le Bonhomme de Pain d’épices.</a:t>
            </a:r>
          </a:p>
          <a:p>
            <a:pPr lvl="2">
              <a:lnSpc>
                <a:spcPct val="100000"/>
              </a:lnSpc>
              <a:spcAft>
                <a:spcPts val="500"/>
              </a:spcAft>
            </a:pPr>
            <a:r>
              <a:rPr lang="fr-FR" dirty="0"/>
              <a:t>Un peu plus loin, le Bonhomme de Pain d’épices rencontre un cochon, une vache, un cheval et des paysans. À chaque fois, il leur dit :</a:t>
            </a:r>
          </a:p>
          <a:p>
            <a:pPr lvl="2">
              <a:lnSpc>
                <a:spcPct val="100000"/>
              </a:lnSpc>
              <a:spcAft>
                <a:spcPts val="500"/>
              </a:spcAft>
            </a:pPr>
            <a:r>
              <a:rPr lang="fr-FR" dirty="0"/>
              <a:t>– Courez, courez, aussi vite que vous pouvez ! Vous ne m’attraperez pas. Je suis le Bonhomme de Pain d’épices.</a:t>
            </a:r>
          </a:p>
          <a:p>
            <a:pPr lvl="2">
              <a:lnSpc>
                <a:spcPct val="100000"/>
              </a:lnSpc>
              <a:spcAft>
                <a:spcPts val="500"/>
              </a:spcAft>
            </a:pPr>
            <a:r>
              <a:rPr lang="fr-FR" dirty="0"/>
              <a:t>Au bord d’une rivière, le Bonhomme de Pain d’épices rencontre un renard et lui dit :</a:t>
            </a:r>
          </a:p>
          <a:p>
            <a:pPr lvl="2">
              <a:lnSpc>
                <a:spcPct val="100000"/>
              </a:lnSpc>
              <a:spcAft>
                <a:spcPts val="500"/>
              </a:spcAft>
            </a:pPr>
            <a:r>
              <a:rPr lang="fr-FR" dirty="0"/>
              <a:t>– Cours, cours, aussi vite que tu peux ! Tu ne m’attraperas pas. Je suis le Bonhomme de Pain d’épices  !</a:t>
            </a:r>
          </a:p>
          <a:p>
            <a:pPr lvl="2">
              <a:lnSpc>
                <a:spcPct val="100000"/>
              </a:lnSpc>
              <a:spcAft>
                <a:spcPts val="500"/>
              </a:spcAft>
            </a:pPr>
            <a:r>
              <a:rPr lang="fr-FR" dirty="0"/>
              <a:t>Alors, le rusé renard répond :</a:t>
            </a:r>
          </a:p>
          <a:p>
            <a:pPr lvl="2">
              <a:lnSpc>
                <a:spcPct val="100000"/>
              </a:lnSpc>
              <a:spcAft>
                <a:spcPts val="500"/>
              </a:spcAft>
            </a:pPr>
            <a:r>
              <a:rPr lang="fr-FR" dirty="0"/>
              <a:t>– Mais je ne veux pas t’attraper ! Je veux juste te faire traverser la rivière !</a:t>
            </a:r>
          </a:p>
          <a:p>
            <a:pPr lvl="2">
              <a:lnSpc>
                <a:spcPct val="100000"/>
              </a:lnSpc>
              <a:spcAft>
                <a:spcPts val="500"/>
              </a:spcAft>
            </a:pPr>
            <a:r>
              <a:rPr lang="fr-FR" dirty="0"/>
              <a:t>Le Bonhomme de Pain d’épices monte sur le dos du renard. À la fin de la traversée, sur les conseils du renard, il est sur le museau du renard et… </a:t>
            </a:r>
            <a:r>
              <a:rPr lang="fr-FR" dirty="0" err="1"/>
              <a:t>GLOUP</a:t>
            </a:r>
            <a:r>
              <a:rPr lang="fr-FR" dirty="0"/>
              <a:t> ! le renard avale le Bonhomme de Pain d’épices.</a:t>
            </a:r>
            <a:r>
              <a:rPr lang="fr-FR" dirty="0"/>
              <a:t> 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Transposition</a:t>
            </a:r>
          </a:p>
        </p:txBody>
      </p:sp>
      <p:cxnSp>
        <p:nvCxnSpPr>
          <p:cNvPr id="3" name="Connecteur droit 2"/>
          <p:cNvCxnSpPr/>
          <p:nvPr/>
        </p:nvCxnSpPr>
        <p:spPr>
          <a:xfrm>
            <a:off x="2543504" y="2561897"/>
            <a:ext cx="4745421" cy="0"/>
          </a:xfrm>
          <a:prstGeom prst="line">
            <a:avLst/>
          </a:prstGeom>
          <a:ln w="19050">
            <a:solidFill>
              <a:srgbClr val="3399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>
            <a:off x="2543504" y="3999187"/>
            <a:ext cx="4745421" cy="0"/>
          </a:xfrm>
          <a:prstGeom prst="line">
            <a:avLst/>
          </a:prstGeom>
          <a:ln w="19050">
            <a:solidFill>
              <a:srgbClr val="3399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/>
          <p:cNvCxnSpPr/>
          <p:nvPr/>
        </p:nvCxnSpPr>
        <p:spPr>
          <a:xfrm>
            <a:off x="2543504" y="5741277"/>
            <a:ext cx="4745421" cy="0"/>
          </a:xfrm>
          <a:prstGeom prst="line">
            <a:avLst/>
          </a:prstGeom>
          <a:ln w="19050">
            <a:solidFill>
              <a:srgbClr val="3399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2814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 </a:t>
            </a:r>
            <a:r>
              <a:rPr lang="fr-FR" dirty="0" err="1"/>
              <a:t>²texte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036162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Transformer le Bonhomme de Pain d’épices en deux Bonhommes de Pain d’épices :</a:t>
            </a:r>
          </a:p>
          <a:p>
            <a:pPr lvl="2">
              <a:lnSpc>
                <a:spcPct val="300000"/>
              </a:lnSpc>
              <a:spcAft>
                <a:spcPts val="500"/>
              </a:spcAft>
            </a:pPr>
            <a:r>
              <a:rPr lang="fr-FR" dirty="0"/>
              <a:t>À la grande surprise de la vieille dame, le Bonhomme de Pain d’épices sort du four, saute par terre et s’enfuit par la fenêtre.</a:t>
            </a:r>
          </a:p>
          <a:p>
            <a:pPr lvl="2">
              <a:lnSpc>
                <a:spcPct val="300000"/>
              </a:lnSpc>
              <a:spcAft>
                <a:spcPts val="500"/>
              </a:spcAft>
            </a:pPr>
            <a:r>
              <a:rPr lang="fr-FR" dirty="0"/>
              <a:t>Il crie :</a:t>
            </a:r>
          </a:p>
          <a:p>
            <a:pPr lvl="2">
              <a:lnSpc>
                <a:spcPct val="300000"/>
              </a:lnSpc>
              <a:spcAft>
                <a:spcPts val="500"/>
              </a:spcAft>
            </a:pPr>
            <a:r>
              <a:rPr lang="fr-FR" dirty="0"/>
              <a:t>– Cours, cours, aussi vite que tu peux ! Tu ne m’attraperas pas. Je suis le Bonhomme de Pain d’épices.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Transposition</a:t>
            </a:r>
          </a:p>
        </p:txBody>
      </p:sp>
    </p:spTree>
    <p:extLst>
      <p:ext uri="{BB962C8B-B14F-4D97-AF65-F5344CB8AC3E}">
        <p14:creationId xmlns:p14="http://schemas.microsoft.com/office/powerpoint/2010/main" val="42472828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Transformer le Bonhomme de Pain d’épices en deux Bonhommes de Pain d’épices :</a:t>
            </a:r>
          </a:p>
          <a:p>
            <a:pPr lvl="2">
              <a:lnSpc>
                <a:spcPct val="300000"/>
              </a:lnSpc>
              <a:spcAft>
                <a:spcPts val="500"/>
              </a:spcAft>
            </a:pPr>
            <a:r>
              <a:rPr lang="fr-FR" dirty="0"/>
              <a:t>Un peu plus loin, le Bonhomme de Pain d’épices rencontre un cochon, une vache, un cheval et des paysans. À chaque fois, il leur dit :</a:t>
            </a:r>
          </a:p>
          <a:p>
            <a:pPr lvl="2">
              <a:lnSpc>
                <a:spcPct val="300000"/>
              </a:lnSpc>
              <a:spcAft>
                <a:spcPts val="500"/>
              </a:spcAft>
            </a:pPr>
            <a:r>
              <a:rPr lang="fr-FR" dirty="0"/>
              <a:t>– Courez, courez, aussi vite que vous pouvez ! Vous ne m’attraperez pas. Je suis le Bonhomme de Pain d’épices.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Transposition</a:t>
            </a:r>
          </a:p>
        </p:txBody>
      </p:sp>
    </p:spTree>
    <p:extLst>
      <p:ext uri="{BB962C8B-B14F-4D97-AF65-F5344CB8AC3E}">
        <p14:creationId xmlns:p14="http://schemas.microsoft.com/office/powerpoint/2010/main" val="41410379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Transformer le Bonhomme de Pain d’épices en deux Bonhommes de Pain d’épices :</a:t>
            </a:r>
          </a:p>
          <a:p>
            <a:pPr lvl="2">
              <a:lnSpc>
                <a:spcPct val="300000"/>
              </a:lnSpc>
              <a:spcAft>
                <a:spcPts val="500"/>
              </a:spcAft>
            </a:pPr>
            <a:r>
              <a:rPr lang="fr-FR" dirty="0"/>
              <a:t>Au bord d’une rivière, le Bonhomme de Pain d’épices rencontre un renard et lui dit :</a:t>
            </a:r>
          </a:p>
          <a:p>
            <a:pPr lvl="2">
              <a:lnSpc>
                <a:spcPct val="300000"/>
              </a:lnSpc>
              <a:spcAft>
                <a:spcPts val="500"/>
              </a:spcAft>
            </a:pPr>
            <a:r>
              <a:rPr lang="fr-FR" dirty="0"/>
              <a:t>– Cours, cours, aussi vite que tu peux ! Tu ne m’attraperas pas. Je suis le Bonhomme de Pain d’épices  !</a:t>
            </a:r>
          </a:p>
          <a:p>
            <a:pPr lvl="2">
              <a:lnSpc>
                <a:spcPct val="300000"/>
              </a:lnSpc>
              <a:spcAft>
                <a:spcPts val="500"/>
              </a:spcAft>
            </a:pPr>
            <a:r>
              <a:rPr lang="fr-FR" dirty="0"/>
              <a:t>Alors, le rusé renard répond :</a:t>
            </a:r>
          </a:p>
          <a:p>
            <a:pPr lvl="2">
              <a:lnSpc>
                <a:spcPct val="300000"/>
              </a:lnSpc>
              <a:spcAft>
                <a:spcPts val="500"/>
              </a:spcAft>
            </a:pPr>
            <a:r>
              <a:rPr lang="fr-FR" dirty="0"/>
              <a:t>– Mais je ne veux pas t’attraper ! Je veux juste te faire traverser la rivière !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Transposition</a:t>
            </a:r>
          </a:p>
        </p:txBody>
      </p:sp>
    </p:spTree>
    <p:extLst>
      <p:ext uri="{BB962C8B-B14F-4D97-AF65-F5344CB8AC3E}">
        <p14:creationId xmlns:p14="http://schemas.microsoft.com/office/powerpoint/2010/main" val="30254684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Compléter l’affiche collective de la conjugaison du verbe être.</a:t>
            </a:r>
          </a:p>
          <a:p>
            <a:r>
              <a:rPr lang="fr-FR" dirty="0"/>
              <a:t>Y ajouter : </a:t>
            </a:r>
            <a:r>
              <a:rPr lang="fr-FR" dirty="0">
                <a:solidFill>
                  <a:srgbClr val="3333FF"/>
                </a:solidFill>
                <a:latin typeface="Sassoon Infant Std" panose="020B0503020103030203" pitchFamily="34" charset="0"/>
              </a:rPr>
              <a:t>Nous sommes les princes de pain d’épices.</a:t>
            </a:r>
          </a:p>
          <a:p>
            <a:endParaRPr lang="fr-FR" dirty="0">
              <a:solidFill>
                <a:srgbClr val="3333FF"/>
              </a:solidFill>
              <a:latin typeface="Sassoon Infant Std" panose="020B0503020103030203" pitchFamily="34" charset="0"/>
            </a:endParaRPr>
          </a:p>
          <a:p>
            <a:r>
              <a:rPr lang="fr-FR" dirty="0">
                <a:solidFill>
                  <a:srgbClr val="7030A0"/>
                </a:solidFill>
                <a:latin typeface="Sassoon Infant Std" panose="020B0503020103030203" pitchFamily="34" charset="0"/>
              </a:rPr>
              <a:t>IL</a:t>
            </a:r>
          </a:p>
          <a:p>
            <a:r>
              <a:rPr lang="fr-FR" dirty="0">
                <a:solidFill>
                  <a:srgbClr val="7030A0"/>
                </a:solidFill>
                <a:latin typeface="Sassoon Infant Std" panose="020B0503020103030203" pitchFamily="34" charset="0"/>
              </a:rPr>
              <a:t>Le prince de pain d’épices rencontre une vache.</a:t>
            </a:r>
          </a:p>
          <a:p>
            <a:r>
              <a:rPr lang="fr-FR" dirty="0">
                <a:solidFill>
                  <a:srgbClr val="7030A0"/>
                </a:solidFill>
                <a:latin typeface="Sassoon Infant Std" panose="020B0503020103030203" pitchFamily="34" charset="0"/>
              </a:rPr>
              <a:t>Il crie.</a:t>
            </a:r>
          </a:p>
          <a:p>
            <a:r>
              <a:rPr lang="fr-FR" dirty="0">
                <a:solidFill>
                  <a:srgbClr val="7030A0"/>
                </a:solidFill>
                <a:latin typeface="Sassoon Infant Std" panose="020B0503020103030203" pitchFamily="34" charset="0"/>
              </a:rPr>
              <a:t>Il glisse sur le museau du renard.</a:t>
            </a:r>
          </a:p>
          <a:p>
            <a:r>
              <a:rPr lang="fr-FR" dirty="0">
                <a:solidFill>
                  <a:srgbClr val="7030A0"/>
                </a:solidFill>
                <a:latin typeface="Sassoon Infant Std" panose="020B0503020103030203" pitchFamily="34" charset="0"/>
              </a:rPr>
              <a:t>Le renard avale le bonhomme de pain d’épices.</a:t>
            </a:r>
          </a:p>
          <a:p>
            <a:endParaRPr lang="fr-FR" dirty="0">
              <a:solidFill>
                <a:srgbClr val="7030A0"/>
              </a:solidFill>
              <a:latin typeface="Sassoon Infant Std" panose="020B0503020103030203" pitchFamily="34" charset="0"/>
            </a:endParaRPr>
          </a:p>
          <a:p>
            <a:r>
              <a:rPr lang="fr-FR" dirty="0">
                <a:solidFill>
                  <a:srgbClr val="7030A0"/>
                </a:solidFill>
                <a:latin typeface="Sassoon Infant Std" panose="020B0503020103030203" pitchFamily="34" charset="0"/>
              </a:rPr>
              <a:t>ILS</a:t>
            </a:r>
          </a:p>
          <a:p>
            <a:r>
              <a:rPr lang="fr-FR" dirty="0">
                <a:solidFill>
                  <a:srgbClr val="7030A0"/>
                </a:solidFill>
                <a:latin typeface="Sassoon Infant Std" panose="020B0503020103030203" pitchFamily="34" charset="0"/>
              </a:rPr>
              <a:t>Les princes de pain d’épices rencontrent une vache.</a:t>
            </a:r>
          </a:p>
          <a:p>
            <a:r>
              <a:rPr lang="fr-FR" dirty="0">
                <a:solidFill>
                  <a:srgbClr val="7030A0"/>
                </a:solidFill>
                <a:latin typeface="Sassoon Infant Std" panose="020B0503020103030203" pitchFamily="34" charset="0"/>
              </a:rPr>
              <a:t>Ils crient.</a:t>
            </a:r>
          </a:p>
          <a:p>
            <a:r>
              <a:rPr lang="fr-FR" dirty="0">
                <a:solidFill>
                  <a:srgbClr val="7030A0"/>
                </a:solidFill>
                <a:latin typeface="Sassoon Infant Std" panose="020B0503020103030203" pitchFamily="34" charset="0"/>
              </a:rPr>
              <a:t>Ils glissent sur le museau du renard.</a:t>
            </a:r>
            <a:endParaRPr lang="fr-FR" dirty="0">
              <a:solidFill>
                <a:srgbClr val="7030A0"/>
              </a:solidFill>
              <a:latin typeface="Sassoon Infant Std" panose="020B0503020103030203" pitchFamily="34" charset="0"/>
            </a:endParaRP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Transposition</a:t>
            </a:r>
          </a:p>
        </p:txBody>
      </p:sp>
    </p:spTree>
    <p:extLst>
      <p:ext uri="{BB962C8B-B14F-4D97-AF65-F5344CB8AC3E}">
        <p14:creationId xmlns:p14="http://schemas.microsoft.com/office/powerpoint/2010/main" val="17963190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A²ctivité</a:t>
            </a:r>
            <a:r>
              <a:rPr lang="fr-FR" dirty="0"/>
              <a:t>$ </a:t>
            </a:r>
            <a:r>
              <a:rPr lang="fr-FR" dirty="0" err="1"/>
              <a:t>²sur</a:t>
            </a:r>
            <a:r>
              <a:rPr lang="fr-FR" dirty="0"/>
              <a:t> </a:t>
            </a:r>
            <a:r>
              <a:rPr lang="fr-FR" dirty="0" err="1"/>
              <a:t>²le</a:t>
            </a:r>
            <a:r>
              <a:rPr lang="fr-FR" dirty="0"/>
              <a:t>$ mot$</a:t>
            </a:r>
          </a:p>
        </p:txBody>
      </p:sp>
    </p:spTree>
    <p:extLst>
      <p:ext uri="{BB962C8B-B14F-4D97-AF65-F5344CB8AC3E}">
        <p14:creationId xmlns:p14="http://schemas.microsoft.com/office/powerpoint/2010/main" val="23298863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Poursuivre la collecte des groupes nominaux.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Les mots</a:t>
            </a:r>
          </a:p>
        </p:txBody>
      </p:sp>
    </p:spTree>
    <p:extLst>
      <p:ext uri="{BB962C8B-B14F-4D97-AF65-F5344CB8AC3E}">
        <p14:creationId xmlns:p14="http://schemas.microsoft.com/office/powerpoint/2010/main" val="16933294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Entourer en bleu les groupes de mots contenant un nom commun :</a:t>
            </a:r>
          </a:p>
          <a:p>
            <a:pPr lvl="2">
              <a:lnSpc>
                <a:spcPct val="100000"/>
              </a:lnSpc>
              <a:spcAft>
                <a:spcPts val="500"/>
              </a:spcAft>
            </a:pPr>
            <a:r>
              <a:rPr lang="fr-FR" dirty="0"/>
              <a:t>À  la  grande  surprise  de  la  vieille  dame,  le  Bonhomme  de  Pain  d’épices  sort  du  four,  saute  par  terre  et  s’enfuit  par  la  fenêtre.</a:t>
            </a:r>
          </a:p>
          <a:p>
            <a:pPr lvl="2">
              <a:lnSpc>
                <a:spcPct val="100000"/>
              </a:lnSpc>
              <a:spcAft>
                <a:spcPts val="500"/>
              </a:spcAft>
            </a:pPr>
            <a:r>
              <a:rPr lang="fr-FR" dirty="0"/>
              <a:t>Il  crie :</a:t>
            </a:r>
          </a:p>
          <a:p>
            <a:pPr lvl="2">
              <a:lnSpc>
                <a:spcPct val="100000"/>
              </a:lnSpc>
              <a:spcAft>
                <a:spcPts val="500"/>
              </a:spcAft>
            </a:pPr>
            <a:r>
              <a:rPr lang="fr-FR" dirty="0"/>
              <a:t>–  Cours,  cours,  aussi  vite  que  tu  peux !  Tu  ne  m’attraperas  pas.  Je  suis  le  Bonhomme  de  Pain  d’épices.</a:t>
            </a:r>
          </a:p>
          <a:p>
            <a:pPr lvl="2">
              <a:lnSpc>
                <a:spcPct val="100000"/>
              </a:lnSpc>
              <a:spcAft>
                <a:spcPts val="500"/>
              </a:spcAft>
            </a:pPr>
            <a:r>
              <a:rPr lang="fr-FR" dirty="0"/>
              <a:t>Un  peu  plus  loin,  le  Bonhomme  de  Pain  d’épices  rencontre  un  cochon,  une  vache,  un  cheval  et  des  paysans.  À  chaque  fois,  il  leur  dit :</a:t>
            </a:r>
          </a:p>
          <a:p>
            <a:pPr lvl="2">
              <a:lnSpc>
                <a:spcPct val="100000"/>
              </a:lnSpc>
              <a:spcAft>
                <a:spcPts val="500"/>
              </a:spcAft>
            </a:pPr>
            <a:r>
              <a:rPr lang="fr-FR" dirty="0"/>
              <a:t>–  Courez,  courez,  aussi  vite  que  vous  pouvez !  Vous  ne  m’attraperez  pas.  Je  suis  le  Bonhomme  de  Pain  d’épices.</a:t>
            </a:r>
          </a:p>
          <a:p>
            <a:pPr lvl="2">
              <a:lnSpc>
                <a:spcPct val="100000"/>
              </a:lnSpc>
              <a:spcAft>
                <a:spcPts val="500"/>
              </a:spcAft>
            </a:pPr>
            <a:r>
              <a:rPr lang="fr-FR" dirty="0"/>
              <a:t>Au  bord  d’une  rivière,  le  Bonhomme  de  Pain  d’épices  rencontre  un  renard  et  lui  dit :</a:t>
            </a:r>
          </a:p>
          <a:p>
            <a:pPr lvl="2">
              <a:lnSpc>
                <a:spcPct val="100000"/>
              </a:lnSpc>
              <a:spcAft>
                <a:spcPts val="500"/>
              </a:spcAft>
            </a:pPr>
            <a:r>
              <a:rPr lang="fr-FR" dirty="0"/>
              <a:t>–  Cours,  cours,  aussi  vite  que  tu  peux !  Tu  ne  m’attraperas  pas.  Je  suis  le  Bonhomme  de  Pain  d’épices   !</a:t>
            </a:r>
          </a:p>
          <a:p>
            <a:pPr lvl="2">
              <a:lnSpc>
                <a:spcPct val="100000"/>
              </a:lnSpc>
              <a:spcAft>
                <a:spcPts val="500"/>
              </a:spcAft>
            </a:pPr>
            <a:r>
              <a:rPr lang="fr-FR" dirty="0"/>
              <a:t>Alors,  le  rusé  renard  répond :</a:t>
            </a:r>
          </a:p>
          <a:p>
            <a:pPr lvl="2">
              <a:lnSpc>
                <a:spcPct val="100000"/>
              </a:lnSpc>
              <a:spcAft>
                <a:spcPts val="500"/>
              </a:spcAft>
            </a:pPr>
            <a:r>
              <a:rPr lang="fr-FR" dirty="0"/>
              <a:t>–  Mais  je  ne  veux  pas  t’attraper !  Je  veux  juste  te  faire  traverser  la  rivière !</a:t>
            </a:r>
          </a:p>
          <a:p>
            <a:pPr lvl="2">
              <a:lnSpc>
                <a:spcPct val="100000"/>
              </a:lnSpc>
              <a:spcAft>
                <a:spcPts val="500"/>
              </a:spcAft>
            </a:pPr>
            <a:r>
              <a:rPr lang="fr-FR" dirty="0"/>
              <a:t>Le  Bonhomme  de  Pain  d’épices  monte  sur  le  dos  du  renard.  À  la  fin  de  la  traversée,  sur  les  conseils  du  renard,  il  est  sur  le  museau  du  renard  et…  </a:t>
            </a:r>
            <a:r>
              <a:rPr lang="fr-FR" dirty="0" err="1"/>
              <a:t>GLOUP</a:t>
            </a:r>
            <a:r>
              <a:rPr lang="fr-FR" dirty="0"/>
              <a:t> !  le  renard  avale  le  Bonhomme  de  pain  d’épices.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Les mots</a:t>
            </a:r>
          </a:p>
        </p:txBody>
      </p:sp>
    </p:spTree>
    <p:extLst>
      <p:ext uri="{BB962C8B-B14F-4D97-AF65-F5344CB8AC3E}">
        <p14:creationId xmlns:p14="http://schemas.microsoft.com/office/powerpoint/2010/main" val="41793243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Transpose avec deux galettes.</a:t>
            </a:r>
          </a:p>
          <a:p>
            <a:pPr lvl="2">
              <a:lnSpc>
                <a:spcPct val="150000"/>
              </a:lnSpc>
            </a:pPr>
            <a:r>
              <a:rPr lang="fr-FR" dirty="0"/>
              <a:t>C’est l’histoire d’une galette. Elle est sur la fenêtre. Elle roule. Elle rencontre le lapin, le loup, l’ours et le renard. À la fin, le rusé renard mange la galette.</a:t>
            </a:r>
          </a:p>
          <a:p>
            <a:pPr lvl="2"/>
            <a:endParaRPr lang="fr-FR" dirty="0"/>
          </a:p>
          <a:p>
            <a:r>
              <a:rPr lang="fr-FR" dirty="0"/>
              <a:t>Dans les phrases suivantes, encadre le verbe en rouge, souligne le sujet en bleu.</a:t>
            </a:r>
          </a:p>
          <a:p>
            <a:r>
              <a:rPr lang="fr-FR" dirty="0"/>
              <a:t>Indique le nom de chacun des verbes.</a:t>
            </a:r>
          </a:p>
          <a:p>
            <a:pPr marL="817200" lvl="2" indent="-457200">
              <a:lnSpc>
                <a:spcPct val="150000"/>
              </a:lnSpc>
              <a:buFont typeface="+mj-lt"/>
              <a:buAutoNum type="alphaLcParenR"/>
            </a:pPr>
            <a:r>
              <a:rPr lang="fr-FR" dirty="0"/>
              <a:t>Sur la branche, un oiseau chante.</a:t>
            </a:r>
          </a:p>
          <a:p>
            <a:pPr marL="817200" lvl="2" indent="-457200">
              <a:lnSpc>
                <a:spcPct val="150000"/>
              </a:lnSpc>
              <a:buFont typeface="+mj-lt"/>
              <a:buAutoNum type="alphaLcParenR"/>
            </a:pPr>
            <a:r>
              <a:rPr lang="fr-FR" dirty="0"/>
              <a:t>Nous stoppons au feu.</a:t>
            </a:r>
          </a:p>
          <a:p>
            <a:pPr marL="817200" lvl="2" indent="-457200">
              <a:lnSpc>
                <a:spcPct val="150000"/>
              </a:lnSpc>
              <a:buFont typeface="+mj-lt"/>
              <a:buAutoNum type="alphaLcParenR"/>
            </a:pPr>
            <a:r>
              <a:rPr lang="fr-FR" dirty="0"/>
              <a:t>Le mardi soir, je regarde un film.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14" y="584199"/>
            <a:ext cx="469353" cy="58516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12" y="2135682"/>
            <a:ext cx="469353" cy="585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6846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A²ctivité</a:t>
            </a:r>
            <a:r>
              <a:rPr lang="fr-FR" dirty="0"/>
              <a:t>$ </a:t>
            </a:r>
            <a:r>
              <a:rPr lang="fr-FR" dirty="0" err="1"/>
              <a:t>²de</a:t>
            </a:r>
            <a:r>
              <a:rPr lang="fr-FR" dirty="0"/>
              <a:t> vocabulaire</a:t>
            </a:r>
          </a:p>
        </p:txBody>
      </p:sp>
    </p:spTree>
    <p:extLst>
      <p:ext uri="{BB962C8B-B14F-4D97-AF65-F5344CB8AC3E}">
        <p14:creationId xmlns:p14="http://schemas.microsoft.com/office/powerpoint/2010/main" val="7366342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Trouver le nom du petit du renard : </a:t>
            </a:r>
            <a:r>
              <a:rPr lang="fr-FR" dirty="0">
                <a:solidFill>
                  <a:srgbClr val="3333FF"/>
                </a:solidFill>
                <a:latin typeface="Sassoon Infant Std" panose="020B0503020103030203" pitchFamily="34" charset="0"/>
              </a:rPr>
              <a:t>le renardeau</a:t>
            </a:r>
            <a:r>
              <a:rPr lang="fr-FR" dirty="0"/>
              <a:t>.</a:t>
            </a:r>
          </a:p>
          <a:p>
            <a:r>
              <a:rPr lang="fr-FR" dirty="0"/>
              <a:t>Chercher ensuite le nom du </a:t>
            </a:r>
            <a:r>
              <a:rPr lang="fr-FR" dirty="0">
                <a:solidFill>
                  <a:srgbClr val="3333FF"/>
                </a:solidFill>
                <a:latin typeface="Sassoon Infant Std" panose="020B0503020103030203" pitchFamily="34" charset="0"/>
              </a:rPr>
              <a:t>petit du lion, de la souris, de l’éléphant, de la chèvre, de la baleine</a:t>
            </a:r>
            <a:r>
              <a:rPr lang="fr-FR" dirty="0"/>
              <a:t>.</a:t>
            </a:r>
          </a:p>
          <a:p>
            <a:r>
              <a:rPr lang="fr-FR" dirty="0"/>
              <a:t>Entourer le suffixe -eau et trouver sa signification.</a:t>
            </a:r>
          </a:p>
          <a:p>
            <a:endParaRPr lang="fr-FR" dirty="0"/>
          </a:p>
          <a:p>
            <a:r>
              <a:rPr lang="fr-FR" dirty="0"/>
              <a:t>Trouver un synonyme de avale.</a:t>
            </a:r>
          </a:p>
          <a:p>
            <a:endParaRPr lang="fr-FR" dirty="0"/>
          </a:p>
          <a:p>
            <a:r>
              <a:rPr lang="fr-FR" dirty="0"/>
              <a:t>Recopier dans l’ordre alphabétique : </a:t>
            </a:r>
            <a:r>
              <a:rPr lang="fr-FR" dirty="0">
                <a:solidFill>
                  <a:srgbClr val="3333FF"/>
                </a:solidFill>
                <a:latin typeface="Sassoon Infant Std" panose="020B0503020103030203" pitchFamily="34" charset="0"/>
              </a:rPr>
              <a:t>prince   –   renard   –   four   –   rue   –   surprise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Vocabulaire</a:t>
            </a:r>
          </a:p>
        </p:txBody>
      </p:sp>
    </p:spTree>
    <p:extLst>
      <p:ext uri="{BB962C8B-B14F-4D97-AF65-F5344CB8AC3E}">
        <p14:creationId xmlns:p14="http://schemas.microsoft.com/office/powerpoint/2010/main" val="3441247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 Bonhomme de Pain d’épices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indent="360000">
              <a:lnSpc>
                <a:spcPct val="100000"/>
              </a:lnSpc>
              <a:spcAft>
                <a:spcPts val="500"/>
              </a:spcAft>
            </a:pPr>
            <a:r>
              <a:rPr lang="fr-FR" dirty="0"/>
              <a:t>À la grande surprise de la vieille dame, le Bonhomme de Pain d’épices sort du four, saute par terre et s’enfuit par la fenêtre.</a:t>
            </a:r>
          </a:p>
          <a:p>
            <a:pPr indent="360000">
              <a:lnSpc>
                <a:spcPct val="100000"/>
              </a:lnSpc>
              <a:spcAft>
                <a:spcPts val="500"/>
              </a:spcAft>
            </a:pPr>
            <a:r>
              <a:rPr lang="fr-FR" dirty="0"/>
              <a:t>Il crie :</a:t>
            </a:r>
          </a:p>
          <a:p>
            <a:pPr indent="360000">
              <a:lnSpc>
                <a:spcPct val="100000"/>
              </a:lnSpc>
              <a:spcAft>
                <a:spcPts val="500"/>
              </a:spcAft>
            </a:pPr>
            <a:r>
              <a:rPr lang="fr-FR" dirty="0"/>
              <a:t>– Cours, cours, aussi vite que tu peux ! Tu ne m’attraperas pas. Je suis le Bonhomme de Pain d’épices.</a:t>
            </a:r>
          </a:p>
          <a:p>
            <a:pPr indent="360000">
              <a:lnSpc>
                <a:spcPct val="100000"/>
              </a:lnSpc>
              <a:spcAft>
                <a:spcPts val="500"/>
              </a:spcAft>
            </a:pPr>
            <a:r>
              <a:rPr lang="fr-FR" dirty="0"/>
              <a:t>Un peu plus loin, le Bonhomme de Pain d’épices rencontre un cochon, une vache, un cheval et des paysans. À chaque fois, il leur dit :</a:t>
            </a:r>
          </a:p>
          <a:p>
            <a:pPr indent="360000">
              <a:lnSpc>
                <a:spcPct val="100000"/>
              </a:lnSpc>
              <a:spcAft>
                <a:spcPts val="500"/>
              </a:spcAft>
            </a:pPr>
            <a:r>
              <a:rPr lang="fr-FR" dirty="0"/>
              <a:t>– Courez, courez, aussi vite que vous pouvez ! Vous ne m’attraperez pas. Je suis le Bonhomme de Pain d’épices.</a:t>
            </a:r>
          </a:p>
          <a:p>
            <a:pPr indent="360000">
              <a:lnSpc>
                <a:spcPct val="100000"/>
              </a:lnSpc>
              <a:spcAft>
                <a:spcPts val="500"/>
              </a:spcAft>
            </a:pPr>
            <a:r>
              <a:rPr lang="fr-FR" dirty="0"/>
              <a:t>Au bord d’une rivière, le Bonhomme de Pain d’épices rencontre un renard et lui dit :</a:t>
            </a:r>
          </a:p>
          <a:p>
            <a:pPr indent="360000">
              <a:lnSpc>
                <a:spcPct val="100000"/>
              </a:lnSpc>
              <a:spcAft>
                <a:spcPts val="500"/>
              </a:spcAft>
            </a:pPr>
            <a:r>
              <a:rPr lang="fr-FR" dirty="0"/>
              <a:t>– Cours, cours, aussi vite que tu peux ! Tu ne m’attraperas pas. Je suis le Bonhomme de Pain d’épices  !</a:t>
            </a:r>
          </a:p>
          <a:p>
            <a:pPr indent="360000">
              <a:lnSpc>
                <a:spcPct val="100000"/>
              </a:lnSpc>
              <a:spcAft>
                <a:spcPts val="500"/>
              </a:spcAft>
            </a:pPr>
            <a:r>
              <a:rPr lang="fr-FR" dirty="0"/>
              <a:t>Alors, le rusé renard répond :</a:t>
            </a:r>
          </a:p>
          <a:p>
            <a:pPr indent="360000">
              <a:lnSpc>
                <a:spcPct val="100000"/>
              </a:lnSpc>
              <a:spcAft>
                <a:spcPts val="500"/>
              </a:spcAft>
            </a:pPr>
            <a:r>
              <a:rPr lang="fr-FR" dirty="0"/>
              <a:t>– Mais je ne veux pas t’attraper ! Je veux juste te faire traverser la rivière !</a:t>
            </a:r>
          </a:p>
          <a:p>
            <a:pPr indent="360000">
              <a:lnSpc>
                <a:spcPct val="100000"/>
              </a:lnSpc>
              <a:spcAft>
                <a:spcPts val="500"/>
              </a:spcAft>
            </a:pPr>
            <a:r>
              <a:rPr lang="fr-FR" dirty="0"/>
              <a:t>Le Bonhomme de Pain d’épices monte sur le dos du renard. À la fin de la traversée, sur les conseils du renard, il est sur le museau du renard et… </a:t>
            </a:r>
            <a:r>
              <a:rPr lang="fr-FR" dirty="0" err="1"/>
              <a:t>GLOUP</a:t>
            </a:r>
            <a:r>
              <a:rPr lang="fr-FR" dirty="0"/>
              <a:t> ! le renard avale le Bonhomme de Pain d’épices.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37485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Quel est le nom des petits de ces animaux :</a:t>
            </a:r>
          </a:p>
          <a:p>
            <a:pPr lvl="2"/>
            <a:r>
              <a:rPr lang="fr-FR" dirty="0"/>
              <a:t>le renard    </a:t>
            </a:r>
            <a:r>
              <a:rPr lang="fr-FR" sz="1600" dirty="0">
                <a:sym typeface="Wingdings" panose="05000000000000000000" pitchFamily="2" charset="2"/>
              </a:rPr>
              <a:t></a:t>
            </a:r>
            <a:r>
              <a:rPr lang="fr-FR" dirty="0">
                <a:sym typeface="Wingdings" panose="05000000000000000000" pitchFamily="2" charset="2"/>
              </a:rPr>
              <a:t> </a:t>
            </a:r>
            <a:endParaRPr lang="fr-FR" dirty="0"/>
          </a:p>
          <a:p>
            <a:pPr lvl="2"/>
            <a:r>
              <a:rPr lang="fr-FR" dirty="0"/>
              <a:t>le lion        </a:t>
            </a:r>
            <a:r>
              <a:rPr lang="fr-FR" dirty="0"/>
              <a:t> </a:t>
            </a:r>
            <a:r>
              <a:rPr lang="fr-FR" sz="1600" dirty="0">
                <a:sym typeface="Wingdings" panose="05000000000000000000" pitchFamily="2" charset="2"/>
              </a:rPr>
              <a:t></a:t>
            </a:r>
            <a:r>
              <a:rPr lang="fr-FR" dirty="0">
                <a:sym typeface="Wingdings" panose="05000000000000000000" pitchFamily="2" charset="2"/>
              </a:rPr>
              <a:t> </a:t>
            </a:r>
            <a:endParaRPr lang="fr-FR" dirty="0"/>
          </a:p>
          <a:p>
            <a:pPr lvl="2"/>
            <a:r>
              <a:rPr lang="fr-FR" dirty="0"/>
              <a:t>la souris    </a:t>
            </a:r>
            <a:r>
              <a:rPr lang="fr-FR" dirty="0"/>
              <a:t> </a:t>
            </a:r>
            <a:r>
              <a:rPr lang="fr-FR" sz="1600" dirty="0">
                <a:sym typeface="Wingdings" panose="05000000000000000000" pitchFamily="2" charset="2"/>
              </a:rPr>
              <a:t></a:t>
            </a:r>
            <a:r>
              <a:rPr lang="fr-FR" dirty="0">
                <a:sym typeface="Wingdings" panose="05000000000000000000" pitchFamily="2" charset="2"/>
              </a:rPr>
              <a:t> </a:t>
            </a:r>
            <a:endParaRPr lang="fr-FR" dirty="0"/>
          </a:p>
          <a:p>
            <a:pPr lvl="2"/>
            <a:r>
              <a:rPr lang="fr-FR" dirty="0"/>
              <a:t>l’éléphant </a:t>
            </a:r>
            <a:r>
              <a:rPr lang="fr-FR" dirty="0"/>
              <a:t> </a:t>
            </a:r>
            <a:r>
              <a:rPr lang="fr-FR" sz="1600" dirty="0">
                <a:sym typeface="Wingdings" panose="05000000000000000000" pitchFamily="2" charset="2"/>
              </a:rPr>
              <a:t></a:t>
            </a:r>
            <a:r>
              <a:rPr lang="fr-FR" dirty="0">
                <a:sym typeface="Wingdings" panose="05000000000000000000" pitchFamily="2" charset="2"/>
              </a:rPr>
              <a:t> </a:t>
            </a:r>
            <a:endParaRPr lang="fr-FR" dirty="0"/>
          </a:p>
          <a:p>
            <a:pPr lvl="2"/>
            <a:r>
              <a:rPr lang="fr-FR" dirty="0"/>
              <a:t>la chèvre  </a:t>
            </a:r>
            <a:r>
              <a:rPr lang="fr-FR" dirty="0"/>
              <a:t> </a:t>
            </a:r>
            <a:r>
              <a:rPr lang="fr-FR" sz="1600" dirty="0">
                <a:sym typeface="Wingdings" panose="05000000000000000000" pitchFamily="2" charset="2"/>
              </a:rPr>
              <a:t></a:t>
            </a:r>
            <a:r>
              <a:rPr lang="fr-FR" dirty="0">
                <a:sym typeface="Wingdings" panose="05000000000000000000" pitchFamily="2" charset="2"/>
              </a:rPr>
              <a:t> </a:t>
            </a:r>
            <a:endParaRPr lang="fr-FR" dirty="0"/>
          </a:p>
          <a:p>
            <a:pPr lvl="2"/>
            <a:r>
              <a:rPr lang="fr-FR" dirty="0"/>
              <a:t>la baleine</a:t>
            </a:r>
            <a:r>
              <a:rPr lang="fr-FR" dirty="0"/>
              <a:t>  </a:t>
            </a:r>
            <a:r>
              <a:rPr lang="fr-FR" sz="1600" dirty="0">
                <a:sym typeface="Wingdings" panose="05000000000000000000" pitchFamily="2" charset="2"/>
              </a:rPr>
              <a:t></a:t>
            </a:r>
            <a:r>
              <a:rPr lang="fr-FR" dirty="0">
                <a:sym typeface="Wingdings" panose="05000000000000000000" pitchFamily="2" charset="2"/>
              </a:rPr>
              <a:t> </a:t>
            </a:r>
            <a:endParaRPr lang="fr-FR" dirty="0"/>
          </a:p>
          <a:p>
            <a:endParaRPr lang="fr-FR" dirty="0"/>
          </a:p>
          <a:p>
            <a:r>
              <a:rPr lang="fr-FR" dirty="0"/>
              <a:t>Remettre dans l’ordre alphabétique :</a:t>
            </a:r>
          </a:p>
          <a:p>
            <a:pPr lvl="2"/>
            <a:r>
              <a:rPr lang="fr-FR" dirty="0"/>
              <a:t> prince   –   renard   –   four   –   rue   –   surprise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27289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/>
            <a:r>
              <a:rPr lang="fr-FR" dirty="0"/>
              <a:t>Recopie dans l’ordre alphabétique :</a:t>
            </a:r>
          </a:p>
          <a:p>
            <a:pPr marL="0" lvl="2"/>
            <a:r>
              <a:rPr lang="fr-FR" dirty="0"/>
              <a:t>galette   –   ours   –   fenêtre   –   lapin   –   histoire   –   lièvre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162305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P²roduction</a:t>
            </a:r>
            <a:r>
              <a:rPr lang="fr-FR" dirty="0"/>
              <a:t> d’écrit</a:t>
            </a:r>
          </a:p>
        </p:txBody>
      </p:sp>
    </p:spTree>
    <p:extLst>
      <p:ext uri="{BB962C8B-B14F-4D97-AF65-F5344CB8AC3E}">
        <p14:creationId xmlns:p14="http://schemas.microsoft.com/office/powerpoint/2010/main" val="181986384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Raconter la suite de comment la vieille dame fabrique le bonhomme de pain d’épices. Pour cela, écrire des phrases avec les groupes de mots et les verbes proposés :</a:t>
            </a:r>
          </a:p>
          <a:p>
            <a:r>
              <a:rPr lang="fr-FR" dirty="0"/>
              <a:t>La vieille dame prépare une pâte de pain d’épices. Elle l’étale sur la table. Elle découpe une forme de bonhomme…</a:t>
            </a:r>
          </a:p>
          <a:p>
            <a:endParaRPr lang="fr-FR" dirty="0"/>
          </a:p>
          <a:p>
            <a:r>
              <a:rPr lang="fr-FR" dirty="0"/>
              <a:t>des raisins secs – des yeux – une cerise – un nez – un grand sourire – des grains de café – les boutons de son habit</a:t>
            </a:r>
          </a:p>
          <a:p>
            <a:r>
              <a:rPr lang="fr-FR" dirty="0"/>
              <a:t>place – déposer – dessine – enfonce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Production d’écrit</a:t>
            </a:r>
          </a:p>
        </p:txBody>
      </p:sp>
    </p:spTree>
    <p:extLst>
      <p:ext uri="{BB962C8B-B14F-4D97-AF65-F5344CB8AC3E}">
        <p14:creationId xmlns:p14="http://schemas.microsoft.com/office/powerpoint/2010/main" val="288067803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Production d’écrit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1060057" y="2138639"/>
            <a:ext cx="8714996" cy="691783"/>
          </a:xfrm>
        </p:spPr>
        <p:txBody>
          <a:bodyPr/>
          <a:lstStyle/>
          <a:p>
            <a:pPr lvl="1"/>
            <a:r>
              <a:rPr lang="fr-FR" sz="3000" dirty="0"/>
              <a:t>La vieille </a:t>
            </a:r>
            <a:r>
              <a:rPr lang="fr-FR" sz="3000" dirty="0" err="1"/>
              <a:t>²dame</a:t>
            </a:r>
            <a:r>
              <a:rPr lang="fr-FR" sz="3000" dirty="0"/>
              <a:t> </a:t>
            </a:r>
            <a:r>
              <a:rPr lang="fr-FR" sz="3000" dirty="0" err="1"/>
              <a:t>²prépare</a:t>
            </a:r>
            <a:r>
              <a:rPr lang="fr-FR" sz="3000" dirty="0"/>
              <a:t> </a:t>
            </a:r>
            <a:r>
              <a:rPr lang="fr-FR" sz="3000" dirty="0" err="1"/>
              <a:t>²une</a:t>
            </a:r>
            <a:r>
              <a:rPr lang="fr-FR" sz="3000" dirty="0"/>
              <a:t> </a:t>
            </a:r>
            <a:r>
              <a:rPr lang="fr-FR" sz="3000" dirty="0" err="1"/>
              <a:t>²pâte</a:t>
            </a:r>
            <a:r>
              <a:rPr lang="fr-FR" sz="3000" dirty="0"/>
              <a:t> </a:t>
            </a:r>
            <a:r>
              <a:rPr lang="fr-FR" sz="3000" dirty="0" err="1"/>
              <a:t>²de</a:t>
            </a:r>
            <a:r>
              <a:rPr lang="fr-FR" sz="3000" dirty="0"/>
              <a:t> </a:t>
            </a:r>
            <a:r>
              <a:rPr lang="fr-FR" sz="3000" dirty="0" err="1"/>
              <a:t>²pain</a:t>
            </a:r>
            <a:r>
              <a:rPr lang="fr-FR" sz="3000" dirty="0"/>
              <a:t> ²d’épice$. </a:t>
            </a:r>
            <a:r>
              <a:rPr lang="fr-FR" sz="3000" dirty="0" err="1"/>
              <a:t>E²lle</a:t>
            </a:r>
            <a:endParaRPr lang="fr-FR" sz="3000" dirty="0"/>
          </a:p>
        </p:txBody>
      </p:sp>
      <p:sp>
        <p:nvSpPr>
          <p:cNvPr id="2" name="Rectangle 1"/>
          <p:cNvSpPr/>
          <p:nvPr/>
        </p:nvSpPr>
        <p:spPr>
          <a:xfrm>
            <a:off x="138794" y="602524"/>
            <a:ext cx="9610044" cy="14773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3333FF"/>
                </a:solidFill>
                <a:latin typeface="Sassoon Infant Std" panose="020B0503020103030203" pitchFamily="34" charset="0"/>
              </a:rPr>
              <a:t>Raconte la suite de la fabrication du Bonhomme de Pain d’épices. Pour cela, utilise les groupes de mots proposés : </a:t>
            </a:r>
          </a:p>
          <a:p>
            <a:r>
              <a:rPr lang="fr-FR" dirty="0">
                <a:solidFill>
                  <a:srgbClr val="339933"/>
                </a:solidFill>
                <a:latin typeface="Sassoon Infant Std" panose="020B0503020103030203" pitchFamily="34" charset="0"/>
              </a:rPr>
              <a:t>des raisins secs – des yeux – une cerise – un nez – un grand sourire – des grains de café – les boutons de son habit</a:t>
            </a:r>
          </a:p>
          <a:p>
            <a:r>
              <a:rPr lang="fr-FR" dirty="0">
                <a:solidFill>
                  <a:srgbClr val="339933"/>
                </a:solidFill>
                <a:latin typeface="Sassoon Infant Std" panose="020B0503020103030203" pitchFamily="34" charset="0"/>
              </a:rPr>
              <a:t>place – déposer – dessine – enfonce</a:t>
            </a:r>
          </a:p>
        </p:txBody>
      </p:sp>
      <p:sp>
        <p:nvSpPr>
          <p:cNvPr id="6" name="Rectangle 5"/>
          <p:cNvSpPr/>
          <p:nvPr/>
        </p:nvSpPr>
        <p:spPr>
          <a:xfrm>
            <a:off x="999579" y="3179377"/>
            <a:ext cx="877547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000" dirty="0">
                <a:latin typeface="Cursive standard" pitchFamily="2" charset="0"/>
              </a:rPr>
              <a:t>²l’étale </a:t>
            </a:r>
            <a:r>
              <a:rPr lang="fr-FR" sz="3000" dirty="0" err="1">
                <a:latin typeface="Cursive standard" pitchFamily="2" charset="0"/>
              </a:rPr>
              <a:t>²sur</a:t>
            </a:r>
            <a:r>
              <a:rPr lang="fr-FR" sz="3000" dirty="0">
                <a:latin typeface="Cursive standard" pitchFamily="2" charset="0"/>
              </a:rPr>
              <a:t> </a:t>
            </a:r>
            <a:r>
              <a:rPr lang="fr-FR" sz="3000" dirty="0" err="1">
                <a:latin typeface="Cursive standard" pitchFamily="2" charset="0"/>
              </a:rPr>
              <a:t>²la</a:t>
            </a:r>
            <a:r>
              <a:rPr lang="fr-FR" sz="3000" dirty="0">
                <a:latin typeface="Cursive standard" pitchFamily="2" charset="0"/>
              </a:rPr>
              <a:t> </a:t>
            </a:r>
            <a:r>
              <a:rPr lang="fr-FR" sz="3000" dirty="0" err="1">
                <a:latin typeface="Cursive standard" pitchFamily="2" charset="0"/>
              </a:rPr>
              <a:t>²table</a:t>
            </a:r>
            <a:r>
              <a:rPr lang="fr-FR" sz="3000" dirty="0">
                <a:latin typeface="Cursive standard" pitchFamily="2" charset="0"/>
              </a:rPr>
              <a:t>. </a:t>
            </a:r>
            <a:r>
              <a:rPr lang="fr-FR" sz="3000" dirty="0" err="1">
                <a:latin typeface="Cursive standard" pitchFamily="2" charset="0"/>
              </a:rPr>
              <a:t>E²lle</a:t>
            </a:r>
            <a:r>
              <a:rPr lang="fr-FR" sz="3000" dirty="0">
                <a:latin typeface="Cursive standard" pitchFamily="2" charset="0"/>
              </a:rPr>
              <a:t> </a:t>
            </a:r>
            <a:r>
              <a:rPr lang="fr-FR" sz="3000" dirty="0" err="1">
                <a:latin typeface="Cursive standard" pitchFamily="2" charset="0"/>
              </a:rPr>
              <a:t>²découpe</a:t>
            </a:r>
            <a:r>
              <a:rPr lang="fr-FR" sz="3000" dirty="0">
                <a:latin typeface="Cursive standard" pitchFamily="2" charset="0"/>
              </a:rPr>
              <a:t> </a:t>
            </a:r>
            <a:r>
              <a:rPr lang="fr-FR" sz="3000" dirty="0" err="1">
                <a:latin typeface="Cursive standard" pitchFamily="2" charset="0"/>
              </a:rPr>
              <a:t>²une</a:t>
            </a:r>
            <a:r>
              <a:rPr lang="fr-FR" sz="3000" dirty="0">
                <a:latin typeface="Cursive standard" pitchFamily="2" charset="0"/>
              </a:rPr>
              <a:t> </a:t>
            </a:r>
            <a:r>
              <a:rPr lang="fr-FR" sz="3000" dirty="0" err="1">
                <a:latin typeface="Cursive standard" pitchFamily="2" charset="0"/>
              </a:rPr>
              <a:t>²forme</a:t>
            </a:r>
            <a:r>
              <a:rPr lang="fr-FR" sz="3000" dirty="0">
                <a:latin typeface="Cursive standard" pitchFamily="2" charset="0"/>
              </a:rPr>
              <a:t> </a:t>
            </a:r>
            <a:r>
              <a:rPr lang="fr-FR" sz="3000" dirty="0" err="1">
                <a:latin typeface="Cursive standard" pitchFamily="2" charset="0"/>
              </a:rPr>
              <a:t>²de</a:t>
            </a:r>
            <a:r>
              <a:rPr lang="fr-FR" sz="3000" dirty="0">
                <a:latin typeface="Cursive standard" pitchFamily="2" charset="0"/>
              </a:rPr>
              <a:t> </a:t>
            </a:r>
            <a:r>
              <a:rPr lang="fr-FR" sz="3000" dirty="0" err="1">
                <a:latin typeface="Cursive standard" pitchFamily="2" charset="0"/>
              </a:rPr>
              <a:t>²bon</a:t>
            </a:r>
            <a:r>
              <a:rPr lang="fr-FR" sz="3000" dirty="0">
                <a:latin typeface="Cursive standard" pitchFamily="2" charset="0"/>
              </a:rPr>
              <a:t>-</a:t>
            </a:r>
          </a:p>
        </p:txBody>
      </p:sp>
      <p:sp>
        <p:nvSpPr>
          <p:cNvPr id="7" name="Rectangle 6"/>
          <p:cNvSpPr/>
          <p:nvPr/>
        </p:nvSpPr>
        <p:spPr>
          <a:xfrm>
            <a:off x="998764" y="4231280"/>
            <a:ext cx="877547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000" dirty="0" err="1">
                <a:latin typeface="Cursive standard" pitchFamily="2" charset="0"/>
              </a:rPr>
              <a:t>²homme</a:t>
            </a:r>
            <a:r>
              <a:rPr lang="fr-FR" sz="3000" dirty="0">
                <a:latin typeface="Cursive standard" pitchFamily="2" charset="0"/>
              </a:rPr>
              <a:t>.</a:t>
            </a:r>
          </a:p>
        </p:txBody>
      </p:sp>
      <p:sp>
        <p:nvSpPr>
          <p:cNvPr id="8" name="Rectangle 7"/>
          <p:cNvSpPr/>
          <p:nvPr/>
        </p:nvSpPr>
        <p:spPr>
          <a:xfrm>
            <a:off x="1005399" y="5272036"/>
            <a:ext cx="877547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000" i="1" dirty="0">
                <a:solidFill>
                  <a:srgbClr val="339933"/>
                </a:solidFill>
                <a:latin typeface="Cursive standard" pitchFamily="2" charset="0"/>
              </a:rPr>
              <a:t>(</a:t>
            </a:r>
            <a:r>
              <a:rPr lang="fr-FR" sz="3000" i="1" dirty="0" err="1">
                <a:solidFill>
                  <a:srgbClr val="339933"/>
                </a:solidFill>
                <a:latin typeface="Cursive standard" pitchFamily="2" charset="0"/>
              </a:rPr>
              <a:t>²suite</a:t>
            </a:r>
            <a:r>
              <a:rPr lang="fr-FR" sz="3000" i="1" dirty="0">
                <a:solidFill>
                  <a:srgbClr val="339933"/>
                </a:solidFill>
                <a:latin typeface="Cursive standard" pitchFamily="2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5167532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Lecture préalable du conte intégral.</a:t>
            </a:r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Si le conte intégral n’a pas été lu </a:t>
            </a:r>
            <a:r>
              <a:rPr lang="fr-FR" dirty="0">
                <a:sym typeface="Wingdings" panose="05000000000000000000" pitchFamily="2" charset="2"/>
              </a:rPr>
              <a:t> q</a:t>
            </a:r>
            <a:r>
              <a:rPr lang="fr-FR" dirty="0"/>
              <a:t>uestions de compréhensions, collectivement, à l’oral :</a:t>
            </a:r>
          </a:p>
          <a:p>
            <a:pPr marL="342900" indent="-342900">
              <a:buFont typeface="+mj-lt"/>
              <a:buAutoNum type="arabicParenR"/>
            </a:pPr>
            <a:r>
              <a:rPr lang="fr-FR" dirty="0"/>
              <a:t>Quels sont les personnages ?</a:t>
            </a:r>
          </a:p>
          <a:p>
            <a:pPr marL="342900" indent="-342900">
              <a:buFont typeface="+mj-lt"/>
              <a:buAutoNum type="arabicParenR"/>
            </a:pPr>
            <a:r>
              <a:rPr lang="fr-FR" dirty="0"/>
              <a:t>Où était le Bonhomme de pain d’épices ?</a:t>
            </a:r>
          </a:p>
          <a:p>
            <a:pPr marL="342900" indent="-342900">
              <a:buFont typeface="+mj-lt"/>
              <a:buAutoNum type="arabicParenR"/>
            </a:pPr>
            <a:r>
              <a:rPr lang="fr-FR" dirty="0"/>
              <a:t>Qui rencontre-t-il ?</a:t>
            </a:r>
          </a:p>
          <a:p>
            <a:pPr marL="342900" indent="-342900">
              <a:buFont typeface="+mj-lt"/>
              <a:buAutoNum type="arabicParenR"/>
            </a:pPr>
            <a:r>
              <a:rPr lang="fr-FR" dirty="0"/>
              <a:t>Comment se termine l’histoire ?</a:t>
            </a:r>
          </a:p>
          <a:p>
            <a:endParaRPr lang="fr-FR" dirty="0"/>
          </a:p>
          <a:p>
            <a:r>
              <a:rPr lang="fr-FR" dirty="0"/>
              <a:t>Expliquer : </a:t>
            </a:r>
            <a:r>
              <a:rPr lang="fr-FR" dirty="0">
                <a:solidFill>
                  <a:srgbClr val="3333FF"/>
                </a:solidFill>
                <a:latin typeface="Sassoon Infant Std" panose="020B0503020103030203" pitchFamily="34" charset="0"/>
              </a:rPr>
              <a:t>à la grande surprise de…</a:t>
            </a:r>
            <a:endParaRPr lang="fr-FR" dirty="0">
              <a:solidFill>
                <a:srgbClr val="3333FF"/>
              </a:solidFill>
              <a:latin typeface="Sassoon Infant Std" panose="020B0503020103030203" pitchFamily="34" charset="0"/>
            </a:endParaRP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Compréhension</a:t>
            </a:r>
          </a:p>
        </p:txBody>
      </p:sp>
    </p:spTree>
    <p:extLst>
      <p:ext uri="{BB962C8B-B14F-4D97-AF65-F5344CB8AC3E}">
        <p14:creationId xmlns:p14="http://schemas.microsoft.com/office/powerpoint/2010/main" val="155455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A²ctivité</a:t>
            </a:r>
            <a:r>
              <a:rPr lang="fr-FR" dirty="0"/>
              <a:t>$ </a:t>
            </a:r>
            <a:r>
              <a:rPr lang="fr-FR" dirty="0" err="1"/>
              <a:t>²sur</a:t>
            </a:r>
            <a:r>
              <a:rPr lang="fr-FR" dirty="0"/>
              <a:t> </a:t>
            </a:r>
            <a:r>
              <a:rPr lang="fr-FR" dirty="0" err="1"/>
              <a:t>²le</a:t>
            </a:r>
            <a:r>
              <a:rPr lang="fr-FR" dirty="0"/>
              <a:t> </a:t>
            </a:r>
            <a:r>
              <a:rPr lang="fr-FR" dirty="0" err="1"/>
              <a:t>²texte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56100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sz="2200" b="1" dirty="0">
                <a:solidFill>
                  <a:srgbClr val="00B050"/>
                </a:solidFill>
                <a:latin typeface="Gabriola" panose="04040605051002020D02" pitchFamily="82" charset="0"/>
              </a:rPr>
              <a:t>(Diapo de travail : voir les pages suivantes)</a:t>
            </a:r>
          </a:p>
          <a:p>
            <a:endParaRPr lang="fr-FR" u="sng" dirty="0"/>
          </a:p>
          <a:p>
            <a:r>
              <a:rPr lang="fr-FR" u="sng" dirty="0"/>
              <a:t>Organisation du texte :</a:t>
            </a:r>
          </a:p>
          <a:p>
            <a:r>
              <a:rPr lang="fr-FR" dirty="0"/>
              <a:t>Entourer les majuscules en rouge et les points finaux en bleu. Remarquer les points d’exclamation, lire avec l’intonation juste.</a:t>
            </a:r>
          </a:p>
          <a:p>
            <a:r>
              <a:rPr lang="fr-FR" dirty="0"/>
              <a:t>Distinguer les majuscules de début de phrases et celles des noms propres (nombreuses avec le nom propre du bonhomme en pain d’épices).</a:t>
            </a:r>
            <a:endParaRPr lang="fr-FR" dirty="0"/>
          </a:p>
          <a:p>
            <a:r>
              <a:rPr lang="fr-FR" dirty="0"/>
              <a:t>Lire des phrases du texte.</a:t>
            </a:r>
            <a:endParaRPr lang="fr-FR" dirty="0"/>
          </a:p>
          <a:p>
            <a:endParaRPr lang="fr-FR" dirty="0"/>
          </a:p>
          <a:p>
            <a:r>
              <a:rPr lang="fr-FR" u="sng" dirty="0"/>
              <a:t>Le dialogue :</a:t>
            </a:r>
          </a:p>
          <a:p>
            <a:r>
              <a:rPr lang="fr-FR" dirty="0"/>
              <a:t>Entourer de couleurs différentes ce que disent le Bonhomme de pain d’épices et le renard.</a:t>
            </a:r>
          </a:p>
          <a:p>
            <a:r>
              <a:rPr lang="fr-FR" dirty="0"/>
              <a:t>Relire le texte en interprétant le prince de pain d’épices et le renard.</a:t>
            </a:r>
          </a:p>
          <a:p>
            <a:endParaRPr lang="fr-FR" dirty="0"/>
          </a:p>
          <a:p>
            <a:r>
              <a:rPr lang="fr-FR" u="sng" dirty="0"/>
              <a:t>Les procédés anaphoriques :</a:t>
            </a:r>
          </a:p>
          <a:p>
            <a:r>
              <a:rPr lang="fr-FR" dirty="0"/>
              <a:t>Interpréter les pronoms en gras.</a:t>
            </a:r>
          </a:p>
          <a:p>
            <a:endParaRPr lang="fr-FR" dirty="0"/>
          </a:p>
          <a:p>
            <a:r>
              <a:rPr lang="fr-FR" u="sng" dirty="0"/>
              <a:t>Le temps du texte :</a:t>
            </a:r>
          </a:p>
          <a:p>
            <a:r>
              <a:rPr lang="fr-FR" dirty="0"/>
              <a:t>L’histoire est-elle racontée au passé, au présent ou au futur ?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Le texte</a:t>
            </a:r>
          </a:p>
        </p:txBody>
      </p:sp>
    </p:spTree>
    <p:extLst>
      <p:ext uri="{BB962C8B-B14F-4D97-AF65-F5344CB8AC3E}">
        <p14:creationId xmlns:p14="http://schemas.microsoft.com/office/powerpoint/2010/main" val="39483913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Entourer en rouge les majuscules et en bleu les points finaux.</a:t>
            </a:r>
          </a:p>
          <a:p>
            <a:pPr lvl="2" indent="360000">
              <a:lnSpc>
                <a:spcPct val="100000"/>
              </a:lnSpc>
              <a:spcAft>
                <a:spcPts val="300"/>
              </a:spcAft>
            </a:pPr>
            <a:r>
              <a:rPr lang="fr-FR" dirty="0"/>
              <a:t>À la grande surprise de la vieille dame, le Bonhomme de Pain d’épices sort du four, saute par terre et s’enfuit par la fenêtre.</a:t>
            </a:r>
          </a:p>
          <a:p>
            <a:pPr lvl="2" indent="360000">
              <a:lnSpc>
                <a:spcPct val="100000"/>
              </a:lnSpc>
              <a:spcAft>
                <a:spcPts val="300"/>
              </a:spcAft>
            </a:pPr>
            <a:r>
              <a:rPr lang="fr-FR" dirty="0"/>
              <a:t>Il crie :</a:t>
            </a:r>
          </a:p>
          <a:p>
            <a:pPr lvl="2" indent="360000">
              <a:lnSpc>
                <a:spcPct val="100000"/>
              </a:lnSpc>
              <a:spcAft>
                <a:spcPts val="300"/>
              </a:spcAft>
            </a:pPr>
            <a:r>
              <a:rPr lang="fr-FR" dirty="0"/>
              <a:t>– Cours, cours, aussi vite que tu peux ! Tu ne m’attraperas pas. Je suis le Bonhomme de Pain d’épices.</a:t>
            </a:r>
          </a:p>
          <a:p>
            <a:pPr lvl="2" indent="360000">
              <a:lnSpc>
                <a:spcPct val="100000"/>
              </a:lnSpc>
              <a:spcAft>
                <a:spcPts val="300"/>
              </a:spcAft>
            </a:pPr>
            <a:r>
              <a:rPr lang="fr-FR" dirty="0"/>
              <a:t>Un peu plus loin, le Bonhomme de Pain d’épices rencontre un cochon, une vache, un cheval et des paysans. À chaque fois, il leur dit :</a:t>
            </a:r>
          </a:p>
          <a:p>
            <a:pPr lvl="2" indent="360000">
              <a:lnSpc>
                <a:spcPct val="100000"/>
              </a:lnSpc>
              <a:spcAft>
                <a:spcPts val="300"/>
              </a:spcAft>
            </a:pPr>
            <a:r>
              <a:rPr lang="fr-FR" dirty="0"/>
              <a:t>– Courez, courez, aussi vite que vous pouvez ! Vous ne m’attraperez pas. Je suis le Bonhomme de Pain d’épices.</a:t>
            </a:r>
          </a:p>
          <a:p>
            <a:pPr lvl="2" indent="360000">
              <a:lnSpc>
                <a:spcPct val="100000"/>
              </a:lnSpc>
              <a:spcAft>
                <a:spcPts val="300"/>
              </a:spcAft>
            </a:pPr>
            <a:r>
              <a:rPr lang="fr-FR" dirty="0"/>
              <a:t>Au bord d’une rivière, le Bonhomme de Pain d’épices rencontre un renard et lui dit :</a:t>
            </a:r>
          </a:p>
          <a:p>
            <a:pPr lvl="2" indent="360000">
              <a:lnSpc>
                <a:spcPct val="100000"/>
              </a:lnSpc>
              <a:spcAft>
                <a:spcPts val="300"/>
              </a:spcAft>
            </a:pPr>
            <a:r>
              <a:rPr lang="fr-FR" dirty="0"/>
              <a:t>– Cours, cours, aussi vite que tu peux ! Tu ne m’attraperas pas. Je suis le Bonhomme de Pain d’épices  !</a:t>
            </a:r>
          </a:p>
          <a:p>
            <a:pPr lvl="2" indent="360000">
              <a:lnSpc>
                <a:spcPct val="100000"/>
              </a:lnSpc>
              <a:spcAft>
                <a:spcPts val="300"/>
              </a:spcAft>
            </a:pPr>
            <a:r>
              <a:rPr lang="fr-FR" dirty="0"/>
              <a:t>Alors, le rusé renard répond :</a:t>
            </a:r>
          </a:p>
          <a:p>
            <a:pPr lvl="2" indent="360000">
              <a:lnSpc>
                <a:spcPct val="100000"/>
              </a:lnSpc>
              <a:spcAft>
                <a:spcPts val="300"/>
              </a:spcAft>
            </a:pPr>
            <a:r>
              <a:rPr lang="fr-FR" dirty="0"/>
              <a:t>– Mais je ne veux pas t’attraper ! Je veux juste te faire traverser la rivière !</a:t>
            </a:r>
          </a:p>
          <a:p>
            <a:pPr lvl="2" indent="360000">
              <a:lnSpc>
                <a:spcPct val="100000"/>
              </a:lnSpc>
              <a:spcAft>
                <a:spcPts val="300"/>
              </a:spcAft>
            </a:pPr>
            <a:r>
              <a:rPr lang="fr-FR" dirty="0"/>
              <a:t>Le Bonhomme de Pain d’épices monte sur le dos du renard. À la fin de la traversée, sur les conseils du renard, il est sur le museau du renard et… </a:t>
            </a:r>
            <a:r>
              <a:rPr lang="fr-FR" dirty="0" err="1"/>
              <a:t>GLOUP</a:t>
            </a:r>
            <a:r>
              <a:rPr lang="fr-FR" dirty="0"/>
              <a:t> ! le renard avale le Bonhomme de Pain d’épices.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Le texte</a:t>
            </a:r>
          </a:p>
        </p:txBody>
      </p:sp>
    </p:spTree>
    <p:extLst>
      <p:ext uri="{BB962C8B-B14F-4D97-AF65-F5344CB8AC3E}">
        <p14:creationId xmlns:p14="http://schemas.microsoft.com/office/powerpoint/2010/main" val="20522629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Souligner les paroles des personnages en changeant de couleur pour chacun.</a:t>
            </a:r>
          </a:p>
          <a:p>
            <a:pPr lvl="2" indent="360000">
              <a:lnSpc>
                <a:spcPct val="100000"/>
              </a:lnSpc>
              <a:spcAft>
                <a:spcPts val="300"/>
              </a:spcAft>
            </a:pPr>
            <a:r>
              <a:rPr lang="fr-FR" dirty="0"/>
              <a:t>À la grande surprise de la vieille dame, le Bonhomme de Pain d’épices sort du four, saute par terre et s’enfuit par la fenêtre.</a:t>
            </a:r>
          </a:p>
          <a:p>
            <a:pPr lvl="2" indent="360000">
              <a:lnSpc>
                <a:spcPct val="100000"/>
              </a:lnSpc>
              <a:spcAft>
                <a:spcPts val="300"/>
              </a:spcAft>
            </a:pPr>
            <a:r>
              <a:rPr lang="fr-FR" dirty="0"/>
              <a:t>Il crie :</a:t>
            </a:r>
          </a:p>
          <a:p>
            <a:pPr lvl="2" indent="360000">
              <a:lnSpc>
                <a:spcPct val="100000"/>
              </a:lnSpc>
              <a:spcAft>
                <a:spcPts val="300"/>
              </a:spcAft>
            </a:pPr>
            <a:r>
              <a:rPr lang="fr-FR" dirty="0"/>
              <a:t>– Cours, cours, aussi vite que tu peux ! Tu ne m’attraperas pas. Je suis le Bonhomme de Pain d’épices.</a:t>
            </a:r>
          </a:p>
          <a:p>
            <a:pPr lvl="2" indent="360000">
              <a:lnSpc>
                <a:spcPct val="100000"/>
              </a:lnSpc>
              <a:spcAft>
                <a:spcPts val="300"/>
              </a:spcAft>
            </a:pPr>
            <a:r>
              <a:rPr lang="fr-FR" dirty="0"/>
              <a:t>Un peu plus loin, le Bonhomme de Pain d’épices rencontre un cochon, une vache, un cheval et des paysans. À chaque fois, il leur dit :</a:t>
            </a:r>
          </a:p>
          <a:p>
            <a:pPr lvl="2" indent="360000">
              <a:lnSpc>
                <a:spcPct val="100000"/>
              </a:lnSpc>
              <a:spcAft>
                <a:spcPts val="300"/>
              </a:spcAft>
            </a:pPr>
            <a:r>
              <a:rPr lang="fr-FR" dirty="0"/>
              <a:t>– Courez, courez, aussi vite que vous pouvez ! Vous ne m’attraperez pas. Je suis le Bonhomme de Pain d’épices.</a:t>
            </a:r>
          </a:p>
          <a:p>
            <a:pPr lvl="2" indent="360000">
              <a:lnSpc>
                <a:spcPct val="100000"/>
              </a:lnSpc>
              <a:spcAft>
                <a:spcPts val="300"/>
              </a:spcAft>
            </a:pPr>
            <a:r>
              <a:rPr lang="fr-FR" dirty="0"/>
              <a:t>Au bord d’une rivière, le Bonhomme de Pain d’épices rencontre un renard et lui dit :</a:t>
            </a:r>
          </a:p>
          <a:p>
            <a:pPr lvl="2" indent="360000">
              <a:lnSpc>
                <a:spcPct val="100000"/>
              </a:lnSpc>
              <a:spcAft>
                <a:spcPts val="300"/>
              </a:spcAft>
            </a:pPr>
            <a:r>
              <a:rPr lang="fr-FR" dirty="0"/>
              <a:t>– Cours, cours, aussi vite que tu peux ! Tu ne m’attraperas pas. Je suis le Bonhomme de Pain d’épices  !</a:t>
            </a:r>
          </a:p>
          <a:p>
            <a:pPr lvl="2" indent="360000">
              <a:lnSpc>
                <a:spcPct val="100000"/>
              </a:lnSpc>
              <a:spcAft>
                <a:spcPts val="300"/>
              </a:spcAft>
            </a:pPr>
            <a:r>
              <a:rPr lang="fr-FR" dirty="0"/>
              <a:t>Alors, le rusé renard répond :</a:t>
            </a:r>
          </a:p>
          <a:p>
            <a:pPr lvl="2" indent="360000">
              <a:lnSpc>
                <a:spcPct val="100000"/>
              </a:lnSpc>
              <a:spcAft>
                <a:spcPts val="300"/>
              </a:spcAft>
            </a:pPr>
            <a:r>
              <a:rPr lang="fr-FR" dirty="0"/>
              <a:t>– Mais je ne veux pas t’attraper ! Je veux juste te faire traverser la rivière !</a:t>
            </a:r>
          </a:p>
          <a:p>
            <a:pPr lvl="2" indent="360000">
              <a:lnSpc>
                <a:spcPct val="100000"/>
              </a:lnSpc>
              <a:spcAft>
                <a:spcPts val="300"/>
              </a:spcAft>
            </a:pPr>
            <a:r>
              <a:rPr lang="fr-FR" dirty="0"/>
              <a:t>Le Bonhomme de Pain d’épices monte sur le dos du renard. À la fin de la traversée, sur les conseils du renard, il est sur le museau du renard et… </a:t>
            </a:r>
            <a:r>
              <a:rPr lang="fr-FR" dirty="0" err="1"/>
              <a:t>GLOUP</a:t>
            </a:r>
            <a:r>
              <a:rPr lang="fr-FR" dirty="0"/>
              <a:t> ! le renard avale le Bonhomme de Pain d’épices.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Le texte</a:t>
            </a:r>
          </a:p>
        </p:txBody>
      </p:sp>
    </p:spTree>
    <p:extLst>
      <p:ext uri="{BB962C8B-B14F-4D97-AF65-F5344CB8AC3E}">
        <p14:creationId xmlns:p14="http://schemas.microsoft.com/office/powerpoint/2010/main" val="17076883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De qui parle-t-on ?</a:t>
            </a:r>
          </a:p>
          <a:p>
            <a:pPr lvl="2" indent="360000">
              <a:lnSpc>
                <a:spcPct val="100000"/>
              </a:lnSpc>
              <a:spcAft>
                <a:spcPts val="300"/>
              </a:spcAft>
            </a:pPr>
            <a:r>
              <a:rPr lang="fr-FR" dirty="0"/>
              <a:t>À la grande surprise de la vieille dame, le Bonhomme de Pain d’épices sort du four, saute par terre et s’enfuit par la fenêtre.</a:t>
            </a:r>
          </a:p>
          <a:p>
            <a:pPr lvl="2" indent="360000">
              <a:lnSpc>
                <a:spcPct val="100000"/>
              </a:lnSpc>
              <a:spcAft>
                <a:spcPts val="300"/>
              </a:spcAft>
            </a:pPr>
            <a:r>
              <a:rPr lang="fr-FR" dirty="0">
                <a:solidFill>
                  <a:srgbClr val="FF0000"/>
                </a:solidFill>
              </a:rPr>
              <a:t>Il</a:t>
            </a:r>
            <a:r>
              <a:rPr lang="fr-FR" dirty="0"/>
              <a:t> </a:t>
            </a:r>
            <a:r>
              <a:rPr lang="fr-FR" dirty="0">
                <a:solidFill>
                  <a:srgbClr val="3333FF"/>
                </a:solidFill>
              </a:rPr>
              <a:t>(1)</a:t>
            </a:r>
            <a:r>
              <a:rPr lang="fr-FR" dirty="0"/>
              <a:t> crie :</a:t>
            </a:r>
          </a:p>
          <a:p>
            <a:pPr lvl="2" indent="360000">
              <a:lnSpc>
                <a:spcPct val="100000"/>
              </a:lnSpc>
              <a:spcAft>
                <a:spcPts val="300"/>
              </a:spcAft>
            </a:pPr>
            <a:r>
              <a:rPr lang="fr-FR" dirty="0"/>
              <a:t>– Cours, cours, aussi vite que </a:t>
            </a:r>
            <a:r>
              <a:rPr lang="fr-FR" dirty="0">
                <a:solidFill>
                  <a:srgbClr val="FF0000"/>
                </a:solidFill>
              </a:rPr>
              <a:t>tu</a:t>
            </a:r>
            <a:r>
              <a:rPr lang="fr-FR" dirty="0"/>
              <a:t> </a:t>
            </a:r>
            <a:r>
              <a:rPr lang="fr-FR" dirty="0">
                <a:solidFill>
                  <a:srgbClr val="3333FF"/>
                </a:solidFill>
              </a:rPr>
              <a:t>(2)</a:t>
            </a:r>
            <a:r>
              <a:rPr lang="fr-FR" dirty="0"/>
              <a:t> peux ! Tu ne m’attraperas pas. </a:t>
            </a:r>
            <a:r>
              <a:rPr lang="fr-FR" dirty="0">
                <a:solidFill>
                  <a:srgbClr val="FF0000"/>
                </a:solidFill>
              </a:rPr>
              <a:t>Je</a:t>
            </a:r>
            <a:r>
              <a:rPr lang="fr-FR" dirty="0"/>
              <a:t> </a:t>
            </a:r>
            <a:r>
              <a:rPr lang="fr-FR" dirty="0">
                <a:solidFill>
                  <a:srgbClr val="3333FF"/>
                </a:solidFill>
              </a:rPr>
              <a:t>(3)</a:t>
            </a:r>
            <a:r>
              <a:rPr lang="fr-FR" dirty="0"/>
              <a:t> suis le Bonhomme de Pain d’épices.</a:t>
            </a:r>
          </a:p>
          <a:p>
            <a:pPr lvl="2" indent="360000">
              <a:lnSpc>
                <a:spcPct val="100000"/>
              </a:lnSpc>
              <a:spcAft>
                <a:spcPts val="300"/>
              </a:spcAft>
            </a:pPr>
            <a:r>
              <a:rPr lang="fr-FR" dirty="0"/>
              <a:t>Un peu plus loin, le Bonhomme de Pain d’épices rencontre un cochon, une vache, un cheval et des paysans. À chaque fois, </a:t>
            </a:r>
            <a:r>
              <a:rPr lang="fr-FR" dirty="0">
                <a:solidFill>
                  <a:srgbClr val="FF0000"/>
                </a:solidFill>
              </a:rPr>
              <a:t>il</a:t>
            </a:r>
            <a:r>
              <a:rPr lang="fr-FR" dirty="0"/>
              <a:t> </a:t>
            </a:r>
            <a:r>
              <a:rPr lang="fr-FR" dirty="0">
                <a:solidFill>
                  <a:srgbClr val="3333FF"/>
                </a:solidFill>
              </a:rPr>
              <a:t>(4)</a:t>
            </a:r>
            <a:r>
              <a:rPr lang="fr-FR" dirty="0"/>
              <a:t> leur dit :</a:t>
            </a:r>
          </a:p>
          <a:p>
            <a:pPr lvl="2" indent="360000">
              <a:lnSpc>
                <a:spcPct val="100000"/>
              </a:lnSpc>
              <a:spcAft>
                <a:spcPts val="300"/>
              </a:spcAft>
            </a:pPr>
            <a:r>
              <a:rPr lang="fr-FR" dirty="0"/>
              <a:t>– Courez, courez, aussi vite que </a:t>
            </a:r>
            <a:r>
              <a:rPr lang="fr-FR" dirty="0">
                <a:solidFill>
                  <a:srgbClr val="FF0000"/>
                </a:solidFill>
              </a:rPr>
              <a:t>vous</a:t>
            </a:r>
            <a:r>
              <a:rPr lang="fr-FR" dirty="0"/>
              <a:t> </a:t>
            </a:r>
            <a:r>
              <a:rPr lang="fr-FR" dirty="0">
                <a:solidFill>
                  <a:srgbClr val="3333FF"/>
                </a:solidFill>
              </a:rPr>
              <a:t>(5)</a:t>
            </a:r>
            <a:r>
              <a:rPr lang="fr-FR" dirty="0"/>
              <a:t> pouvez ! Vous ne m’attraperez pas. Je suis le Bonhomme de Pain d’épices.</a:t>
            </a:r>
          </a:p>
          <a:p>
            <a:pPr lvl="2" indent="360000">
              <a:lnSpc>
                <a:spcPct val="100000"/>
              </a:lnSpc>
              <a:spcAft>
                <a:spcPts val="300"/>
              </a:spcAft>
            </a:pPr>
            <a:r>
              <a:rPr lang="fr-FR" dirty="0"/>
              <a:t>Au bord d’une rivière, le Bonhomme de Pain d’épices rencontre un renard et lui dit :</a:t>
            </a:r>
          </a:p>
          <a:p>
            <a:pPr lvl="2" indent="360000">
              <a:lnSpc>
                <a:spcPct val="100000"/>
              </a:lnSpc>
              <a:spcAft>
                <a:spcPts val="300"/>
              </a:spcAft>
            </a:pPr>
            <a:r>
              <a:rPr lang="fr-FR" dirty="0"/>
              <a:t>– Cours, cours, aussi vite que </a:t>
            </a:r>
            <a:r>
              <a:rPr lang="fr-FR" dirty="0">
                <a:solidFill>
                  <a:srgbClr val="FF0000"/>
                </a:solidFill>
              </a:rPr>
              <a:t>tu</a:t>
            </a:r>
            <a:r>
              <a:rPr lang="fr-FR" dirty="0"/>
              <a:t> </a:t>
            </a:r>
            <a:r>
              <a:rPr lang="fr-FR" dirty="0">
                <a:solidFill>
                  <a:srgbClr val="3333FF"/>
                </a:solidFill>
              </a:rPr>
              <a:t>(6)</a:t>
            </a:r>
            <a:r>
              <a:rPr lang="fr-FR" dirty="0"/>
              <a:t> peux ! Tu ne m’attraperas pas. Je suis le Bonhomme de Pain d’épices  !</a:t>
            </a:r>
          </a:p>
          <a:p>
            <a:pPr lvl="2" indent="360000">
              <a:lnSpc>
                <a:spcPct val="100000"/>
              </a:lnSpc>
              <a:spcAft>
                <a:spcPts val="300"/>
              </a:spcAft>
            </a:pPr>
            <a:r>
              <a:rPr lang="fr-FR" dirty="0"/>
              <a:t>Alors, le rusé renard répond :</a:t>
            </a:r>
          </a:p>
          <a:p>
            <a:pPr lvl="2" indent="360000">
              <a:lnSpc>
                <a:spcPct val="100000"/>
              </a:lnSpc>
              <a:spcAft>
                <a:spcPts val="300"/>
              </a:spcAft>
            </a:pPr>
            <a:r>
              <a:rPr lang="fr-FR" dirty="0"/>
              <a:t>– Mais </a:t>
            </a:r>
            <a:r>
              <a:rPr lang="fr-FR" dirty="0">
                <a:solidFill>
                  <a:srgbClr val="FF0000"/>
                </a:solidFill>
              </a:rPr>
              <a:t>je</a:t>
            </a:r>
            <a:r>
              <a:rPr lang="fr-FR" dirty="0"/>
              <a:t> </a:t>
            </a:r>
            <a:r>
              <a:rPr lang="fr-FR" dirty="0">
                <a:solidFill>
                  <a:srgbClr val="3333FF"/>
                </a:solidFill>
              </a:rPr>
              <a:t>(7)</a:t>
            </a:r>
            <a:r>
              <a:rPr lang="fr-FR" dirty="0"/>
              <a:t> ne veux pas t’attraper ! Je veux juste te faire traverser la rivière !</a:t>
            </a:r>
          </a:p>
          <a:p>
            <a:pPr lvl="2" indent="360000">
              <a:lnSpc>
                <a:spcPct val="100000"/>
              </a:lnSpc>
              <a:spcAft>
                <a:spcPts val="300"/>
              </a:spcAft>
            </a:pPr>
            <a:r>
              <a:rPr lang="fr-FR" dirty="0"/>
              <a:t>Le Bonhomme de Pain d’épices monte sur le dos du renard. À la fin de la traversée, sur les conseils du renard, </a:t>
            </a:r>
            <a:r>
              <a:rPr lang="fr-FR" dirty="0">
                <a:solidFill>
                  <a:srgbClr val="FF0000"/>
                </a:solidFill>
              </a:rPr>
              <a:t>il</a:t>
            </a:r>
            <a:r>
              <a:rPr lang="fr-FR" dirty="0"/>
              <a:t> </a:t>
            </a:r>
            <a:r>
              <a:rPr lang="fr-FR" dirty="0">
                <a:solidFill>
                  <a:srgbClr val="3333FF"/>
                </a:solidFill>
              </a:rPr>
              <a:t>(8)</a:t>
            </a:r>
            <a:r>
              <a:rPr lang="fr-FR" dirty="0"/>
              <a:t> est sur le museau du renard et… </a:t>
            </a:r>
            <a:r>
              <a:rPr lang="fr-FR" dirty="0" err="1"/>
              <a:t>GLOUP</a:t>
            </a:r>
            <a:r>
              <a:rPr lang="fr-FR" dirty="0"/>
              <a:t> ! le renard avale le Bonhomme de Pain d’épices.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Le texte</a:t>
            </a:r>
          </a:p>
        </p:txBody>
      </p:sp>
      <p:cxnSp>
        <p:nvCxnSpPr>
          <p:cNvPr id="5" name="Connecteur droit 4"/>
          <p:cNvCxnSpPr/>
          <p:nvPr/>
        </p:nvCxnSpPr>
        <p:spPr>
          <a:xfrm>
            <a:off x="539646" y="1866275"/>
            <a:ext cx="19487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/>
          <p:cNvCxnSpPr>
            <a:cxnSpLocks/>
          </p:cNvCxnSpPr>
          <p:nvPr/>
        </p:nvCxnSpPr>
        <p:spPr>
          <a:xfrm>
            <a:off x="3981569" y="2215744"/>
            <a:ext cx="19487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>
            <a:cxnSpLocks/>
          </p:cNvCxnSpPr>
          <p:nvPr/>
        </p:nvCxnSpPr>
        <p:spPr>
          <a:xfrm>
            <a:off x="8212197" y="2215744"/>
            <a:ext cx="25388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4018571" y="3161675"/>
            <a:ext cx="19487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>
            <a:cxnSpLocks/>
          </p:cNvCxnSpPr>
          <p:nvPr/>
        </p:nvCxnSpPr>
        <p:spPr>
          <a:xfrm>
            <a:off x="4005218" y="3517089"/>
            <a:ext cx="48007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>
            <a:cxnSpLocks/>
          </p:cNvCxnSpPr>
          <p:nvPr/>
        </p:nvCxnSpPr>
        <p:spPr>
          <a:xfrm>
            <a:off x="3610304" y="4509626"/>
            <a:ext cx="27206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>
            <a:off x="1299019" y="5447675"/>
            <a:ext cx="19487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>
            <a:off x="2641930" y="6125593"/>
            <a:ext cx="19487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2104030"/>
      </p:ext>
    </p:extLst>
  </p:cSld>
  <p:clrMapOvr>
    <a:masterClrMapping/>
  </p:clrMapOvr>
</p:sld>
</file>

<file path=ppt/theme/theme1.xml><?xml version="1.0" encoding="utf-8"?>
<a:theme xmlns:a="http://schemas.openxmlformats.org/drawingml/2006/main" name="Faire de la grammaire au CE1 - Prérempl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ésentation2" id="{1D74D738-BA49-4FEB-B8EA-7212550D8016}" vid="{598B8FFC-F393-4FAB-BEC8-2C74464F091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Faire de la grammaire au</Template>
  <TotalTime>70</TotalTime>
  <Words>1195</Words>
  <Application>Microsoft Office PowerPoint</Application>
  <PresentationFormat>Personnalisé</PresentationFormat>
  <Paragraphs>229</Paragraphs>
  <Slides>34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34</vt:i4>
      </vt:variant>
    </vt:vector>
  </HeadingPairs>
  <TitlesOfParts>
    <vt:vector size="44" baseType="lpstr">
      <vt:lpstr>A Gentle Touch</vt:lpstr>
      <vt:lpstr>Androgyne</vt:lpstr>
      <vt:lpstr>Arial</vt:lpstr>
      <vt:lpstr>Calibri</vt:lpstr>
      <vt:lpstr>Cursive standard</vt:lpstr>
      <vt:lpstr>Gabriola</vt:lpstr>
      <vt:lpstr>Sassoon Infant Std</vt:lpstr>
      <vt:lpstr>Symbol</vt:lpstr>
      <vt:lpstr>Wingdings</vt:lpstr>
      <vt:lpstr>Faire de la grammaire au CE1 - Prérempli</vt:lpstr>
      <vt:lpstr>Présentation PowerPoint</vt:lpstr>
      <vt:lpstr>Le ²texte</vt:lpstr>
      <vt:lpstr>Le Bonhomme de Pain d’épices</vt:lpstr>
      <vt:lpstr>Présentation PowerPoint</vt:lpstr>
      <vt:lpstr>A²ctivité$ ²sur ²le ²texte</vt:lpstr>
      <vt:lpstr>Présentation PowerPoint</vt:lpstr>
      <vt:lpstr>Présentation PowerPoint</vt:lpstr>
      <vt:lpstr>Présentation PowerPoint</vt:lpstr>
      <vt:lpstr>Présentation PowerPoint</vt:lpstr>
      <vt:lpstr>A²ctivité$ ²sur ²le$ ²phrase$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T²ransposition$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A²ctivité$ ²sur ²le$ mot$</vt:lpstr>
      <vt:lpstr>Présentation PowerPoint</vt:lpstr>
      <vt:lpstr>Présentation PowerPoint</vt:lpstr>
      <vt:lpstr>Présentation PowerPoint</vt:lpstr>
      <vt:lpstr>A²ctivité$ ²de vocabulaire</vt:lpstr>
      <vt:lpstr>Présentation PowerPoint</vt:lpstr>
      <vt:lpstr>Présentation PowerPoint</vt:lpstr>
      <vt:lpstr>Présentation PowerPoint</vt:lpstr>
      <vt:lpstr>P²roduction d’écrit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Enge E.</dc:creator>
  <cp:lastModifiedBy>Enge E.</cp:lastModifiedBy>
  <cp:revision>11</cp:revision>
  <dcterms:created xsi:type="dcterms:W3CDTF">2017-01-02T10:56:32Z</dcterms:created>
  <dcterms:modified xsi:type="dcterms:W3CDTF">2017-01-02T12:06:38Z</dcterms:modified>
</cp:coreProperties>
</file>