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4" r:id="rId8"/>
    <p:sldId id="278" r:id="rId9"/>
    <p:sldId id="292" r:id="rId10"/>
    <p:sldId id="279" r:id="rId11"/>
    <p:sldId id="280" r:id="rId12"/>
    <p:sldId id="281" r:id="rId13"/>
    <p:sldId id="296" r:id="rId14"/>
    <p:sldId id="299" r:id="rId15"/>
    <p:sldId id="285" r:id="rId16"/>
    <p:sldId id="286" r:id="rId17"/>
    <p:sldId id="288" r:id="rId18"/>
    <p:sldId id="297" r:id="rId19"/>
    <p:sldId id="263" r:id="rId20"/>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5FCF"/>
    <a:srgbClr val="9933FF"/>
    <a:srgbClr val="339966"/>
    <a:srgbClr val="3333FF"/>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napToObjects="1">
      <p:cViewPr varScale="1">
        <p:scale>
          <a:sx n="128" d="100"/>
          <a:sy n="128" d="100"/>
        </p:scale>
        <p:origin x="612"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12 – Un séjour à la montagne</a:t>
            </a:r>
            <a:endParaRPr lang="fr-FR" sz="3600" dirty="0">
              <a:solidFill>
                <a:schemeClr val="bg1"/>
              </a:solidFill>
              <a:latin typeface="Gabriola" panose="04040605051002020D02" pitchFamily="82" charset="0"/>
            </a:endParaRP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Analyse fonctionnelle :</a:t>
            </a:r>
            <a:r>
              <a:rPr lang="fr-FR" i="1" dirty="0">
                <a:solidFill>
                  <a:srgbClr val="C00000"/>
                </a:solidFill>
              </a:rPr>
              <a:t> Synthèse « Les critères de reconnaissance du verbe » et le sujet du verbe</a:t>
            </a:r>
          </a:p>
          <a:p>
            <a:r>
              <a:rPr lang="fr-FR" dirty="0">
                <a:solidFill>
                  <a:srgbClr val="9F5FCF"/>
                </a:solidFill>
              </a:rPr>
              <a:t>La présence de la négation :</a:t>
            </a:r>
          </a:p>
          <a:p>
            <a:r>
              <a:rPr lang="fr-FR" dirty="0"/>
              <a:t>Elle  ne  veut  rien  oublier  !</a:t>
            </a:r>
          </a:p>
          <a:p>
            <a:r>
              <a:rPr lang="fr-FR" dirty="0" err="1"/>
              <a:t>Lison</a:t>
            </a:r>
            <a:r>
              <a:rPr lang="fr-FR" dirty="0"/>
              <a:t>  prépare  ses  affaires.</a:t>
            </a:r>
          </a:p>
          <a:p>
            <a:endParaRPr lang="fr-FR" dirty="0"/>
          </a:p>
          <a:p>
            <a:r>
              <a:rPr lang="fr-FR" dirty="0">
                <a:solidFill>
                  <a:srgbClr val="9F5FCF"/>
                </a:solidFill>
              </a:rPr>
              <a:t>Le changement de temps :</a:t>
            </a:r>
          </a:p>
          <a:p>
            <a:r>
              <a:rPr lang="fr-FR" dirty="0"/>
              <a:t>Hier, elle  a  fait  une  liste.</a:t>
            </a:r>
          </a:p>
          <a:p>
            <a:r>
              <a:rPr lang="fr-FR" dirty="0"/>
              <a:t>Transformation au présent : Aujourd’hui, elle fait une liste.</a:t>
            </a:r>
          </a:p>
          <a:p>
            <a:r>
              <a:rPr lang="fr-FR" dirty="0"/>
              <a:t>Demain, elle visitera une ferme laitière.</a:t>
            </a:r>
          </a:p>
          <a:p>
            <a:r>
              <a:rPr lang="fr-FR" dirty="0"/>
              <a:t>Transformation au présent : Aujourd’hui, elle visite une ferme laitière.</a:t>
            </a:r>
          </a:p>
          <a:p>
            <a:endParaRPr lang="fr-FR" dirty="0"/>
          </a:p>
          <a:p>
            <a:r>
              <a:rPr lang="fr-FR" dirty="0">
                <a:solidFill>
                  <a:srgbClr val="9F5FCF"/>
                </a:solidFill>
              </a:rPr>
              <a:t>Le changement de personne :</a:t>
            </a:r>
          </a:p>
          <a:p>
            <a:r>
              <a:rPr lang="fr-FR" dirty="0" err="1"/>
              <a:t>Lison</a:t>
            </a:r>
            <a:r>
              <a:rPr lang="fr-FR" dirty="0"/>
              <a:t>  pense  au  séjour  à  la  montagne.</a:t>
            </a:r>
          </a:p>
          <a:p>
            <a:r>
              <a:rPr lang="fr-FR" dirty="0"/>
              <a:t>Transformation à </a:t>
            </a:r>
            <a:r>
              <a:rPr lang="fr-FR" dirty="0" err="1"/>
              <a:t>Lison</a:t>
            </a:r>
            <a:r>
              <a:rPr lang="fr-FR" dirty="0"/>
              <a:t> et Lisa : Elles  pensent  au  séjour  à  la  montagne.</a:t>
            </a:r>
          </a:p>
          <a:p>
            <a:r>
              <a:rPr lang="fr-FR" dirty="0"/>
              <a:t>Transformation à nous : Nous pensons  au  séjour  à  la  montagne.</a:t>
            </a:r>
          </a:p>
          <a:p>
            <a:endParaRPr lang="fr-FR" dirty="0"/>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Indiquer si c’est une phrase affirmative (A) ou une phrase négative (N).</a:t>
            </a:r>
          </a:p>
          <a:p>
            <a:r>
              <a:rPr lang="fr-FR" dirty="0"/>
              <a:t>Encadrer en rouge le verbe et souligner en bleu son sujet (celui qui fait l’action).</a:t>
            </a:r>
          </a:p>
          <a:p>
            <a:pPr lvl="1"/>
            <a:r>
              <a:rPr lang="fr-FR" dirty="0"/>
              <a:t>1) </a:t>
            </a:r>
            <a:r>
              <a:rPr lang="fr-FR" dirty="0" err="1"/>
              <a:t>E²lle</a:t>
            </a:r>
            <a:r>
              <a:rPr lang="fr-FR" dirty="0"/>
              <a:t>  ne  veut  </a:t>
            </a:r>
            <a:r>
              <a:rPr lang="fr-FR" dirty="0" err="1"/>
              <a:t>²rien</a:t>
            </a:r>
            <a:r>
              <a:rPr lang="fr-FR" dirty="0"/>
              <a:t>  oublier  !</a:t>
            </a:r>
          </a:p>
          <a:p>
            <a:pPr lvl="1"/>
            <a:endParaRPr lang="fr-FR" dirty="0"/>
          </a:p>
          <a:p>
            <a:pPr lvl="1"/>
            <a:endParaRPr lang="fr-FR" dirty="0"/>
          </a:p>
          <a:p>
            <a:pPr lvl="1"/>
            <a:r>
              <a:rPr lang="fr-FR" dirty="0"/>
              <a:t>2) </a:t>
            </a:r>
            <a:r>
              <a:rPr lang="fr-FR" dirty="0" err="1"/>
              <a:t>Lison</a:t>
            </a:r>
            <a:r>
              <a:rPr lang="fr-FR" dirty="0"/>
              <a:t>  </a:t>
            </a:r>
            <a:r>
              <a:rPr lang="fr-FR" dirty="0" err="1"/>
              <a:t>²prépare</a:t>
            </a:r>
            <a:r>
              <a:rPr lang="fr-FR" dirty="0"/>
              <a:t>  </a:t>
            </a:r>
            <a:r>
              <a:rPr lang="fr-FR" dirty="0" err="1"/>
              <a:t>²se</a:t>
            </a:r>
            <a:r>
              <a:rPr lang="fr-FR" dirty="0"/>
              <a:t>$  </a:t>
            </a:r>
            <a:r>
              <a:rPr lang="fr-FR" dirty="0" err="1"/>
              <a:t>²affaire</a:t>
            </a:r>
            <a:r>
              <a:rPr lang="fr-FR" dirty="0"/>
              <a:t>$ .</a:t>
            </a:r>
          </a:p>
          <a:p>
            <a:pPr lvl="1"/>
            <a:endParaRPr lang="fr-FR" dirty="0"/>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la phrase en les mettant au présent.</a:t>
            </a:r>
          </a:p>
          <a:p>
            <a:r>
              <a:rPr lang="fr-FR" dirty="0"/>
              <a:t>Puis, encadrer en rouge le verbe et souligner en bleu le sujet dans chacune des phrases (les phrases de départ et les nouvelles phrases).</a:t>
            </a:r>
          </a:p>
          <a:p>
            <a:endParaRPr lang="fr-FR" u="none" dirty="0"/>
          </a:p>
          <a:p>
            <a:pPr lvl="1"/>
            <a:r>
              <a:rPr lang="fr-FR" dirty="0"/>
              <a:t>1) </a:t>
            </a:r>
            <a:r>
              <a:rPr lang="fr-FR" dirty="0" err="1"/>
              <a:t>H²ier</a:t>
            </a:r>
            <a:r>
              <a:rPr lang="fr-FR" dirty="0"/>
              <a:t> , elle  </a:t>
            </a:r>
            <a:r>
              <a:rPr lang="fr-FR" dirty="0" err="1"/>
              <a:t>²a</a:t>
            </a:r>
            <a:r>
              <a:rPr lang="fr-FR" dirty="0"/>
              <a:t>  </a:t>
            </a:r>
            <a:r>
              <a:rPr lang="fr-FR" dirty="0" err="1"/>
              <a:t>²fait</a:t>
            </a:r>
            <a:r>
              <a:rPr lang="fr-FR" dirty="0"/>
              <a:t>  </a:t>
            </a:r>
            <a:r>
              <a:rPr lang="fr-FR" dirty="0" err="1"/>
              <a:t>²une</a:t>
            </a:r>
            <a:r>
              <a:rPr lang="fr-FR" dirty="0"/>
              <a:t>  </a:t>
            </a:r>
            <a:r>
              <a:rPr lang="fr-FR" dirty="0" err="1"/>
              <a:t>²liste</a:t>
            </a:r>
            <a:r>
              <a:rPr lang="fr-FR" dirty="0"/>
              <a:t> .</a:t>
            </a:r>
          </a:p>
          <a:p>
            <a:pPr lvl="1"/>
            <a:endParaRPr lang="fr-FR" dirty="0"/>
          </a:p>
          <a:p>
            <a:pPr lvl="1"/>
            <a:endParaRPr lang="fr-FR" dirty="0"/>
          </a:p>
          <a:p>
            <a:pPr lvl="1"/>
            <a:r>
              <a:rPr lang="fr-FR" dirty="0"/>
              <a:t>2) Demain , elle  visitera  </a:t>
            </a:r>
            <a:r>
              <a:rPr lang="fr-FR" dirty="0" err="1"/>
              <a:t>²une</a:t>
            </a:r>
            <a:r>
              <a:rPr lang="fr-FR" dirty="0"/>
              <a:t>  </a:t>
            </a:r>
            <a:r>
              <a:rPr lang="fr-FR" dirty="0" err="1"/>
              <a:t>²ferme</a:t>
            </a:r>
            <a:r>
              <a:rPr lang="fr-FR" dirty="0"/>
              <a:t>  </a:t>
            </a:r>
            <a:r>
              <a:rPr lang="fr-FR" dirty="0" err="1"/>
              <a:t>²laitière</a:t>
            </a:r>
            <a:r>
              <a:rPr lang="fr-FR" dirty="0"/>
              <a:t>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la phrase en suivant la consigne.</a:t>
            </a:r>
          </a:p>
          <a:p>
            <a:r>
              <a:rPr lang="fr-FR" dirty="0"/>
              <a:t>Puis, encadrer en rouge le verbe et souligner en bleu le sujet dans chacune des phrases (la phrase de départ et les deux nouvelles phrases).</a:t>
            </a:r>
          </a:p>
          <a:p>
            <a:endParaRPr lang="fr-FR" dirty="0"/>
          </a:p>
          <a:p>
            <a:pPr lvl="1"/>
            <a:r>
              <a:rPr lang="fr-FR" dirty="0" err="1"/>
              <a:t>Lison</a:t>
            </a:r>
            <a:r>
              <a:rPr lang="fr-FR" dirty="0"/>
              <a:t>  </a:t>
            </a:r>
            <a:r>
              <a:rPr lang="fr-FR" dirty="0" err="1"/>
              <a:t>²pense</a:t>
            </a:r>
            <a:r>
              <a:rPr lang="fr-FR" dirty="0"/>
              <a:t>  </a:t>
            </a:r>
            <a:r>
              <a:rPr lang="fr-FR" dirty="0" err="1"/>
              <a:t>²au</a:t>
            </a:r>
            <a:r>
              <a:rPr lang="fr-FR" dirty="0"/>
              <a:t>  </a:t>
            </a:r>
            <a:r>
              <a:rPr lang="fr-FR" dirty="0" err="1"/>
              <a:t>²séjour</a:t>
            </a:r>
            <a:r>
              <a:rPr lang="fr-FR" dirty="0"/>
              <a:t>  à  </a:t>
            </a:r>
            <a:r>
              <a:rPr lang="fr-FR" dirty="0" err="1"/>
              <a:t>²la</a:t>
            </a:r>
            <a:r>
              <a:rPr lang="fr-FR" dirty="0"/>
              <a:t>  montagne .</a:t>
            </a:r>
          </a:p>
          <a:p>
            <a:endParaRPr lang="fr-FR" dirty="0">
              <a:sym typeface="Wingdings" panose="05000000000000000000" pitchFamily="2" charset="2"/>
            </a:endParaRPr>
          </a:p>
          <a:p>
            <a:r>
              <a:rPr lang="fr-FR" u="none" dirty="0">
                <a:sym typeface="Wingdings" panose="05000000000000000000" pitchFamily="2" charset="2"/>
              </a:rPr>
              <a:t> Transformer « </a:t>
            </a:r>
            <a:r>
              <a:rPr lang="fr-FR" u="none" dirty="0" err="1">
                <a:sym typeface="Wingdings" panose="05000000000000000000" pitchFamily="2" charset="2"/>
              </a:rPr>
              <a:t>Lison</a:t>
            </a:r>
            <a:r>
              <a:rPr lang="fr-FR" u="none" dirty="0">
                <a:sym typeface="Wingdings" panose="05000000000000000000" pitchFamily="2" charset="2"/>
              </a:rPr>
              <a:t> » en « </a:t>
            </a:r>
            <a:r>
              <a:rPr lang="fr-FR" u="none" dirty="0" err="1">
                <a:sym typeface="Wingdings" panose="05000000000000000000" pitchFamily="2" charset="2"/>
              </a:rPr>
              <a:t>Lison</a:t>
            </a:r>
            <a:r>
              <a:rPr lang="fr-FR" u="none" dirty="0">
                <a:sym typeface="Wingdings" panose="05000000000000000000" pitchFamily="2" charset="2"/>
              </a:rPr>
              <a:t> et Lisa » :</a:t>
            </a:r>
          </a:p>
          <a:p>
            <a:pPr lvl="1"/>
            <a:endParaRPr lang="fr-FR" dirty="0">
              <a:sym typeface="Wingdings" panose="05000000000000000000" pitchFamily="2" charset="2"/>
            </a:endParaRPr>
          </a:p>
          <a:p>
            <a:pPr lvl="1"/>
            <a:endParaRPr lang="fr-FR" dirty="0">
              <a:sym typeface="Wingdings" panose="05000000000000000000" pitchFamily="2" charset="2"/>
            </a:endParaRPr>
          </a:p>
          <a:p>
            <a:r>
              <a:rPr lang="fr-FR" u="none" dirty="0">
                <a:sym typeface="Wingdings" panose="05000000000000000000" pitchFamily="2" charset="2"/>
              </a:rPr>
              <a:t> Transformer « </a:t>
            </a:r>
            <a:r>
              <a:rPr lang="fr-FR" u="none" dirty="0" err="1">
                <a:sym typeface="Wingdings" panose="05000000000000000000" pitchFamily="2" charset="2"/>
              </a:rPr>
              <a:t>Lison</a:t>
            </a:r>
            <a:r>
              <a:rPr lang="fr-FR" u="none" dirty="0">
                <a:sym typeface="Wingdings" panose="05000000000000000000" pitchFamily="2" charset="2"/>
              </a:rPr>
              <a:t> » en « nous » :</a:t>
            </a:r>
          </a:p>
          <a:p>
            <a:pPr lvl="1"/>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043791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marL="0"/>
            <a:r>
              <a:rPr lang="fr-FR" dirty="0"/>
              <a:t>Voir fiche d’exercices.</a:t>
            </a:r>
          </a:p>
        </p:txBody>
      </p:sp>
    </p:spTree>
    <p:extLst>
      <p:ext uri="{BB962C8B-B14F-4D97-AF65-F5344CB8AC3E}">
        <p14:creationId xmlns:p14="http://schemas.microsoft.com/office/powerpoint/2010/main" val="2495854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mot$</a:t>
            </a:r>
          </a:p>
        </p:txBody>
      </p:sp>
    </p:spTree>
    <p:extLst>
      <p:ext uri="{BB962C8B-B14F-4D97-AF65-F5344CB8AC3E}">
        <p14:creationId xmlns:p14="http://schemas.microsoft.com/office/powerpoint/2010/main" val="2329886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u="sng" dirty="0">
                <a:solidFill>
                  <a:srgbClr val="C00000"/>
                </a:solidFill>
              </a:rPr>
              <a:t>Synthèse – Le groupe nominal :</a:t>
            </a:r>
          </a:p>
          <a:p>
            <a:r>
              <a:rPr lang="fr-FR" dirty="0"/>
              <a:t>Il s’agit d’identifier le nom suivant deux critères :</a:t>
            </a:r>
          </a:p>
          <a:p>
            <a:r>
              <a:rPr lang="fr-FR" dirty="0">
                <a:solidFill>
                  <a:srgbClr val="9F5FCF"/>
                </a:solidFill>
              </a:rPr>
              <a:t>– le nom est une catégorie regroupant les êtres, les animaux et les choses (les sentiments) ; = tous les mots devant lesquels on peut mettre « un / une / le / la… »</a:t>
            </a:r>
          </a:p>
          <a:p>
            <a:r>
              <a:rPr lang="fr-FR" dirty="0">
                <a:solidFill>
                  <a:srgbClr val="9F5FCF"/>
                </a:solidFill>
              </a:rPr>
              <a:t>– le nom est l’élément principal du groupe nominal.</a:t>
            </a:r>
          </a:p>
          <a:p>
            <a:r>
              <a:rPr lang="fr-FR" dirty="0"/>
              <a:t>Les déterminants sont identifiés comme mots précédant un nom pour constituer un groupe nominal et indiquant le nombre du nom.</a:t>
            </a:r>
          </a:p>
          <a:p>
            <a:r>
              <a:rPr lang="fr-FR" dirty="0"/>
              <a:t>Remarquer que les groupes nominaux ont souvent plusieurs mots.</a:t>
            </a:r>
          </a:p>
          <a:p>
            <a:endParaRPr lang="fr-FR" dirty="0"/>
          </a:p>
          <a:p>
            <a:r>
              <a:rPr lang="fr-FR" dirty="0"/>
              <a:t>Certains noms sont seuls, ils ne sont pas précédés d’un petit mot et ils ont une majuscule : ce sont des noms propres. Ils désignent une personne, un animal en particulier.</a:t>
            </a:r>
          </a:p>
          <a:p>
            <a:r>
              <a:rPr lang="fr-FR" dirty="0"/>
              <a:t>Les noms propres désignent aussi des fleuves, des pays et dans ce cas, ils ont un déterminant : la France, la Seine.</a:t>
            </a:r>
          </a:p>
          <a:p>
            <a:endParaRPr lang="fr-FR" dirty="0"/>
          </a:p>
          <a:p>
            <a:r>
              <a:rPr lang="fr-FR" dirty="0"/>
              <a:t>Constater que devant a, e, i, o, u, on n’écrit pas le ou la mais l’ (pour ça, constituer d’autres </a:t>
            </a:r>
            <a:r>
              <a:rPr lang="fr-FR" dirty="0" err="1"/>
              <a:t>GN</a:t>
            </a:r>
            <a:r>
              <a:rPr lang="fr-FR" dirty="0"/>
              <a:t>, il n’y a pas ce qu’il faut dans le texte).</a:t>
            </a:r>
          </a:p>
          <a:p>
            <a:endParaRPr lang="fr-FR" dirty="0"/>
          </a:p>
          <a:p>
            <a:pPr lvl="1"/>
            <a:r>
              <a:rPr lang="fr-FR" dirty="0">
                <a:sym typeface="Wingdings" panose="05000000000000000000" pitchFamily="2" charset="2"/>
              </a:rPr>
              <a:t> </a:t>
            </a:r>
            <a:r>
              <a:rPr lang="fr-FR" dirty="0"/>
              <a:t>Identifier les différents groupes nominaux du texte.</a:t>
            </a:r>
          </a:p>
          <a:p>
            <a:pPr lvl="1"/>
            <a:r>
              <a:rPr lang="fr-FR" dirty="0">
                <a:sym typeface="Wingdings" panose="05000000000000000000" pitchFamily="2" charset="2"/>
              </a:rPr>
              <a:t> </a:t>
            </a:r>
            <a:r>
              <a:rPr lang="fr-FR" dirty="0"/>
              <a:t>Identifier le nom commun principal.</a:t>
            </a:r>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Entourer en bleu les différents groupes de mots contenant un nom commun.</a:t>
            </a:r>
          </a:p>
          <a:p>
            <a:r>
              <a:rPr lang="fr-FR" dirty="0"/>
              <a:t>Souligner en rouge le nom commun de chaque groupe.</a:t>
            </a:r>
          </a:p>
          <a:p>
            <a:pPr lvl="2">
              <a:lnSpc>
                <a:spcPct val="200000"/>
              </a:lnSpc>
            </a:pPr>
            <a:r>
              <a:rPr lang="fr-FR" dirty="0"/>
              <a:t>[ … ] Elle  prépare  ses  affaires .  Elle  a  fait  une  liste .  Elle  ne  veut  rien  oublier  !  Elle  emporte  un  pyjama  chaud ,  des  chaussettes ,  des  slips ,  des  teeshirts ,  deux  pulls ,  deux  pantalons  et  une  jolie  robe  pour  la  fête  qui  aura  lieu  le  vendredi .  Maman  vient  la  rejoindre  pour  mettre  ses  affaires  dans  la  valise .</a:t>
            </a:r>
          </a:p>
          <a:p>
            <a:pPr lvl="2">
              <a:lnSpc>
                <a:spcPct val="200000"/>
              </a:lnSpc>
            </a:pPr>
            <a:r>
              <a:rPr lang="fr-FR" dirty="0"/>
              <a:t>Elle  ajoute  un  anorak  pour  se  protéger  de  la  pluie .  Elle  prépare  ensuite  tout  ce  qu’il  faut  pour  sa  trousse  de  toilette .</a:t>
            </a:r>
          </a:p>
          <a:p>
            <a:pPr lvl="2">
              <a:lnSpc>
                <a:spcPct val="200000"/>
              </a:lnSpc>
            </a:pPr>
            <a:r>
              <a:rPr lang="fr-FR" dirty="0"/>
              <a:t>[ … ] Elle  visitera  une  ferme  laitière .  Dans  cette  ferme ,  on  élève  des  vaches  pour  faire  des  fromages  avec  leur  lait . [ … ]</a:t>
            </a:r>
          </a:p>
        </p:txBody>
      </p:sp>
      <p:sp>
        <p:nvSpPr>
          <p:cNvPr id="5" name="Espace réservé du texte 4"/>
          <p:cNvSpPr>
            <a:spLocks noGrp="1"/>
          </p:cNvSpPr>
          <p:nvPr>
            <p:ph type="body" sz="quarter" idx="12"/>
          </p:nvPr>
        </p:nvSpPr>
        <p:spPr/>
        <p:txBody>
          <a:bodyPr/>
          <a:lstStyle/>
          <a:p>
            <a:r>
              <a:rPr lang="fr-FR" dirty="0"/>
              <a:t>Le nom commun</a:t>
            </a:r>
          </a:p>
        </p:txBody>
      </p:sp>
    </p:spTree>
    <p:extLst>
      <p:ext uri="{BB962C8B-B14F-4D97-AF65-F5344CB8AC3E}">
        <p14:creationId xmlns:p14="http://schemas.microsoft.com/office/powerpoint/2010/main" val="4179324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Trouver le plus grand nombre de groupes contenant un nom commun, accompagnés d’autres mots.</a:t>
            </a:r>
          </a:p>
        </p:txBody>
      </p:sp>
      <p:sp>
        <p:nvSpPr>
          <p:cNvPr id="5" name="Espace réservé du texte 4"/>
          <p:cNvSpPr>
            <a:spLocks noGrp="1"/>
          </p:cNvSpPr>
          <p:nvPr>
            <p:ph type="body" sz="quarter" idx="12"/>
          </p:nvPr>
        </p:nvSpPr>
        <p:spPr/>
        <p:txBody>
          <a:bodyPr/>
          <a:lstStyle/>
          <a:p>
            <a:r>
              <a:rPr lang="fr-FR" dirty="0"/>
              <a:t>Le nom commun</a:t>
            </a:r>
          </a:p>
        </p:txBody>
      </p:sp>
    </p:spTree>
    <p:extLst>
      <p:ext uri="{BB962C8B-B14F-4D97-AF65-F5344CB8AC3E}">
        <p14:creationId xmlns:p14="http://schemas.microsoft.com/office/powerpoint/2010/main" val="11361664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marL="0"/>
            <a:r>
              <a:rPr lang="fr-FR" dirty="0"/>
              <a:t>Voir fiche d’exercices.</a:t>
            </a:r>
          </a:p>
        </p:txBody>
      </p:sp>
    </p:spTree>
    <p:extLst>
      <p:ext uri="{BB962C8B-B14F-4D97-AF65-F5344CB8AC3E}">
        <p14:creationId xmlns:p14="http://schemas.microsoft.com/office/powerpoint/2010/main" val="2913628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séjour à la montagne</a:t>
            </a:r>
          </a:p>
        </p:txBody>
      </p:sp>
      <p:sp>
        <p:nvSpPr>
          <p:cNvPr id="3" name="Espace réservé du texte 2"/>
          <p:cNvSpPr>
            <a:spLocks noGrp="1"/>
          </p:cNvSpPr>
          <p:nvPr>
            <p:ph type="body" sz="quarter" idx="10"/>
          </p:nvPr>
        </p:nvSpPr>
        <p:spPr/>
        <p:txBody>
          <a:bodyPr/>
          <a:lstStyle/>
          <a:p>
            <a:pPr indent="360000"/>
            <a:r>
              <a:rPr lang="fr-FR" dirty="0"/>
              <a:t>Aujourd’hui, quand </a:t>
            </a:r>
            <a:r>
              <a:rPr lang="fr-FR" dirty="0" err="1"/>
              <a:t>Lison</a:t>
            </a:r>
            <a:r>
              <a:rPr lang="fr-FR" dirty="0"/>
              <a:t> rentre de l’école, elle est très excitée. Demain soir, elle sera avec les élèves de sa classe dans les Vosges pour plusieurs jours.</a:t>
            </a:r>
          </a:p>
          <a:p>
            <a:pPr indent="360000"/>
            <a:r>
              <a:rPr lang="fr-FR" dirty="0"/>
              <a:t>Elle va vite dans sa chambre et elle prépare ses affaires. Elle a fait une liste. Elle ne veut rien oublier ! Elle emporte un pyjama chaud, des chaussettes, des slips, des teeshirts, deux pulls, deux pantalons et une jolie robe pour la fête qui aura lieu le vendredi. Maman vient la rejoindre pour mettre ses affaires dans la valise.</a:t>
            </a:r>
          </a:p>
          <a:p>
            <a:pPr indent="360000"/>
            <a:r>
              <a:rPr lang="fr-FR" dirty="0"/>
              <a:t>Elle ajoute un anorak pour se protéger de la pluie. Elle prépare ensuite tout ce qu’il faut pour sa trousse de toilette.</a:t>
            </a:r>
          </a:p>
          <a:p>
            <a:pPr indent="360000"/>
            <a:r>
              <a:rPr lang="fr-FR" dirty="0"/>
              <a:t>Pendant le diner, contrairement à son habitude, </a:t>
            </a:r>
            <a:r>
              <a:rPr lang="fr-FR" dirty="0" err="1"/>
              <a:t>Lison</a:t>
            </a:r>
            <a:r>
              <a:rPr lang="fr-FR" dirty="0"/>
              <a:t> ne dit rien. Elle pense au séjour à la montagne. Elle visitera une ferme laitière. Dans cette ferme, on élève des vaches pour faire des fromages avec leur lait. Les élèves ont déjà préparé la visite avec la maitresse.</a:t>
            </a:r>
          </a:p>
        </p:txBody>
      </p:sp>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Laisser les enfants explorer le texte ensemble, puis compléter par les questions suivantes :</a:t>
            </a:r>
          </a:p>
          <a:p>
            <a:pPr marL="342900" indent="-342900">
              <a:buFont typeface="+mj-lt"/>
              <a:buAutoNum type="arabicParenR"/>
            </a:pPr>
            <a:r>
              <a:rPr lang="fr-FR" dirty="0"/>
              <a:t>Où va </a:t>
            </a:r>
            <a:r>
              <a:rPr lang="fr-FR" dirty="0" err="1"/>
              <a:t>Lison</a:t>
            </a:r>
            <a:r>
              <a:rPr lang="fr-FR" dirty="0"/>
              <a:t> ?</a:t>
            </a:r>
          </a:p>
          <a:p>
            <a:pPr marL="342900" indent="-342900">
              <a:buFont typeface="+mj-lt"/>
              <a:buAutoNum type="arabicParenR"/>
            </a:pPr>
            <a:r>
              <a:rPr lang="fr-FR" dirty="0"/>
              <a:t>Que fait </a:t>
            </a:r>
            <a:r>
              <a:rPr lang="fr-FR" dirty="0" err="1"/>
              <a:t>Lison</a:t>
            </a:r>
            <a:r>
              <a:rPr lang="fr-FR" dirty="0"/>
              <a:t> ?</a:t>
            </a:r>
          </a:p>
          <a:p>
            <a:pPr marL="342900" indent="-342900">
              <a:buFont typeface="+mj-lt"/>
              <a:buAutoNum type="arabicParenR"/>
            </a:pPr>
            <a:r>
              <a:rPr lang="fr-FR" dirty="0"/>
              <a:t>Pourquoi sa mère vient-elle l’aider ?</a:t>
            </a:r>
          </a:p>
          <a:p>
            <a:pPr marL="342900" indent="-342900">
              <a:buFont typeface="+mj-lt"/>
              <a:buAutoNum type="arabicParenR"/>
            </a:pPr>
            <a:r>
              <a:rPr lang="fr-FR" dirty="0"/>
              <a:t>A quoi pense </a:t>
            </a:r>
            <a:r>
              <a:rPr lang="fr-FR" dirty="0" err="1"/>
              <a:t>Lison</a:t>
            </a:r>
            <a:r>
              <a:rPr lang="fr-FR" dirty="0"/>
              <a:t> pendant le diner ?</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Compter le nombre de paragraphes. Déterminer où commence et se termine chacun.</a:t>
            </a:r>
          </a:p>
          <a:p>
            <a:endParaRPr lang="fr-FR" dirty="0"/>
          </a:p>
          <a:p>
            <a:r>
              <a:rPr lang="fr-FR" u="sng" dirty="0"/>
              <a:t>Le temps du texte :</a:t>
            </a:r>
          </a:p>
          <a:p>
            <a:r>
              <a:rPr lang="fr-FR" dirty="0"/>
              <a:t>À quel moment se passe cette histoire ? Présent, mais quelques phrases sont au futur et quelques unes sont au passé.</a:t>
            </a:r>
          </a:p>
          <a:p>
            <a:r>
              <a:rPr lang="fr-FR" dirty="0"/>
              <a:t>Les déterminer.</a:t>
            </a:r>
          </a:p>
          <a:p>
            <a:endParaRPr lang="fr-FR" dirty="0"/>
          </a:p>
          <a:p>
            <a:r>
              <a:rPr lang="fr-FR" u="sng" dirty="0"/>
              <a:t>Les compléments circonstanciels :</a:t>
            </a:r>
          </a:p>
          <a:p>
            <a:r>
              <a:rPr lang="fr-FR" dirty="0"/>
              <a:t>Les indicateurs de temps : </a:t>
            </a:r>
          </a:p>
          <a:p>
            <a:r>
              <a:rPr lang="fr-FR" dirty="0"/>
              <a:t>Les indicateurs de lieu : </a:t>
            </a:r>
          </a:p>
          <a:p>
            <a:endParaRPr lang="fr-FR" dirty="0"/>
          </a:p>
          <a:p>
            <a:r>
              <a:rPr lang="fr-FR" dirty="0"/>
              <a:t>Autres particularités : présence dialogue…</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Retrouver les différents paragraphes du texte.</a:t>
            </a:r>
          </a:p>
          <a:p>
            <a:pPr lvl="2" indent="360000"/>
            <a:r>
              <a:rPr lang="fr-FR" dirty="0"/>
              <a:t>Aujourd’hui,  quand  </a:t>
            </a:r>
            <a:r>
              <a:rPr lang="fr-FR" dirty="0" err="1"/>
              <a:t>Lison</a:t>
            </a:r>
            <a:r>
              <a:rPr lang="fr-FR" dirty="0"/>
              <a:t>  rentre  de  l’école,  elle  est  très  excitée.  Demain  soir,  elle  sera  avec  les  élèves  de  sa  classe  dans  les  Vosges  pour  plusieurs  jours.</a:t>
            </a:r>
          </a:p>
          <a:p>
            <a:pPr lvl="2" indent="360000"/>
            <a:r>
              <a:rPr lang="fr-FR" dirty="0"/>
              <a:t>Elle  va  vite  dans  sa  chambre  et  elle  prépare  ses  affaires.  Elle  a  fait  une  liste.  Elle  ne  veut  rien  oublier  !  Elle  emporte  un  pyjama  chaud,  des  chaussettes,  des  slips,  des  teeshirts,  deux  pulls,  deux  pantalons  et  une  jolie  robe  pour  la  fête  qui  aura  lieu  le  vendredi.  Maman  vient  la  rejoindre  pour  mettre  ses  affaires  dans  la  valise.</a:t>
            </a:r>
          </a:p>
          <a:p>
            <a:pPr lvl="2" indent="360000"/>
            <a:r>
              <a:rPr lang="fr-FR" dirty="0"/>
              <a:t>Elle  ajoute  un  anorak  pour  se  protéger  de  la  pluie.  Elle  prépare  ensuite  tout  ce  qu’il  faut  pour  sa  trousse  de  toilette.</a:t>
            </a:r>
          </a:p>
          <a:p>
            <a:pPr lvl="2" indent="360000"/>
            <a:r>
              <a:rPr lang="fr-FR" dirty="0"/>
              <a:t>Pendant  le  diner,  contrairement  à  son  habitude,  </a:t>
            </a:r>
            <a:r>
              <a:rPr lang="fr-FR" dirty="0" err="1"/>
              <a:t>Lison</a:t>
            </a:r>
            <a:r>
              <a:rPr lang="fr-FR" dirty="0"/>
              <a:t>  ne  dit  rien.  Elle  pense  au  séjour  à  la  montagne.  Elle  visitera  une  ferme  laitière.  Dans  cette  ferme,  on  élève  des  vaches  pour  faire  des  fromages  avec  leur  lait.  Les  élèves  ont  déjà  préparé  la  visite  avec  la  maitresse.</a:t>
            </a:r>
          </a:p>
        </p:txBody>
      </p:sp>
      <p:sp>
        <p:nvSpPr>
          <p:cNvPr id="4" name="Espace réservé du texte 3"/>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05226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À quel temps est le texte ? Y </a:t>
            </a:r>
            <a:r>
              <a:rPr lang="fr-FR" dirty="0" err="1"/>
              <a:t>a-t-il</a:t>
            </a:r>
            <a:r>
              <a:rPr lang="fr-FR" dirty="0"/>
              <a:t> des phrases qui ne sont pas à ce temps ?</a:t>
            </a:r>
          </a:p>
          <a:p>
            <a:pPr lvl="2" indent="360000"/>
            <a:r>
              <a:rPr lang="fr-FR" dirty="0"/>
              <a:t>Aujourd’hui,  quand  </a:t>
            </a:r>
            <a:r>
              <a:rPr lang="fr-FR" dirty="0" err="1"/>
              <a:t>Lison</a:t>
            </a:r>
            <a:r>
              <a:rPr lang="fr-FR" dirty="0"/>
              <a:t>  rentre  de  l’école,  elle  est  très  excitée.  Demain  soir,  elle  sera  avec  les  élèves  de  sa  classe  dans  les  Vosges  pour  plusieurs  jours.</a:t>
            </a:r>
          </a:p>
          <a:p>
            <a:pPr lvl="2" indent="360000"/>
            <a:r>
              <a:rPr lang="fr-FR" dirty="0"/>
              <a:t>Elle  va  vite  dans  sa  chambre  et  elle  prépare  ses  affaires.  Elle  a  fait  une  liste.  Elle  ne  veut  rien  oublier  !  Elle  emporte  un  pyjama  chaud,  des  chaussettes,  des  slips,  des  teeshirts,  deux  pulls,  deux  pantalons  et  une  jolie  robe  pour  la  fête  qui  aura  lieu  le  vendredi.  Maman  vient  la  rejoindre  pour  mettre  ses  affaires  dans  la  valise.</a:t>
            </a:r>
          </a:p>
          <a:p>
            <a:pPr lvl="2" indent="360000"/>
            <a:r>
              <a:rPr lang="fr-FR" dirty="0"/>
              <a:t>Elle  ajoute  un  anorak  pour  se  protéger  de  la  pluie.  Elle  prépare  ensuite  tout  ce  qu’il  faut  pour  sa  trousse  de  toilette.</a:t>
            </a:r>
          </a:p>
          <a:p>
            <a:pPr lvl="2" indent="360000"/>
            <a:r>
              <a:rPr lang="fr-FR" dirty="0"/>
              <a:t>Pendant  le  diner,  contrairement  à  son  habitude,  </a:t>
            </a:r>
            <a:r>
              <a:rPr lang="fr-FR" dirty="0" err="1"/>
              <a:t>Lison</a:t>
            </a:r>
            <a:r>
              <a:rPr lang="fr-FR" dirty="0"/>
              <a:t>  ne  dit  rien.  Elle  pense  au  séjour  à  la  montagne.  Elle  visitera  une  ferme  laitière.  Dans  cette  ferme,  on  élève  des  vaches  pour  faire  des  fromages  avec  leur  lait.  Les  élèves  ont  déjà  préparé  la  visite  avec  la  maitresse.</a:t>
            </a:r>
          </a:p>
        </p:txBody>
      </p:sp>
      <p:sp>
        <p:nvSpPr>
          <p:cNvPr id="5" name="Espace réservé du texte 4"/>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668276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83</TotalTime>
  <Words>1087</Words>
  <Application>Microsoft Office PowerPoint</Application>
  <PresentationFormat>Personnalisé</PresentationFormat>
  <Paragraphs>109</Paragraphs>
  <Slides>19</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19</vt:i4>
      </vt:variant>
    </vt:vector>
  </HeadingPairs>
  <TitlesOfParts>
    <vt:vector size="28" baseType="lpstr">
      <vt:lpstr>A Gentle Touch</vt:lpstr>
      <vt:lpstr>Androgyne</vt:lpstr>
      <vt:lpstr>Arial</vt:lpstr>
      <vt:lpstr>Calibri</vt:lpstr>
      <vt:lpstr>Cursive standard</vt:lpstr>
      <vt:lpstr>Gabriola</vt:lpstr>
      <vt:lpstr>Sassoon Infant Std</vt:lpstr>
      <vt:lpstr>Wingdings</vt:lpstr>
      <vt:lpstr>Faire de la grammaire au CE1 - Prérempli</vt:lpstr>
      <vt:lpstr>Présentation PowerPoint</vt:lpstr>
      <vt:lpstr>Le ²texte</vt:lpstr>
      <vt:lpstr>Un séjour à la montagne</vt:lpstr>
      <vt:lpstr>Présentation PowerPoint</vt:lpstr>
      <vt:lpstr>A²ctivité$ ²sur ²le ²texte</vt:lpstr>
      <vt:lpstr>Présentation PowerPoint</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A²ctivité$ ²sur ²le$ mot$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9</cp:revision>
  <dcterms:created xsi:type="dcterms:W3CDTF">2017-01-08T10:42:28Z</dcterms:created>
  <dcterms:modified xsi:type="dcterms:W3CDTF">2017-01-15T11:05:22Z</dcterms:modified>
</cp:coreProperties>
</file>