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96" r:id="rId4"/>
    <p:sldId id="297" r:id="rId5"/>
    <p:sldId id="272" r:id="rId6"/>
    <p:sldId id="282" r:id="rId7"/>
    <p:sldId id="283" r:id="rId8"/>
    <p:sldId id="284" r:id="rId9"/>
    <p:sldId id="298" r:id="rId10"/>
    <p:sldId id="299" r:id="rId11"/>
  </p:sldIdLst>
  <p:sldSz cx="9901238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8">
          <p15:clr>
            <a:srgbClr val="A4A3A4"/>
          </p15:clr>
        </p15:guide>
        <p15:guide id="2" pos="615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3333FF"/>
    <a:srgbClr val="9F5FCF"/>
    <a:srgbClr val="339933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 snapToObjects="1">
      <p:cViewPr varScale="1">
        <p:scale>
          <a:sx n="121" d="100"/>
          <a:sy n="121" d="100"/>
        </p:scale>
        <p:origin x="108" y="264"/>
      </p:cViewPr>
      <p:guideLst>
        <p:guide orient="horz" pos="368"/>
        <p:guide pos="615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540" y="115892"/>
            <a:ext cx="6646159" cy="6626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309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ou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348" y="5623"/>
            <a:ext cx="7858542" cy="6846755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2646363" y="764704"/>
            <a:ext cx="5400600" cy="854968"/>
          </a:xfrm>
          <a:prstGeom prst="rect">
            <a:avLst/>
          </a:prstGeom>
        </p:spPr>
        <p:txBody>
          <a:bodyPr/>
          <a:lstStyle>
            <a:lvl1pPr>
              <a:defRPr sz="5000" b="0" spc="0" baseline="0">
                <a:solidFill>
                  <a:srgbClr val="C00000"/>
                </a:solidFill>
                <a:latin typeface="Cursive standard" pitchFamily="2" charset="0"/>
                <a:ea typeface="A Gentle Touch" panose="02000603000000000000" pitchFamily="2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30897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 userDrawn="1"/>
        </p:nvSpPr>
        <p:spPr>
          <a:xfrm>
            <a:off x="125412" y="115888"/>
            <a:ext cx="9648825" cy="630000"/>
          </a:xfrm>
          <a:prstGeom prst="rect">
            <a:avLst/>
          </a:prstGeom>
          <a:ln w="127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marL="3175" lvl="3" indent="0" algn="ctr"/>
            <a:endParaRPr lang="fr-FR" sz="3000" dirty="0">
              <a:latin typeface="Androgyne" pitchFamily="82" charset="0"/>
            </a:endParaRPr>
          </a:p>
        </p:txBody>
      </p:sp>
      <p:sp>
        <p:nvSpPr>
          <p:cNvPr id="3" name="Arrondir un rectangle avec un coin diagonal 2"/>
          <p:cNvSpPr/>
          <p:nvPr userDrawn="1"/>
        </p:nvSpPr>
        <p:spPr>
          <a:xfrm>
            <a:off x="233363" y="250888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0070C0"/>
                </a:solidFill>
              </a:rPr>
              <a:t>Le texte</a:t>
            </a: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182426" y="26824"/>
            <a:ext cx="7591812" cy="699782"/>
          </a:xfrm>
          <a:prstGeom prst="rect">
            <a:avLst/>
          </a:prstGeom>
        </p:spPr>
        <p:txBody>
          <a:bodyPr anchor="ctr" anchorCtr="0"/>
          <a:lstStyle>
            <a:lvl1pPr>
              <a:defRPr sz="4000">
                <a:solidFill>
                  <a:srgbClr val="0070C0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0"/>
          </p:nvPr>
        </p:nvSpPr>
        <p:spPr>
          <a:xfrm>
            <a:off x="125412" y="836712"/>
            <a:ext cx="9648825" cy="5905401"/>
          </a:xfrm>
          <a:prstGeom prst="rect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1pPr>
            <a:lvl2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2pPr>
            <a:lvl3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3pPr>
            <a:lvl4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4pPr>
            <a:lvl5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7908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Maitres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339966"/>
                </a:solidFill>
              </a:rPr>
              <a:t>Collectif</a:t>
            </a: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3" y="584199"/>
            <a:ext cx="9645960" cy="6157913"/>
          </a:xfrm>
          <a:prstGeom prst="rect">
            <a:avLst/>
          </a:prstGeom>
          <a:ln w="25400">
            <a:solidFill>
              <a:srgbClr val="00B050"/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sz="2600" dirty="0" smtClean="0">
                <a:latin typeface="Cursive standard" pitchFamily="2" charset="0"/>
              </a:defRPr>
            </a:lvl3pPr>
            <a:lvl4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sz="2600" dirty="0" smtClean="0">
                <a:latin typeface="Cursive standard" pitchFamily="2" charset="0"/>
              </a:defRPr>
            </a:lvl4pPr>
            <a:lvl5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200" b="1" kern="1200" dirty="0" smtClean="0">
                <a:solidFill>
                  <a:srgbClr val="00B050"/>
                </a:solidFill>
                <a:latin typeface="Gabriola" panose="04040605051002020D02" pitchFamily="82" charset="0"/>
                <a:ea typeface="+mn-ea"/>
                <a:cs typeface="+mn-cs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1"/>
          </p:nvPr>
        </p:nvSpPr>
        <p:spPr>
          <a:xfrm>
            <a:off x="7625615" y="132384"/>
            <a:ext cx="2026659" cy="360362"/>
          </a:xfrm>
          <a:prstGeom prst="rect">
            <a:avLst/>
          </a:prstGeom>
        </p:spPr>
        <p:txBody>
          <a:bodyPr/>
          <a:lstStyle>
            <a:lvl1pPr marL="285750" indent="-28575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buFontTx/>
              <a:buNone/>
              <a:defRPr lang="fr-FR" sz="1800" kern="1200" dirty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</a:pPr>
            <a:r>
              <a:rPr lang="fr-FR"/>
              <a:t>Modifier les styles du texte du masque</a:t>
            </a:r>
          </a:p>
          <a:p>
            <a:pPr marL="0" lvl="1" indent="0" algn="ctr" defTabSz="914400" rtl="0" eaLnBrk="1" latinLnBrk="0" hangingPunct="1">
              <a:spcBef>
                <a:spcPct val="20000"/>
              </a:spcBef>
            </a:pPr>
            <a:r>
              <a:rPr lang="fr-FR"/>
              <a:t>Deuxième niveau</a:t>
            </a:r>
          </a:p>
          <a:p>
            <a:pPr marL="0" lvl="2" indent="0" algn="ctr" defTabSz="914400" rtl="0" eaLnBrk="1" latinLnBrk="0" hangingPunct="1">
              <a:spcBef>
                <a:spcPct val="20000"/>
              </a:spcBef>
            </a:pPr>
            <a:r>
              <a:rPr lang="fr-FR"/>
              <a:t>Troisième niveau</a:t>
            </a:r>
          </a:p>
          <a:p>
            <a:pPr marL="0" lvl="3" indent="0" algn="ctr" defTabSz="914400" rtl="0" eaLnBrk="1" latinLnBrk="0" hangingPunct="1">
              <a:spcBef>
                <a:spcPct val="20000"/>
              </a:spcBef>
            </a:pPr>
            <a:r>
              <a:rPr lang="fr-FR"/>
              <a:t>Quatrième niveau</a:t>
            </a:r>
          </a:p>
          <a:p>
            <a:pPr marL="0" lvl="4" indent="0" algn="ctr" defTabSz="914400" rtl="0" eaLnBrk="1" latinLnBrk="0" hangingPunct="1">
              <a:spcBef>
                <a:spcPct val="20000"/>
              </a:spcBef>
            </a:pPr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2638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Élè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30991" y="130174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Collectif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684"/>
            <a:ext cx="9648824" cy="6157429"/>
          </a:xfrm>
          <a:prstGeom prst="rect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dirty="0" smtClean="0">
                <a:latin typeface="Cursive standard" pitchFamily="2" charset="0"/>
              </a:defRPr>
            </a:lvl2pPr>
            <a:lvl3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sz="2000" dirty="0" smtClean="0"/>
            </a:lvl3pPr>
            <a:lvl4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dirty="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7" name="Rogner un rectangle avec un coin du même côté 6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2"/>
          </p:nvPr>
        </p:nvSpPr>
        <p:spPr>
          <a:xfrm>
            <a:off x="7632074" y="129812"/>
            <a:ext cx="2026659" cy="360362"/>
          </a:xfrm>
          <a:prstGeom prst="rect">
            <a:avLst/>
          </a:prstGeom>
        </p:spPr>
        <p:txBody>
          <a:bodyPr anchor="t" anchorCtr="0"/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2316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nage Sey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1" t="7274" r="1286" b="691"/>
          <a:stretch/>
        </p:blipFill>
        <p:spPr>
          <a:xfrm>
            <a:off x="130991" y="584684"/>
            <a:ext cx="9643247" cy="6157430"/>
          </a:xfrm>
          <a:prstGeom prst="rect">
            <a:avLst/>
          </a:prstGeom>
        </p:spPr>
      </p:pic>
      <p:sp>
        <p:nvSpPr>
          <p:cNvPr id="3" name="Arrondir un rectangle avec un coin diagonal 2"/>
          <p:cNvSpPr/>
          <p:nvPr userDrawn="1"/>
        </p:nvSpPr>
        <p:spPr>
          <a:xfrm>
            <a:off x="130991" y="130174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Collectif</a:t>
            </a:r>
          </a:p>
        </p:txBody>
      </p:sp>
      <p:sp>
        <p:nvSpPr>
          <p:cNvPr id="4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684"/>
            <a:ext cx="9648824" cy="6157429"/>
          </a:xfrm>
          <a:prstGeom prst="rect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dirty="0" smtClean="0">
                <a:latin typeface="Cursive standard" pitchFamily="2" charset="0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000" dirty="0" smtClean="0"/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dirty="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5" name="Rogner un rectangle avec un coin du même côté 4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6" name="Espace réservé du texte 8"/>
          <p:cNvSpPr>
            <a:spLocks noGrp="1"/>
          </p:cNvSpPr>
          <p:nvPr>
            <p:ph type="body" sz="quarter" idx="12"/>
          </p:nvPr>
        </p:nvSpPr>
        <p:spPr>
          <a:xfrm>
            <a:off x="7632074" y="129812"/>
            <a:ext cx="2026659" cy="360362"/>
          </a:xfrm>
          <a:prstGeom prst="rect">
            <a:avLst/>
          </a:prstGeom>
        </p:spPr>
        <p:txBody>
          <a:bodyPr anchor="t" anchorCtr="0"/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/>
          </p:nvPr>
        </p:nvSpPr>
        <p:spPr>
          <a:xfrm>
            <a:off x="1050425" y="1125539"/>
            <a:ext cx="8724627" cy="561657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lang="fr-FR" sz="20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>
              <a:buFontTx/>
              <a:buNone/>
              <a:defRPr lang="fr-FR" sz="280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2pPr>
            <a:lvl3pPr marL="0" indent="0">
              <a:buFontTx/>
              <a:buNone/>
              <a:defRPr lang="fr-FR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>
              <a:buFontTx/>
              <a:buNone/>
              <a:defRPr lang="fr-FR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/>
              <a:t>Modifier les styles du texte du masque</a:t>
            </a:r>
          </a:p>
          <a:p>
            <a:pPr marL="0" lvl="1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/>
              <a:t>Deuxième niveau</a:t>
            </a:r>
          </a:p>
          <a:p>
            <a:pPr marL="0" lvl="2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/>
              <a:t>Troisième niveau</a:t>
            </a:r>
          </a:p>
          <a:p>
            <a:pPr marL="0" lvl="3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/>
              <a:t>Quatrième niveau</a:t>
            </a:r>
          </a:p>
          <a:p>
            <a:pPr marL="0" lvl="4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7038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ivid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101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9F5FC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9F5FCF"/>
                </a:solidFill>
              </a:rPr>
              <a:t>Individuel</a:t>
            </a: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8964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9F5F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>
                <a:solidFill>
                  <a:srgbClr val="9F5FCF"/>
                </a:solidFill>
              </a:rPr>
              <a:t>Exercices</a:t>
            </a:r>
          </a:p>
        </p:txBody>
      </p:sp>
      <p:sp>
        <p:nvSpPr>
          <p:cNvPr id="10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199"/>
            <a:ext cx="9648824" cy="6157913"/>
          </a:xfrm>
          <a:prstGeom prst="rect">
            <a:avLst/>
          </a:prstGeom>
          <a:ln w="25400">
            <a:solidFill>
              <a:srgbClr val="9F5FCF"/>
            </a:solidFill>
          </a:ln>
        </p:spPr>
        <p:txBody>
          <a:bodyPr/>
          <a:lstStyle>
            <a:lvl1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36000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dirty="0" smtClean="0">
                <a:latin typeface="Cursive standard" pitchFamily="2" charset="0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dirty="0" smtClean="0"/>
            </a:lvl3pPr>
            <a:lvl4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1740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ynthè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Page</a:t>
            </a:r>
            <a:r>
              <a:rPr lang="fr-FR" baseline="0" dirty="0">
                <a:solidFill>
                  <a:schemeClr val="accent6">
                    <a:lumMod val="75000"/>
                  </a:schemeClr>
                </a:solidFill>
              </a:rPr>
              <a:t> de garde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341" y="-758715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Synthèse</a:t>
            </a:r>
          </a:p>
        </p:txBody>
      </p:sp>
      <p:sp>
        <p:nvSpPr>
          <p:cNvPr id="2" name="Rectangle à coins arrondis 1"/>
          <p:cNvSpPr/>
          <p:nvPr userDrawn="1"/>
        </p:nvSpPr>
        <p:spPr>
          <a:xfrm>
            <a:off x="125414" y="2035410"/>
            <a:ext cx="9648824" cy="2628292"/>
          </a:xfrm>
          <a:prstGeom prst="roundRect">
            <a:avLst>
              <a:gd name="adj" fmla="val 6029"/>
            </a:avLst>
          </a:prstGeom>
          <a:ln w="254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125414" y="2629476"/>
            <a:ext cx="9643912" cy="720080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rgbClr val="3333FF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0"/>
          </p:nvPr>
        </p:nvSpPr>
        <p:spPr>
          <a:xfrm>
            <a:off x="125414" y="3349556"/>
            <a:ext cx="9643911" cy="131445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lang="fr-FR" sz="2000" dirty="0" smtClean="0"/>
            </a:lvl1pPr>
            <a:lvl2pPr>
              <a:defRPr lang="fr-FR" dirty="0" smtClean="0"/>
            </a:lvl2pPr>
            <a:lvl3pPr>
              <a:defRPr lang="fr-FR" dirty="0" smtClean="0"/>
            </a:lvl3pPr>
            <a:lvl4pPr>
              <a:defRPr lang="fr-FR" dirty="0" smtClean="0"/>
            </a:lvl4pPr>
            <a:lvl5pPr>
              <a:defRPr lang="fr-FR" dirty="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4519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5432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2119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61" r:id="rId3"/>
    <p:sldLayoutId id="2147483662" r:id="rId4"/>
    <p:sldLayoutId id="2147483664" r:id="rId5"/>
    <p:sldLayoutId id="2147483670" r:id="rId6"/>
    <p:sldLayoutId id="2147483668" r:id="rId7"/>
    <p:sldLayoutId id="2147483669" r:id="rId8"/>
    <p:sldLayoutId id="2147483671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299599" y="620688"/>
            <a:ext cx="5457982" cy="11881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3000" dirty="0">
                <a:solidFill>
                  <a:schemeClr val="bg1"/>
                </a:solidFill>
                <a:latin typeface="Gabriola" panose="04040605051002020D02" pitchFamily="82" charset="0"/>
              </a:rPr>
              <a:t>Texte 13</a:t>
            </a:r>
          </a:p>
          <a:p>
            <a:pPr algn="ctr"/>
            <a:r>
              <a:rPr lang="fr-FR" sz="3000" dirty="0">
                <a:solidFill>
                  <a:schemeClr val="bg1"/>
                </a:solidFill>
                <a:latin typeface="Gabriola" panose="04040605051002020D02" pitchFamily="82" charset="0"/>
              </a:rPr>
              <a:t>Recette des bonhommes de pain d’épices</a:t>
            </a:r>
            <a:endParaRPr lang="fr-FR" sz="3600" dirty="0">
              <a:solidFill>
                <a:schemeClr val="bg1"/>
              </a:solidFill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0487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Transforme en utilisant le pronom « tu » et « vous » :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Transposition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180000" y="972000"/>
            <a:ext cx="612000" cy="35394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700" dirty="0">
                <a:solidFill>
                  <a:srgbClr val="339966"/>
                </a:solidFill>
                <a:latin typeface="Sassoon Infant Std" panose="020B0503020103030203" pitchFamily="34" charset="0"/>
              </a:rPr>
              <a:t>Vous</a:t>
            </a:r>
          </a:p>
        </p:txBody>
      </p:sp>
      <p:sp>
        <p:nvSpPr>
          <p:cNvPr id="3" name="Rectangle 2"/>
          <p:cNvSpPr/>
          <p:nvPr/>
        </p:nvSpPr>
        <p:spPr>
          <a:xfrm>
            <a:off x="125414" y="502368"/>
            <a:ext cx="9648824" cy="546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79500" lvl="2" indent="-457200">
              <a:lnSpc>
                <a:spcPct val="300000"/>
              </a:lnSpc>
              <a:buFont typeface="+mj-lt"/>
              <a:buAutoNum type="arabicParenR"/>
            </a:pPr>
            <a:r>
              <a:rPr lang="fr-FR" sz="2000" dirty="0"/>
              <a:t>Étaler la pâte sur environ 6/7 mm d'épaisseur sur une surface farinée.</a:t>
            </a:r>
          </a:p>
          <a:p>
            <a:pPr marL="1079500" lvl="2" indent="-457200">
              <a:lnSpc>
                <a:spcPct val="300000"/>
              </a:lnSpc>
              <a:buFont typeface="+mj-lt"/>
              <a:buAutoNum type="arabicParenR" startAt="5"/>
            </a:pPr>
            <a:r>
              <a:rPr lang="fr-FR" sz="2000" dirty="0"/>
              <a:t>Découper les biscuits à l’emporte-pièce.</a:t>
            </a:r>
          </a:p>
          <a:p>
            <a:pPr marL="1079500" lvl="2" indent="-457200">
              <a:lnSpc>
                <a:spcPct val="300000"/>
              </a:lnSpc>
              <a:buFont typeface="+mj-lt"/>
              <a:buAutoNum type="arabicParenR" startAt="5"/>
            </a:pPr>
            <a:r>
              <a:rPr lang="fr-FR" sz="2000" dirty="0"/>
              <a:t>Déposer les biscuits sur la plaque à pâtisserie.</a:t>
            </a:r>
          </a:p>
          <a:p>
            <a:pPr marL="1079500" lvl="2" indent="-457200">
              <a:lnSpc>
                <a:spcPct val="300000"/>
              </a:lnSpc>
              <a:buFont typeface="+mj-lt"/>
              <a:buAutoNum type="arabicParenR" startAt="5"/>
            </a:pPr>
            <a:r>
              <a:rPr lang="fr-FR" sz="2000" dirty="0"/>
              <a:t>Cuire les biscuits. Surveiller la cuisson régulièrement et sortir les biscuits lorsqu'ils sont bien dorés.</a:t>
            </a:r>
          </a:p>
          <a:p>
            <a:pPr marL="1079500" lvl="2" indent="-457200">
              <a:lnSpc>
                <a:spcPct val="300000"/>
              </a:lnSpc>
              <a:buFont typeface="+mj-lt"/>
              <a:buAutoNum type="arabicParenR" startAt="5"/>
            </a:pPr>
            <a:r>
              <a:rPr lang="fr-FR" sz="2000" dirty="0"/>
              <a:t>Décorer les biscuits quand ils ont bien refroidis.</a:t>
            </a:r>
          </a:p>
        </p:txBody>
      </p:sp>
    </p:spTree>
    <p:extLst>
      <p:ext uri="{BB962C8B-B14F-4D97-AF65-F5344CB8AC3E}">
        <p14:creationId xmlns:p14="http://schemas.microsoft.com/office/powerpoint/2010/main" val="4218384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 </a:t>
            </a:r>
            <a:r>
              <a:rPr lang="fr-FR" dirty="0" err="1"/>
              <a:t>²texte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03616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Bonhommes de pain d’épices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fr-FR" sz="1900" u="sng" dirty="0"/>
              <a:t>Ingrédients, pour une vingtaine de biscuits :</a:t>
            </a:r>
          </a:p>
          <a:p>
            <a:pPr marL="342900" indent="-342900">
              <a:lnSpc>
                <a:spcPct val="100000"/>
              </a:lnSpc>
              <a:buFont typeface="Times New Roman" panose="02020603050405020304" pitchFamily="18" charset="0"/>
              <a:buChar char="‒"/>
            </a:pPr>
            <a:r>
              <a:rPr lang="fr-FR" sz="1900" dirty="0"/>
              <a:t>250 g de farine</a:t>
            </a:r>
          </a:p>
          <a:p>
            <a:pPr marL="342900" indent="-342900">
              <a:lnSpc>
                <a:spcPct val="100000"/>
              </a:lnSpc>
              <a:buFont typeface="Times New Roman" panose="02020603050405020304" pitchFamily="18" charset="0"/>
              <a:buChar char="‒"/>
            </a:pPr>
            <a:r>
              <a:rPr lang="fr-FR" sz="1900" dirty="0"/>
              <a:t>1 cuillère à café de levure</a:t>
            </a:r>
          </a:p>
          <a:p>
            <a:pPr marL="342900" indent="-342900">
              <a:lnSpc>
                <a:spcPct val="100000"/>
              </a:lnSpc>
              <a:buFont typeface="Times New Roman" panose="02020603050405020304" pitchFamily="18" charset="0"/>
              <a:buChar char="‒"/>
            </a:pPr>
            <a:r>
              <a:rPr lang="fr-FR" sz="1900" dirty="0"/>
              <a:t>1 pincée de sel</a:t>
            </a:r>
          </a:p>
          <a:p>
            <a:pPr marL="342900" indent="-342900">
              <a:lnSpc>
                <a:spcPct val="100000"/>
              </a:lnSpc>
              <a:buFont typeface="Times New Roman" panose="02020603050405020304" pitchFamily="18" charset="0"/>
              <a:buChar char="‒"/>
            </a:pPr>
            <a:r>
              <a:rPr lang="fr-FR" sz="1900" dirty="0"/>
              <a:t>100 g de beurre</a:t>
            </a:r>
          </a:p>
          <a:p>
            <a:pPr marL="342900" indent="-342900">
              <a:lnSpc>
                <a:spcPct val="100000"/>
              </a:lnSpc>
              <a:buFont typeface="Times New Roman" panose="02020603050405020304" pitchFamily="18" charset="0"/>
              <a:buChar char="‒"/>
            </a:pPr>
            <a:r>
              <a:rPr lang="fr-FR" sz="1900" dirty="0"/>
              <a:t>100 g de sucre</a:t>
            </a:r>
          </a:p>
          <a:p>
            <a:pPr marL="342900" indent="-342900">
              <a:lnSpc>
                <a:spcPct val="100000"/>
              </a:lnSpc>
              <a:buFont typeface="Times New Roman" panose="02020603050405020304" pitchFamily="18" charset="0"/>
              <a:buChar char="‒"/>
            </a:pPr>
            <a:r>
              <a:rPr lang="fr-FR" sz="1900" dirty="0"/>
              <a:t>250 g de miel</a:t>
            </a:r>
          </a:p>
          <a:p>
            <a:pPr marL="342900" indent="-342900">
              <a:lnSpc>
                <a:spcPct val="100000"/>
              </a:lnSpc>
              <a:buFont typeface="Times New Roman" panose="02020603050405020304" pitchFamily="18" charset="0"/>
              <a:buChar char="‒"/>
            </a:pPr>
            <a:r>
              <a:rPr lang="fr-FR" sz="1900" dirty="0"/>
              <a:t>2 œufs</a:t>
            </a:r>
          </a:p>
          <a:p>
            <a:pPr marL="342900" indent="-342900">
              <a:lnSpc>
                <a:spcPct val="100000"/>
              </a:lnSpc>
              <a:buFont typeface="Times New Roman" panose="02020603050405020304" pitchFamily="18" charset="0"/>
              <a:buChar char="‒"/>
            </a:pPr>
            <a:r>
              <a:rPr lang="fr-FR" sz="1900" dirty="0"/>
              <a:t>4 cuillères à café de mélange d'épices (cannelle, gingembre, girofle et muscade)</a:t>
            </a:r>
          </a:p>
          <a:p>
            <a:pPr>
              <a:lnSpc>
                <a:spcPct val="100000"/>
              </a:lnSpc>
            </a:pPr>
            <a:r>
              <a:rPr lang="fr-FR" sz="1900" u="sng" dirty="0"/>
              <a:t>Ustensiles :</a:t>
            </a:r>
          </a:p>
          <a:p>
            <a:pPr marL="342900" indent="-342900">
              <a:lnSpc>
                <a:spcPct val="100000"/>
              </a:lnSpc>
              <a:buFont typeface="Times New Roman" panose="02020603050405020304" pitchFamily="18" charset="0"/>
              <a:buChar char="‒"/>
            </a:pPr>
            <a:r>
              <a:rPr lang="fr-FR" sz="1900" dirty="0"/>
              <a:t>1 saladier</a:t>
            </a:r>
          </a:p>
          <a:p>
            <a:pPr marL="342900" indent="-342900">
              <a:lnSpc>
                <a:spcPct val="100000"/>
              </a:lnSpc>
              <a:buFont typeface="Times New Roman" panose="02020603050405020304" pitchFamily="18" charset="0"/>
              <a:buChar char="‒"/>
            </a:pPr>
            <a:r>
              <a:rPr lang="fr-FR" sz="1900" dirty="0"/>
              <a:t>1 bol</a:t>
            </a:r>
          </a:p>
          <a:p>
            <a:pPr marL="342900" indent="-342900">
              <a:lnSpc>
                <a:spcPct val="100000"/>
              </a:lnSpc>
              <a:buFont typeface="Times New Roman" panose="02020603050405020304" pitchFamily="18" charset="0"/>
              <a:buChar char="‒"/>
            </a:pPr>
            <a:r>
              <a:rPr lang="fr-FR" sz="1900" dirty="0"/>
              <a:t>1 cuillère en bois</a:t>
            </a:r>
          </a:p>
          <a:p>
            <a:pPr marL="342900" indent="-342900">
              <a:lnSpc>
                <a:spcPct val="100000"/>
              </a:lnSpc>
              <a:buFont typeface="Times New Roman" panose="02020603050405020304" pitchFamily="18" charset="0"/>
              <a:buChar char="‒"/>
            </a:pPr>
            <a:r>
              <a:rPr lang="fr-FR" sz="1900" dirty="0"/>
              <a:t>1 casserole</a:t>
            </a:r>
          </a:p>
          <a:p>
            <a:pPr marL="342900" indent="-342900">
              <a:lnSpc>
                <a:spcPct val="100000"/>
              </a:lnSpc>
              <a:buFont typeface="Times New Roman" panose="02020603050405020304" pitchFamily="18" charset="0"/>
              <a:buChar char="‒"/>
            </a:pPr>
            <a:r>
              <a:rPr lang="fr-FR" sz="1900" dirty="0"/>
              <a:t>1 plaque à pâtisserie</a:t>
            </a:r>
          </a:p>
          <a:p>
            <a:pPr marL="342900" indent="-342900">
              <a:lnSpc>
                <a:spcPct val="100000"/>
              </a:lnSpc>
              <a:buFont typeface="Times New Roman" panose="02020603050405020304" pitchFamily="18" charset="0"/>
              <a:buChar char="‒"/>
            </a:pPr>
            <a:r>
              <a:rPr lang="fr-FR" sz="1900" dirty="0"/>
              <a:t>des emporte-pièces en forme de bonhomme (ou toute autre...)</a:t>
            </a:r>
          </a:p>
          <a:p>
            <a:pPr>
              <a:lnSpc>
                <a:spcPct val="100000"/>
              </a:lnSpc>
            </a:pPr>
            <a:r>
              <a:rPr lang="fr-FR" sz="1900" u="sng" dirty="0"/>
              <a:t>Température du four :</a:t>
            </a:r>
            <a:r>
              <a:rPr lang="fr-FR" sz="1900" dirty="0"/>
              <a:t> </a:t>
            </a:r>
            <a:r>
              <a:rPr lang="fr-FR" sz="1900" dirty="0" err="1"/>
              <a:t>200°C</a:t>
            </a:r>
            <a:endParaRPr lang="fr-FR" sz="1900" dirty="0"/>
          </a:p>
          <a:p>
            <a:pPr>
              <a:lnSpc>
                <a:spcPct val="100000"/>
              </a:lnSpc>
            </a:pPr>
            <a:r>
              <a:rPr lang="fr-FR" sz="1900" u="sng" dirty="0"/>
              <a:t>Cuisson :</a:t>
            </a:r>
          </a:p>
          <a:p>
            <a:pPr marL="342900" indent="-342900">
              <a:lnSpc>
                <a:spcPct val="100000"/>
              </a:lnSpc>
              <a:buFont typeface="Times New Roman" panose="02020603050405020304" pitchFamily="18" charset="0"/>
              <a:buChar char="‒"/>
            </a:pPr>
            <a:r>
              <a:rPr lang="fr-FR" sz="1900" dirty="0"/>
              <a:t>6 à 7 minutes pour des biscuits de taille moyenne</a:t>
            </a:r>
          </a:p>
          <a:p>
            <a:pPr marL="342900" indent="-342900">
              <a:lnSpc>
                <a:spcPct val="100000"/>
              </a:lnSpc>
              <a:buFont typeface="Times New Roman" panose="02020603050405020304" pitchFamily="18" charset="0"/>
              <a:buChar char="‒"/>
            </a:pPr>
            <a:r>
              <a:rPr lang="fr-FR" sz="1900" dirty="0"/>
              <a:t>10 à 12 minutes pour des biscuits de grande taille</a:t>
            </a:r>
          </a:p>
        </p:txBody>
      </p:sp>
    </p:spTree>
    <p:extLst>
      <p:ext uri="{BB962C8B-B14F-4D97-AF65-F5344CB8AC3E}">
        <p14:creationId xmlns:p14="http://schemas.microsoft.com/office/powerpoint/2010/main" val="21516236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Bonhommes de pain d’épices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fr-FR" u="sng" dirty="0"/>
              <a:t>Préparation :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arenR"/>
            </a:pPr>
            <a:r>
              <a:rPr lang="fr-FR" dirty="0"/>
              <a:t>Mélanger la farine, la levure, le sel et le mélange d’épices dans le bol. Mettre de côté.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arenR"/>
            </a:pPr>
            <a:r>
              <a:rPr lang="fr-FR" dirty="0"/>
              <a:t>Faire fondre le beurre et le laisser tiédir.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arenR"/>
            </a:pPr>
            <a:r>
              <a:rPr lang="fr-FR" dirty="0"/>
              <a:t>Ajouter le sucre en poudre, le miel et les œufs battus. Bien mélanger.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arenR"/>
            </a:pPr>
            <a:r>
              <a:rPr lang="fr-FR" dirty="0"/>
              <a:t>Ajouter les autres ingrédients secs (la farine, la levure, le sel et le mélange à épices), mélanger et pétrir jusqu'à obtenir une boule de pâte.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arenR"/>
            </a:pPr>
            <a:r>
              <a:rPr lang="fr-FR" dirty="0"/>
              <a:t>Étaler la pâte sur environ 6/7 mm d'épaisseur sur une surface farinée.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arenR"/>
            </a:pPr>
            <a:r>
              <a:rPr lang="fr-FR" dirty="0"/>
              <a:t>Découper les biscuits à l’emporte-pièce.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arenR"/>
            </a:pPr>
            <a:r>
              <a:rPr lang="fr-FR" dirty="0"/>
              <a:t>Déposer les biscuits sur la plaque à pâtisserie.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arenR"/>
            </a:pPr>
            <a:r>
              <a:rPr lang="fr-FR" dirty="0"/>
              <a:t>Cuire les biscuits. Surveiller la cuisson régulièrement et sortir les biscuits lorsqu'ils sont bien dorés.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arenR"/>
            </a:pPr>
            <a:r>
              <a:rPr lang="fr-FR" dirty="0"/>
              <a:t>Décorer les biscuits quand ils ont bien refroidi.</a:t>
            </a:r>
          </a:p>
          <a:p>
            <a:pPr>
              <a:lnSpc>
                <a:spcPct val="100000"/>
              </a:lnSpc>
            </a:pPr>
            <a:endParaRPr lang="fr-FR" dirty="0"/>
          </a:p>
          <a:p>
            <a:pPr>
              <a:lnSpc>
                <a:spcPct val="100000"/>
              </a:lnSpc>
            </a:pPr>
            <a:r>
              <a:rPr lang="fr-FR" u="sng" dirty="0"/>
              <a:t>Décoration :</a:t>
            </a:r>
          </a:p>
          <a:p>
            <a:pPr>
              <a:lnSpc>
                <a:spcPct val="100000"/>
              </a:lnSpc>
            </a:pPr>
            <a:r>
              <a:rPr lang="fr-FR" dirty="0"/>
              <a:t>Du glaçage au sucre, des bonbons, de la pâte d'amande, des raisins secs (ou des petits morceaux de tout autre fruit sec)...</a:t>
            </a:r>
          </a:p>
          <a:p>
            <a:pPr>
              <a:lnSpc>
                <a:spcPct val="100000"/>
              </a:lnSpc>
            </a:pPr>
            <a:r>
              <a:rPr lang="fr-FR" dirty="0"/>
              <a:t>Glaçage au sucre : mélanger environ 300 g de sucre glace, un blanc d'œuf et quelques gouttes de citron. On peut rajouter du colorant alimentaire pour la couleur.</a:t>
            </a:r>
          </a:p>
        </p:txBody>
      </p:sp>
    </p:spTree>
    <p:extLst>
      <p:ext uri="{BB962C8B-B14F-4D97-AF65-F5344CB8AC3E}">
        <p14:creationId xmlns:p14="http://schemas.microsoft.com/office/powerpoint/2010/main" val="41280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Questions de compréhensions, collectivement, à l’oral :</a:t>
            </a:r>
          </a:p>
          <a:p>
            <a:pPr marL="342900" indent="-342900">
              <a:buFont typeface="+mj-lt"/>
              <a:buAutoNum type="arabicParenR"/>
            </a:pPr>
            <a:r>
              <a:rPr lang="fr-FR" dirty="0"/>
              <a:t>Type de texte</a:t>
            </a:r>
          </a:p>
          <a:p>
            <a:pPr marL="342900" indent="-342900">
              <a:buFont typeface="+mj-lt"/>
              <a:buAutoNum type="arabicParenR"/>
            </a:pPr>
            <a:r>
              <a:rPr lang="fr-FR" dirty="0"/>
              <a:t>Organisation du texte : les ingrédients, les ustensiles, les étapes de fabrication</a:t>
            </a:r>
          </a:p>
          <a:p>
            <a:pPr marL="342900" indent="-342900">
              <a:buFont typeface="+mj-lt"/>
              <a:buAutoNum type="arabicParenR"/>
            </a:pPr>
            <a:r>
              <a:rPr lang="fr-FR" dirty="0"/>
              <a:t>Expliquer ce qu’est un mélange d’épices</a:t>
            </a:r>
          </a:p>
          <a:p>
            <a:pPr marL="342900" indent="-342900">
              <a:buFont typeface="+mj-lt"/>
              <a:buAutoNum type="arabicParenR"/>
            </a:pPr>
            <a:r>
              <a:rPr lang="fr-FR" dirty="0"/>
              <a:t>Expliquer les termes non compris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Compréhension</a:t>
            </a:r>
          </a:p>
        </p:txBody>
      </p:sp>
    </p:spTree>
    <p:extLst>
      <p:ext uri="{BB962C8B-B14F-4D97-AF65-F5344CB8AC3E}">
        <p14:creationId xmlns:p14="http://schemas.microsoft.com/office/powerpoint/2010/main" val="1554558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T²ransposition</a:t>
            </a:r>
            <a:r>
              <a:rPr lang="fr-FR" dirty="0"/>
              <a:t>$</a:t>
            </a:r>
          </a:p>
        </p:txBody>
      </p:sp>
    </p:spTree>
    <p:extLst>
      <p:ext uri="{BB962C8B-B14F-4D97-AF65-F5344CB8AC3E}">
        <p14:creationId xmlns:p14="http://schemas.microsoft.com/office/powerpoint/2010/main" val="30975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/>
              <a:t>(Diapo de travail : voir la page suivante.)</a:t>
            </a:r>
          </a:p>
          <a:p>
            <a:endParaRPr lang="fr-FR" dirty="0"/>
          </a:p>
          <a:p>
            <a:r>
              <a:rPr lang="fr-FR" dirty="0"/>
              <a:t>Transposer le texte en transformant l’infinitif en « tu » et en « vous » (par moitié de texte).</a:t>
            </a:r>
          </a:p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Transposition</a:t>
            </a:r>
          </a:p>
        </p:txBody>
      </p:sp>
    </p:spTree>
    <p:extLst>
      <p:ext uri="{BB962C8B-B14F-4D97-AF65-F5344CB8AC3E}">
        <p14:creationId xmlns:p14="http://schemas.microsoft.com/office/powerpoint/2010/main" val="6334083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Transforme en utilisant le pronom « tu » et « vous » :</a:t>
            </a:r>
          </a:p>
          <a:p>
            <a:pPr marL="1079500" lvl="2" indent="-457200">
              <a:lnSpc>
                <a:spcPct val="125000"/>
              </a:lnSpc>
              <a:buFont typeface="+mj-lt"/>
              <a:buAutoNum type="arabicParenR"/>
            </a:pPr>
            <a:r>
              <a:rPr lang="fr-FR" dirty="0"/>
              <a:t>Mélanger la farine, la levure, le sel et le mélange d’épices dans le bol. Mettre de côté.</a:t>
            </a:r>
          </a:p>
          <a:p>
            <a:pPr marL="1079500" lvl="2" indent="-457200">
              <a:lnSpc>
                <a:spcPct val="125000"/>
              </a:lnSpc>
              <a:buFont typeface="+mj-lt"/>
              <a:buAutoNum type="arabicParenR"/>
            </a:pPr>
            <a:r>
              <a:rPr lang="fr-FR" dirty="0"/>
              <a:t>Faire fondre le beurre et le laisser tiédir.</a:t>
            </a:r>
          </a:p>
          <a:p>
            <a:pPr marL="1079500" lvl="2" indent="-457200">
              <a:lnSpc>
                <a:spcPct val="125000"/>
              </a:lnSpc>
              <a:buFont typeface="+mj-lt"/>
              <a:buAutoNum type="arabicParenR"/>
            </a:pPr>
            <a:r>
              <a:rPr lang="fr-FR" dirty="0"/>
              <a:t>Ajouter le sucre en poudre, le miel et les œufs battus. Bien mélanger.</a:t>
            </a:r>
          </a:p>
          <a:p>
            <a:pPr marL="1079500" lvl="2" indent="-457200">
              <a:lnSpc>
                <a:spcPct val="125000"/>
              </a:lnSpc>
              <a:buFont typeface="+mj-lt"/>
              <a:buAutoNum type="arabicParenR"/>
            </a:pPr>
            <a:r>
              <a:rPr lang="fr-FR" dirty="0"/>
              <a:t>Ajouter les autres ingrédients secs (la farine, la levure, le sel et le mélange à épices), mélanger et pétrir jusqu'à obtenir une boule de pâte.</a:t>
            </a:r>
          </a:p>
          <a:p>
            <a:pPr marL="1079500" lvl="2" indent="-457200">
              <a:lnSpc>
                <a:spcPct val="125000"/>
              </a:lnSpc>
              <a:buFont typeface="+mj-lt"/>
              <a:buAutoNum type="arabicParenR"/>
            </a:pPr>
            <a:endParaRPr lang="fr-FR" dirty="0"/>
          </a:p>
          <a:p>
            <a:pPr marL="1079500" lvl="2" indent="-457200">
              <a:lnSpc>
                <a:spcPct val="125000"/>
              </a:lnSpc>
              <a:buFont typeface="+mj-lt"/>
              <a:buAutoNum type="arabicParenR"/>
            </a:pPr>
            <a:r>
              <a:rPr lang="fr-FR" dirty="0"/>
              <a:t>Étaler la pâte sur environ 6/7 mm d'épaisseur sur une surface farinée.</a:t>
            </a:r>
          </a:p>
          <a:p>
            <a:pPr marL="1079500" lvl="2" indent="-457200">
              <a:lnSpc>
                <a:spcPct val="125000"/>
              </a:lnSpc>
              <a:buFont typeface="+mj-lt"/>
              <a:buAutoNum type="arabicParenR"/>
            </a:pPr>
            <a:r>
              <a:rPr lang="fr-FR" dirty="0"/>
              <a:t>Découper les biscuits à l’emporte-pièce.</a:t>
            </a:r>
          </a:p>
          <a:p>
            <a:pPr marL="1079500" lvl="2" indent="-457200">
              <a:lnSpc>
                <a:spcPct val="125000"/>
              </a:lnSpc>
              <a:buFont typeface="+mj-lt"/>
              <a:buAutoNum type="arabicParenR"/>
            </a:pPr>
            <a:r>
              <a:rPr lang="fr-FR" dirty="0"/>
              <a:t>Déposer les biscuits sur la plaque à pâtisserie.</a:t>
            </a:r>
          </a:p>
          <a:p>
            <a:pPr marL="1079500" lvl="2" indent="-457200">
              <a:lnSpc>
                <a:spcPct val="125000"/>
              </a:lnSpc>
              <a:buFont typeface="+mj-lt"/>
              <a:buAutoNum type="arabicParenR"/>
            </a:pPr>
            <a:r>
              <a:rPr lang="fr-FR" dirty="0"/>
              <a:t>Cuire les biscuits. Surveiller la cuisson régulièrement et sortir les biscuits lorsqu'ils sont bien dorés.</a:t>
            </a:r>
          </a:p>
          <a:p>
            <a:pPr marL="1079500" lvl="2" indent="-457200">
              <a:lnSpc>
                <a:spcPct val="125000"/>
              </a:lnSpc>
              <a:buFont typeface="+mj-lt"/>
              <a:buAutoNum type="arabicParenR"/>
            </a:pPr>
            <a:r>
              <a:rPr lang="fr-FR" dirty="0"/>
              <a:t>Décorer les biscuits quand ils ont bien refroidis.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Transposition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180000" y="972000"/>
            <a:ext cx="612000" cy="35394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700" dirty="0">
                <a:solidFill>
                  <a:srgbClr val="339966"/>
                </a:solidFill>
                <a:latin typeface="Sassoon Infant Std" panose="020B0503020103030203" pitchFamily="34" charset="0"/>
              </a:rPr>
              <a:t>Tu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180000" y="3663398"/>
            <a:ext cx="612000" cy="35394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700" dirty="0">
                <a:solidFill>
                  <a:srgbClr val="339966"/>
                </a:solidFill>
                <a:latin typeface="Sassoon Infant Std" panose="020B0503020103030203" pitchFamily="34" charset="0"/>
              </a:rPr>
              <a:t>Vous</a:t>
            </a:r>
          </a:p>
        </p:txBody>
      </p:sp>
    </p:spTree>
    <p:extLst>
      <p:ext uri="{BB962C8B-B14F-4D97-AF65-F5344CB8AC3E}">
        <p14:creationId xmlns:p14="http://schemas.microsoft.com/office/powerpoint/2010/main" val="29628140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Transforme en utilisant le pronom « tu » et « vous » :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Transposition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180000" y="972000"/>
            <a:ext cx="612000" cy="35394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700" dirty="0">
                <a:solidFill>
                  <a:srgbClr val="339966"/>
                </a:solidFill>
                <a:latin typeface="Sassoon Infant Std" panose="020B0503020103030203" pitchFamily="34" charset="0"/>
              </a:rPr>
              <a:t>Tu</a:t>
            </a:r>
          </a:p>
        </p:txBody>
      </p:sp>
      <p:sp>
        <p:nvSpPr>
          <p:cNvPr id="3" name="Rectangle 2"/>
          <p:cNvSpPr/>
          <p:nvPr/>
        </p:nvSpPr>
        <p:spPr>
          <a:xfrm>
            <a:off x="125414" y="490174"/>
            <a:ext cx="9648824" cy="546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79500" lvl="2" indent="-457200">
              <a:lnSpc>
                <a:spcPct val="300000"/>
              </a:lnSpc>
              <a:buFont typeface="+mj-lt"/>
              <a:buAutoNum type="arabicParenR"/>
            </a:pPr>
            <a:r>
              <a:rPr lang="fr-FR" sz="2000" dirty="0"/>
              <a:t>Mélanger la farine, la levure, le sel et le mélange d’épices dans le bol. Mettre de côté.</a:t>
            </a:r>
          </a:p>
          <a:p>
            <a:pPr marL="1079500" lvl="2" indent="-457200">
              <a:lnSpc>
                <a:spcPct val="300000"/>
              </a:lnSpc>
              <a:buFont typeface="+mj-lt"/>
              <a:buAutoNum type="arabicParenR"/>
            </a:pPr>
            <a:r>
              <a:rPr lang="fr-FR" sz="2000" dirty="0"/>
              <a:t>Faire fondre le beurre et le laisser tiédir.</a:t>
            </a:r>
          </a:p>
          <a:p>
            <a:pPr marL="1079500" lvl="2" indent="-457200">
              <a:lnSpc>
                <a:spcPct val="300000"/>
              </a:lnSpc>
              <a:buFont typeface="+mj-lt"/>
              <a:buAutoNum type="arabicParenR"/>
            </a:pPr>
            <a:r>
              <a:rPr lang="fr-FR" sz="2000" dirty="0"/>
              <a:t>Ajouter le sucre en poudre, le miel et les œufs battus. Bien mélanger.</a:t>
            </a:r>
          </a:p>
          <a:p>
            <a:pPr marL="1079500" lvl="2" indent="-457200">
              <a:lnSpc>
                <a:spcPct val="300000"/>
              </a:lnSpc>
              <a:buFont typeface="+mj-lt"/>
              <a:buAutoNum type="arabicParenR"/>
            </a:pPr>
            <a:r>
              <a:rPr lang="fr-FR" sz="2000" dirty="0"/>
              <a:t>Ajouter les autres ingrédients secs (la farine, la levure, le sel et le mélange à épices), mélanger et pétrir jusqu'à obtenir une boule de pâte.</a:t>
            </a:r>
          </a:p>
        </p:txBody>
      </p:sp>
    </p:spTree>
    <p:extLst>
      <p:ext uri="{BB962C8B-B14F-4D97-AF65-F5344CB8AC3E}">
        <p14:creationId xmlns:p14="http://schemas.microsoft.com/office/powerpoint/2010/main" val="243072601"/>
      </p:ext>
    </p:extLst>
  </p:cSld>
  <p:clrMapOvr>
    <a:masterClrMapping/>
  </p:clrMapOvr>
</p:sld>
</file>

<file path=ppt/theme/theme1.xml><?xml version="1.0" encoding="utf-8"?>
<a:theme xmlns:a="http://schemas.openxmlformats.org/drawingml/2006/main" name="Faire de la grammaire au CE1 - Prérempl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ésentation2" id="{1D74D738-BA49-4FEB-B8EA-7212550D8016}" vid="{598B8FFC-F393-4FAB-BEC8-2C74464F091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Faire de la grammaire au</Template>
  <TotalTime>17</TotalTime>
  <Words>431</Words>
  <Application>Microsoft Office PowerPoint</Application>
  <PresentationFormat>Personnalisé</PresentationFormat>
  <Paragraphs>79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9" baseType="lpstr">
      <vt:lpstr>A Gentle Touch</vt:lpstr>
      <vt:lpstr>Androgyne</vt:lpstr>
      <vt:lpstr>Arial</vt:lpstr>
      <vt:lpstr>Calibri</vt:lpstr>
      <vt:lpstr>Cursive standard</vt:lpstr>
      <vt:lpstr>Gabriola</vt:lpstr>
      <vt:lpstr>Sassoon Infant Std</vt:lpstr>
      <vt:lpstr>Times New Roman</vt:lpstr>
      <vt:lpstr>Faire de la grammaire au CE1 - Prérempli</vt:lpstr>
      <vt:lpstr>Présentation PowerPoint</vt:lpstr>
      <vt:lpstr>Le ²texte</vt:lpstr>
      <vt:lpstr>Bonhommes de pain d’épices</vt:lpstr>
      <vt:lpstr>Bonhommes de pain d’épices</vt:lpstr>
      <vt:lpstr>Présentation PowerPoint</vt:lpstr>
      <vt:lpstr>T²ransposition$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Enge E.</dc:creator>
  <cp:lastModifiedBy>Enge E.</cp:lastModifiedBy>
  <cp:revision>4</cp:revision>
  <dcterms:created xsi:type="dcterms:W3CDTF">2017-01-15T10:10:22Z</dcterms:created>
  <dcterms:modified xsi:type="dcterms:W3CDTF">2017-01-15T10:28:19Z</dcterms:modified>
</cp:coreProperties>
</file>