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91" r:id="rId6"/>
    <p:sldId id="277" r:id="rId7"/>
    <p:sldId id="274" r:id="rId8"/>
    <p:sldId id="292" r:id="rId9"/>
    <p:sldId id="279" r:id="rId10"/>
    <p:sldId id="280" r:id="rId11"/>
    <p:sldId id="281" r:id="rId12"/>
    <p:sldId id="296" r:id="rId13"/>
    <p:sldId id="297" r:id="rId14"/>
    <p:sldId id="282" r:id="rId15"/>
    <p:sldId id="283" r:id="rId16"/>
    <p:sldId id="284" r:id="rId17"/>
    <p:sldId id="303" r:id="rId18"/>
    <p:sldId id="310" r:id="rId19"/>
    <p:sldId id="309" r:id="rId20"/>
    <p:sldId id="311" r:id="rId21"/>
    <p:sldId id="312" r:id="rId22"/>
    <p:sldId id="313" r:id="rId23"/>
    <p:sldId id="314" r:id="rId24"/>
    <p:sldId id="315" r:id="rId25"/>
    <p:sldId id="316" r:id="rId26"/>
    <p:sldId id="304" r:id="rId27"/>
    <p:sldId id="285" r:id="rId28"/>
    <p:sldId id="286" r:id="rId29"/>
    <p:sldId id="288" r:id="rId30"/>
    <p:sldId id="305" r:id="rId31"/>
    <p:sldId id="306" r:id="rId32"/>
    <p:sldId id="293" r:id="rId33"/>
    <p:sldId id="287" r:id="rId34"/>
    <p:sldId id="307" r:id="rId35"/>
    <p:sldId id="289" r:id="rId36"/>
    <p:sldId id="295" r:id="rId37"/>
    <p:sldId id="290" r:id="rId38"/>
    <p:sldId id="308" r:id="rId39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FF"/>
    <a:srgbClr val="339966"/>
    <a:srgbClr val="9F5FCF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612" y="126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rgbClr val="0070C0"/>
                </a:solidFill>
              </a:rPr>
              <a:t>Le texte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>
                <a:solidFill>
                  <a:schemeClr val="bg1"/>
                </a:solidFill>
                <a:latin typeface="Gabriola" panose="04040605051002020D02" pitchFamily="82" charset="0"/>
              </a:rPr>
              <a:t>Texte 14</a:t>
            </a:r>
            <a:endParaRPr lang="fr-FR" sz="3000" dirty="0">
              <a:solidFill>
                <a:schemeClr val="bg1"/>
              </a:solidFill>
              <a:latin typeface="Gabriola" panose="04040605051002020D02" pitchFamily="82" charset="0"/>
            </a:endParaRPr>
          </a:p>
          <a:p>
            <a:pPr algn="ctr"/>
            <a:r>
              <a:rPr lang="fr-FR" sz="3600">
                <a:solidFill>
                  <a:schemeClr val="bg1"/>
                </a:solidFill>
                <a:latin typeface="Gabriola" panose="04040605051002020D02" pitchFamily="82" charset="0"/>
              </a:rPr>
              <a:t>Mes rêves</a:t>
            </a:r>
            <a:endParaRPr lang="fr-FR" sz="36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Remettre les mots dans l’ordre pour former une phrase correcte.</a:t>
            </a:r>
          </a:p>
          <a:p>
            <a:r>
              <a:rPr lang="fr-FR" u="none" dirty="0"/>
              <a:t>Quelles sont les différentes possibilités ?</a:t>
            </a:r>
          </a:p>
          <a:p>
            <a:endParaRPr lang="fr-FR" dirty="0"/>
          </a:p>
          <a:p>
            <a:r>
              <a:rPr lang="fr-FR" dirty="0"/>
              <a:t>Encadrer le verbe en rouge et souligner son sujet en bleu.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²je – en ²photo – ²dan$ ²la ²jungle – ²prend$ – ²le$ animaux ²sauvage$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1953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à la forme négative.</a:t>
            </a:r>
          </a:p>
          <a:p>
            <a:pPr lvl="1"/>
            <a:r>
              <a:rPr lang="fr-FR" dirty="0"/>
              <a:t>J’</a:t>
            </a:r>
            <a:r>
              <a:rPr lang="fr-FR" dirty="0" err="1"/>
              <a:t>²ai</a:t>
            </a:r>
            <a:r>
              <a:rPr lang="fr-FR" dirty="0"/>
              <a:t>  </a:t>
            </a:r>
            <a:r>
              <a:rPr lang="fr-FR" dirty="0" err="1"/>
              <a:t>²un</a:t>
            </a:r>
            <a:r>
              <a:rPr lang="fr-FR" dirty="0"/>
              <a:t>  vaisseau  </a:t>
            </a:r>
            <a:r>
              <a:rPr lang="fr-FR" dirty="0" err="1"/>
              <a:t>²spatial</a:t>
            </a:r>
            <a:r>
              <a:rPr lang="fr-FR" dirty="0"/>
              <a:t>  et  </a:t>
            </a:r>
            <a:r>
              <a:rPr lang="fr-FR" dirty="0" err="1"/>
              <a:t>²je</a:t>
            </a:r>
            <a:r>
              <a:rPr lang="fr-FR" dirty="0"/>
              <a:t>  </a:t>
            </a:r>
            <a:r>
              <a:rPr lang="fr-FR" dirty="0" err="1"/>
              <a:t>vai</a:t>
            </a:r>
            <a:r>
              <a:rPr lang="fr-FR" dirty="0"/>
              <a:t>$  </a:t>
            </a:r>
            <a:r>
              <a:rPr lang="fr-FR" dirty="0" err="1"/>
              <a:t>²sur</a:t>
            </a:r>
            <a:r>
              <a:rPr lang="fr-FR" dirty="0"/>
              <a:t>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²lune</a:t>
            </a:r>
            <a:r>
              <a:rPr lang="fr-FR" dirty="0"/>
              <a:t>.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Je  </a:t>
            </a:r>
            <a:r>
              <a:rPr lang="fr-FR" dirty="0" err="1"/>
              <a:t>vai</a:t>
            </a:r>
            <a:r>
              <a:rPr lang="fr-FR" dirty="0"/>
              <a:t>$  </a:t>
            </a:r>
            <a:r>
              <a:rPr lang="fr-FR" dirty="0" err="1"/>
              <a:t>²dan</a:t>
            </a:r>
            <a:r>
              <a:rPr lang="fr-FR" dirty="0"/>
              <a:t>$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²jungle</a:t>
            </a:r>
            <a:r>
              <a:rPr lang="fr-FR" dirty="0"/>
              <a:t>  et  </a:t>
            </a:r>
            <a:r>
              <a:rPr lang="fr-FR" dirty="0" err="1"/>
              <a:t>²je</a:t>
            </a:r>
            <a:r>
              <a:rPr lang="fr-FR" dirty="0"/>
              <a:t>  </a:t>
            </a:r>
            <a:r>
              <a:rPr lang="fr-FR" dirty="0" err="1"/>
              <a:t>²photographie</a:t>
            </a:r>
            <a:r>
              <a:rPr lang="fr-FR" dirty="0"/>
              <a:t>  </a:t>
            </a:r>
            <a:r>
              <a:rPr lang="fr-FR" dirty="0" err="1"/>
              <a:t>²le</a:t>
            </a:r>
            <a:r>
              <a:rPr lang="fr-FR" dirty="0"/>
              <a:t>$  </a:t>
            </a:r>
            <a:r>
              <a:rPr lang="fr-FR" dirty="0" err="1"/>
              <a:t>²animaux</a:t>
            </a:r>
            <a:r>
              <a:rPr lang="fr-FR" dirty="0"/>
              <a:t>  </a:t>
            </a:r>
            <a:r>
              <a:rPr lang="fr-FR" dirty="0" err="1"/>
              <a:t>²sauvage</a:t>
            </a:r>
            <a:r>
              <a:rPr lang="fr-FR" dirty="0"/>
              <a:t>$.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J’</a:t>
            </a:r>
            <a:r>
              <a:rPr lang="fr-FR" dirty="0" err="1"/>
              <a:t>²ai</a:t>
            </a:r>
            <a:r>
              <a:rPr lang="fr-FR" dirty="0"/>
              <a:t>  </a:t>
            </a:r>
            <a:r>
              <a:rPr lang="fr-FR" dirty="0" err="1"/>
              <a:t>²une</a:t>
            </a:r>
            <a:r>
              <a:rPr lang="fr-FR" dirty="0"/>
              <a:t>  </a:t>
            </a:r>
            <a:r>
              <a:rPr lang="fr-FR" dirty="0" err="1"/>
              <a:t>²baguette</a:t>
            </a:r>
            <a:r>
              <a:rPr lang="fr-FR" dirty="0"/>
              <a:t>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 phrases</a:t>
            </a:r>
          </a:p>
        </p:txBody>
      </p:sp>
    </p:spTree>
    <p:extLst>
      <p:ext uri="{BB962C8B-B14F-4D97-AF65-F5344CB8AC3E}">
        <p14:creationId xmlns:p14="http://schemas.microsoft.com/office/powerpoint/2010/main" val="129440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Encadrer le verbe en rouge et souligner son sujet en bleu.</a:t>
            </a:r>
          </a:p>
          <a:p>
            <a:pPr lvl="1"/>
            <a:r>
              <a:rPr lang="fr-FR" dirty="0" err="1"/>
              <a:t>A²vec</a:t>
            </a:r>
            <a:r>
              <a:rPr lang="fr-FR" dirty="0"/>
              <a:t>  mon  vaisseau  </a:t>
            </a:r>
            <a:r>
              <a:rPr lang="fr-FR" dirty="0" err="1"/>
              <a:t>²spatial</a:t>
            </a:r>
            <a:r>
              <a:rPr lang="fr-FR" dirty="0"/>
              <a:t> ,  </a:t>
            </a:r>
            <a:r>
              <a:rPr lang="fr-FR" dirty="0" err="1"/>
              <a:t>²je</a:t>
            </a:r>
            <a:r>
              <a:rPr lang="fr-FR" dirty="0"/>
              <a:t>  </a:t>
            </a:r>
            <a:r>
              <a:rPr lang="fr-FR" dirty="0" err="1"/>
              <a:t>vai</a:t>
            </a:r>
            <a:r>
              <a:rPr lang="fr-FR" dirty="0"/>
              <a:t>$  </a:t>
            </a:r>
            <a:r>
              <a:rPr lang="fr-FR" dirty="0" err="1"/>
              <a:t>²sur</a:t>
            </a:r>
            <a:r>
              <a:rPr lang="fr-FR" dirty="0"/>
              <a:t>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²lune</a:t>
            </a:r>
            <a:r>
              <a:rPr lang="fr-FR" dirty="0"/>
              <a:t> .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Dan$  </a:t>
            </a:r>
            <a:r>
              <a:rPr lang="fr-FR" dirty="0" err="1"/>
              <a:t>²la</a:t>
            </a:r>
            <a:r>
              <a:rPr lang="fr-FR" dirty="0"/>
              <a:t>  </a:t>
            </a:r>
            <a:r>
              <a:rPr lang="fr-FR" dirty="0" err="1"/>
              <a:t>²jungle</a:t>
            </a:r>
            <a:r>
              <a:rPr lang="fr-FR" dirty="0"/>
              <a:t> ,  </a:t>
            </a:r>
            <a:r>
              <a:rPr lang="fr-FR" dirty="0" err="1"/>
              <a:t>²je</a:t>
            </a:r>
            <a:r>
              <a:rPr lang="fr-FR" dirty="0"/>
              <a:t>  </a:t>
            </a:r>
            <a:r>
              <a:rPr lang="fr-FR" dirty="0" err="1"/>
              <a:t>²photographie</a:t>
            </a:r>
            <a:r>
              <a:rPr lang="fr-FR" dirty="0"/>
              <a:t>  </a:t>
            </a:r>
            <a:r>
              <a:rPr lang="fr-FR" dirty="0" err="1"/>
              <a:t>²le</a:t>
            </a:r>
            <a:r>
              <a:rPr lang="fr-FR" dirty="0"/>
              <a:t>$  animaux  </a:t>
            </a:r>
            <a:r>
              <a:rPr lang="fr-FR" dirty="0" err="1"/>
              <a:t>²sauvages</a:t>
            </a:r>
            <a:r>
              <a:rPr lang="fr-FR" dirty="0"/>
              <a:t> 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4138224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Recopie le deuxième vers de la première strophe.</a:t>
            </a:r>
          </a:p>
          <a:p>
            <a:endParaRPr lang="fr-FR" dirty="0"/>
          </a:p>
          <a:p>
            <a:r>
              <a:rPr lang="fr-FR" dirty="0"/>
              <a:t>Recopie le troisième vers de la deuxième strophe.</a:t>
            </a:r>
          </a:p>
          <a:p>
            <a:endParaRPr lang="fr-FR" dirty="0"/>
          </a:p>
          <a:p>
            <a:r>
              <a:rPr lang="fr-FR" dirty="0"/>
              <a:t>Transforme à la forme négative.</a:t>
            </a:r>
          </a:p>
          <a:p>
            <a:pPr lvl="2"/>
            <a:r>
              <a:rPr lang="fr-FR" dirty="0"/>
              <a:t>Nous prenons le bus pour rentrer à la maison.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7948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195601"/>
            <a:ext cx="469353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1825739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92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Lire la </a:t>
            </a:r>
            <a:r>
              <a:rPr lang="fr-FR" dirty="0">
                <a:solidFill>
                  <a:srgbClr val="339966"/>
                </a:solidFill>
              </a:rPr>
              <a:t>première strophe</a:t>
            </a:r>
            <a:r>
              <a:rPr lang="fr-FR" dirty="0"/>
              <a:t> à toutes les personnes.</a:t>
            </a:r>
          </a:p>
          <a:p>
            <a:r>
              <a:rPr lang="fr-FR" dirty="0"/>
              <a:t>Écrire les changements collectivement au tableau.</a:t>
            </a:r>
          </a:p>
          <a:p>
            <a:r>
              <a:rPr lang="fr-FR" dirty="0"/>
              <a:t>À partir des changements constatés, déterminer collectivement les verbes conjugués, les encadrer et donner leur infinitif.</a:t>
            </a:r>
          </a:p>
          <a:p>
            <a:endParaRPr lang="fr-FR" dirty="0"/>
          </a:p>
          <a:p>
            <a:r>
              <a:rPr lang="fr-FR" dirty="0"/>
              <a:t>Construire ainsi les affiches des verbes </a:t>
            </a:r>
            <a:r>
              <a:rPr lang="fr-FR" dirty="0">
                <a:solidFill>
                  <a:srgbClr val="339966"/>
                </a:solidFill>
              </a:rPr>
              <a:t>être</a:t>
            </a:r>
            <a:r>
              <a:rPr lang="fr-FR" dirty="0"/>
              <a:t>, </a:t>
            </a:r>
            <a:r>
              <a:rPr lang="fr-FR" dirty="0">
                <a:solidFill>
                  <a:srgbClr val="339966"/>
                </a:solidFill>
              </a:rPr>
              <a:t>avoir</a:t>
            </a:r>
            <a:r>
              <a:rPr lang="fr-FR" dirty="0"/>
              <a:t> et </a:t>
            </a:r>
            <a:r>
              <a:rPr lang="fr-FR" dirty="0">
                <a:solidFill>
                  <a:srgbClr val="339966"/>
                </a:solidFill>
              </a:rPr>
              <a:t>aller</a:t>
            </a:r>
            <a:r>
              <a:rPr lang="fr-FR" dirty="0"/>
              <a:t>.</a:t>
            </a:r>
          </a:p>
          <a:p>
            <a:r>
              <a:rPr lang="fr-FR" dirty="0"/>
              <a:t>Entourer les marques de pluriel des noms lorsque la transposition amène à des modifications.</a:t>
            </a:r>
          </a:p>
          <a:p>
            <a:r>
              <a:rPr lang="fr-FR" dirty="0">
                <a:sym typeface="Wingdings" panose="05000000000000000000" pitchFamily="2" charset="2"/>
              </a:rPr>
              <a:t> Finir par la synthèse formelle sur les 3 verbes irréguliers, + exercices d’entrainement.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à toutes les personnes que nous connaissons :</a:t>
            </a:r>
            <a:r>
              <a:rPr lang="fr-FR" u="none" dirty="0"/>
              <a:t> tu / il / nous / vous / ils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414" y="-119922"/>
            <a:ext cx="9648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600000"/>
              </a:lnSpc>
            </a:pPr>
            <a:r>
              <a:rPr lang="fr-FR" dirty="0"/>
              <a:t>Parfois,  la  nuit,  je  rêve .</a:t>
            </a:r>
          </a:p>
          <a:p>
            <a:pPr marL="0" lvl="2">
              <a:lnSpc>
                <a:spcPct val="600000"/>
              </a:lnSpc>
            </a:pPr>
            <a:r>
              <a:rPr lang="fr-FR" dirty="0"/>
              <a:t>Je  suis  un  jeune  astronaute .</a:t>
            </a:r>
          </a:p>
          <a:p>
            <a:pPr marL="0" lvl="2">
              <a:lnSpc>
                <a:spcPct val="600000"/>
              </a:lnSpc>
            </a:pPr>
            <a:r>
              <a:rPr lang="fr-FR" dirty="0"/>
              <a:t>J’ai  un  vaisseau  spatial  et  je  vais  sur  la  lune .</a:t>
            </a:r>
          </a:p>
        </p:txBody>
      </p: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à toutes les personnes que nous connaissons :</a:t>
            </a:r>
            <a:r>
              <a:rPr lang="fr-FR" u="none" dirty="0"/>
              <a:t> tu / il / nous / vous / ils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Chaque soir, je rentre de l’école, j’ai faim et je suis fatigué. Je vais au lit !</a:t>
            </a:r>
          </a:p>
          <a:p>
            <a:endParaRPr lang="fr-FR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Synthèse</a:t>
            </a:r>
          </a:p>
        </p:txBody>
      </p:sp>
    </p:spTree>
    <p:extLst>
      <p:ext uri="{BB962C8B-B14F-4D97-AF65-F5344CB8AC3E}">
        <p14:creationId xmlns:p14="http://schemas.microsoft.com/office/powerpoint/2010/main" val="1847695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Exercices de synthèse sur les 3 verbes irréguliers être, avoir et aller.</a:t>
            </a:r>
          </a:p>
          <a:p>
            <a:r>
              <a:rPr lang="fr-FR" dirty="0">
                <a:sym typeface="Wingdings" panose="05000000000000000000" pitchFamily="2" charset="2"/>
              </a:rPr>
              <a:t> sur fiche.</a:t>
            </a:r>
          </a:p>
          <a:p>
            <a:r>
              <a:rPr lang="fr-FR" dirty="0">
                <a:sym typeface="Wingdings" panose="05000000000000000000" pitchFamily="2" charset="2"/>
              </a:rPr>
              <a:t> les pages suivantes sont pour la correction : les </a:t>
            </a:r>
            <a:r>
              <a:rPr lang="fr-FR" dirty="0" err="1">
                <a:sym typeface="Wingdings" panose="05000000000000000000" pitchFamily="2" charset="2"/>
              </a:rPr>
              <a:t>3ères</a:t>
            </a:r>
            <a:r>
              <a:rPr lang="fr-FR" dirty="0">
                <a:sym typeface="Wingdings" panose="05000000000000000000" pitchFamily="2" charset="2"/>
              </a:rPr>
              <a:t> pour le verbe aller, et les 4 suivantes pour être et avoir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Synthèses</a:t>
            </a:r>
          </a:p>
        </p:txBody>
      </p:sp>
    </p:spTree>
    <p:extLst>
      <p:ext uri="{BB962C8B-B14F-4D97-AF65-F5344CB8AC3E}">
        <p14:creationId xmlns:p14="http://schemas.microsoft.com/office/powerpoint/2010/main" val="1316593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Encadre le verbe en rouge, souligne son groupe sujet en bleu.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Je  vais  partout 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Tu  ne  vas  pas  dans  le  jardin !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renard  va  chasser 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La  princesse  va  dans  sa  chambre 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Allons-nous  chez  toi  à  pied ?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Les  kangourous  vont  dans  la  poche  de  leur  mère .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200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02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 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Réécris les phrases en utilisant le pronom proposé.</a:t>
            </a:r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1" y="584200"/>
            <a:ext cx="469353" cy="58516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5411" y="464278"/>
            <a:ext cx="9580717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2" defTabSz="720000">
              <a:lnSpc>
                <a:spcPct val="350000"/>
              </a:lnSpc>
            </a:pPr>
            <a:r>
              <a:rPr lang="fr-FR" dirty="0">
                <a:solidFill>
                  <a:srgbClr val="339933"/>
                </a:solidFill>
              </a:rPr>
              <a:t>(je)</a:t>
            </a:r>
            <a:r>
              <a:rPr lang="fr-FR" dirty="0"/>
              <a:t>		Nous allons en vacances.</a:t>
            </a:r>
          </a:p>
          <a:p>
            <a:pPr marL="360363" lvl="2" defTabSz="720000">
              <a:lnSpc>
                <a:spcPct val="350000"/>
              </a:lnSpc>
            </a:pPr>
            <a:r>
              <a:rPr lang="fr-FR" dirty="0">
                <a:solidFill>
                  <a:srgbClr val="339933"/>
                </a:solidFill>
              </a:rPr>
              <a:t>(vous)	</a:t>
            </a:r>
            <a:r>
              <a:rPr lang="fr-FR" dirty="0"/>
              <a:t>Tu vas au supermarché.</a:t>
            </a:r>
          </a:p>
          <a:p>
            <a:pPr marL="360363" lvl="2" defTabSz="720000">
              <a:lnSpc>
                <a:spcPct val="350000"/>
              </a:lnSpc>
            </a:pPr>
            <a:r>
              <a:rPr lang="fr-FR" dirty="0">
                <a:solidFill>
                  <a:srgbClr val="339933"/>
                </a:solidFill>
              </a:rPr>
              <a:t>(il)</a:t>
            </a:r>
            <a:r>
              <a:rPr lang="fr-FR" dirty="0"/>
              <a:t>		Ils vont au cinéma.</a:t>
            </a:r>
          </a:p>
          <a:p>
            <a:pPr marL="360363" lvl="2" defTabSz="720000">
              <a:lnSpc>
                <a:spcPct val="350000"/>
              </a:lnSpc>
            </a:pPr>
            <a:r>
              <a:rPr lang="fr-FR" dirty="0">
                <a:solidFill>
                  <a:srgbClr val="339933"/>
                </a:solidFill>
              </a:rPr>
              <a:t>(tu)</a:t>
            </a:r>
            <a:r>
              <a:rPr lang="fr-FR" dirty="0"/>
              <a:t>		Vous allez au restaurant.</a:t>
            </a:r>
          </a:p>
          <a:p>
            <a:pPr marL="360363" lvl="2" defTabSz="720000">
              <a:lnSpc>
                <a:spcPct val="350000"/>
              </a:lnSpc>
            </a:pPr>
            <a:r>
              <a:rPr lang="fr-FR" dirty="0">
                <a:solidFill>
                  <a:srgbClr val="339933"/>
                </a:solidFill>
              </a:rPr>
              <a:t>(elles)</a:t>
            </a:r>
            <a:r>
              <a:rPr lang="fr-FR" dirty="0"/>
              <a:t>	Nous allons en classe de neige.</a:t>
            </a:r>
          </a:p>
          <a:p>
            <a:pPr marL="360363" lvl="2" defTabSz="720000">
              <a:lnSpc>
                <a:spcPct val="350000"/>
              </a:lnSpc>
            </a:pPr>
            <a:r>
              <a:rPr lang="fr-FR" dirty="0">
                <a:solidFill>
                  <a:srgbClr val="339933"/>
                </a:solidFill>
              </a:rPr>
              <a:t>(nous)</a:t>
            </a:r>
            <a:r>
              <a:rPr lang="fr-FR" dirty="0"/>
              <a:t>	Je vais chez le médecin.</a:t>
            </a:r>
          </a:p>
        </p:txBody>
      </p:sp>
    </p:spTree>
    <p:extLst>
      <p:ext uri="{BB962C8B-B14F-4D97-AF65-F5344CB8AC3E}">
        <p14:creationId xmlns:p14="http://schemas.microsoft.com/office/powerpoint/2010/main" val="461163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Complète avec le verbe « aller » conjugué au présent.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Les fillettes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………………………………………………………………….</a:t>
            </a:r>
            <a:r>
              <a:rPr lang="fr-FR" dirty="0"/>
              <a:t> au ski.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Ma grand-mère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………………………………………………………………….</a:t>
            </a:r>
            <a:r>
              <a:rPr lang="fr-FR" dirty="0"/>
              <a:t> en Italie,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renard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………………………………………………………………….</a:t>
            </a:r>
            <a:r>
              <a:rPr lang="fr-FR" dirty="0"/>
              <a:t> dans son terrier.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Vous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………………………………………………………………….</a:t>
            </a:r>
            <a:r>
              <a:rPr lang="fr-FR" dirty="0"/>
              <a:t> au stade.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Je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………………………………………………………………….</a:t>
            </a:r>
            <a:r>
              <a:rPr lang="fr-FR" dirty="0"/>
              <a:t> à Londres.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Tu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………………………………………………………………….</a:t>
            </a:r>
            <a:r>
              <a:rPr lang="fr-FR" dirty="0"/>
              <a:t> dans le parc.</a:t>
            </a:r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200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0832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Complète avec le verbe « avoir » conjugué correctement.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Le chien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une niche. 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Les oiseaux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un nid.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Les renards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un terrier.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La taupe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des galeries. 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Les poissons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des bassins.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L’écureuil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un trou dans un arbre.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199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848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Complète avec le verbe « être » conjugué correctement.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Les fillettes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malades.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Nous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tristes.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Le chien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frisé.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Vous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chez le médecin.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Je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en Afrique.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Tu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</a:t>
            </a:r>
            <a:r>
              <a:rPr lang="fr-FR" dirty="0"/>
              <a:t> en classe de me</a:t>
            </a:r>
            <a:r>
              <a:rPr lang="fr-FR" dirty="0"/>
              <a:t>r.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200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579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Verbe « avoir » : Réécris la phrase avec le pronom demandé.</a:t>
            </a:r>
          </a:p>
          <a:p>
            <a:pPr lvl="2"/>
            <a:r>
              <a:rPr lang="fr-FR" dirty="0"/>
              <a:t>Nous avons une console de jeux.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 err="1">
                <a:latin typeface="Cursive standard" pitchFamily="2" charset="0"/>
              </a:rPr>
              <a:t>E²lle</a:t>
            </a:r>
            <a:r>
              <a:rPr lang="fr-FR" sz="2800" dirty="0">
                <a:latin typeface="Cursive standard" pitchFamily="2" charset="0"/>
              </a:rPr>
              <a:t>$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J’ai peur du noir. 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 err="1">
                <a:latin typeface="Cursive standard" pitchFamily="2" charset="0"/>
              </a:rPr>
              <a:t>T²u</a:t>
            </a:r>
            <a:r>
              <a:rPr lang="fr-FR" sz="2800" dirty="0">
                <a:latin typeface="Cursive standard" pitchFamily="2" charset="0"/>
              </a:rPr>
              <a:t>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Vous avez les joues rouges.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>
                <a:latin typeface="Cursive standard" pitchFamily="2" charset="0"/>
              </a:rPr>
              <a:t>J’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Elles ont de la chance.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 err="1">
                <a:latin typeface="Cursive standard" pitchFamily="2" charset="0"/>
              </a:rPr>
              <a:t>E²lle</a:t>
            </a:r>
            <a:r>
              <a:rPr lang="fr-FR" sz="2800" dirty="0">
                <a:latin typeface="Cursive standard" pitchFamily="2" charset="0"/>
              </a:rPr>
              <a:t>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Il a des gants.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 err="1">
                <a:latin typeface="Cursive standard" pitchFamily="2" charset="0"/>
              </a:rPr>
              <a:t>N²ou</a:t>
            </a:r>
            <a:r>
              <a:rPr lang="fr-FR" sz="2800" dirty="0">
                <a:latin typeface="Cursive standard" pitchFamily="2" charset="0"/>
              </a:rPr>
              <a:t>$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200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819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Verbe « être » : Réécris la phrase avec le pronom demandé.</a:t>
            </a:r>
          </a:p>
          <a:p>
            <a:pPr lvl="2"/>
            <a:r>
              <a:rPr lang="fr-FR" dirty="0"/>
              <a:t>Nous sommes à l’école.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>
                <a:latin typeface="Cursive standard" pitchFamily="2" charset="0"/>
              </a:rPr>
              <a:t>Je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Tu es au premier rang.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 err="1">
                <a:latin typeface="Cursive standard" pitchFamily="2" charset="0"/>
              </a:rPr>
              <a:t>V²ou</a:t>
            </a:r>
            <a:r>
              <a:rPr lang="fr-FR" sz="2800" dirty="0">
                <a:latin typeface="Cursive standard" pitchFamily="2" charset="0"/>
              </a:rPr>
              <a:t>$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Ils sont au dernier rang.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 err="1">
                <a:latin typeface="Cursive standard" pitchFamily="2" charset="0"/>
              </a:rPr>
              <a:t>I²l</a:t>
            </a:r>
            <a:r>
              <a:rPr lang="fr-FR" sz="2800" dirty="0">
                <a:latin typeface="Cursive standard" pitchFamily="2" charset="0"/>
              </a:rPr>
              <a:t>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Vous êtes au cirque.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 err="1">
                <a:latin typeface="Cursive standard" pitchFamily="2" charset="0"/>
              </a:rPr>
              <a:t>T²u</a:t>
            </a:r>
            <a:r>
              <a:rPr lang="fr-FR" sz="2800" dirty="0">
                <a:latin typeface="Cursive standard" pitchFamily="2" charset="0"/>
              </a:rPr>
              <a:t>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On est à la plage.</a:t>
            </a:r>
          </a:p>
          <a:p>
            <a:pPr lvl="2">
              <a:lnSpc>
                <a:spcPct val="150000"/>
              </a:lnSpc>
            </a:pPr>
            <a:r>
              <a:rPr lang="fr-FR" dirty="0">
                <a:sym typeface="Symbol" panose="05050102010706020507" pitchFamily="18" charset="2"/>
              </a:rPr>
              <a:t></a:t>
            </a:r>
            <a:r>
              <a:rPr lang="fr-FR" dirty="0"/>
              <a:t> </a:t>
            </a:r>
            <a:r>
              <a:rPr lang="fr-FR" sz="2800" dirty="0" err="1">
                <a:latin typeface="Cursive standard" pitchFamily="2" charset="0"/>
              </a:rPr>
              <a:t>E²lle</a:t>
            </a:r>
            <a:r>
              <a:rPr lang="fr-FR" sz="2800" dirty="0">
                <a:latin typeface="Cursive standard" pitchFamily="2" charset="0"/>
              </a:rPr>
              <a:t>$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200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900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Écris une phrase avec les groupes de mots suivants. Pense à la majuscule et au point. Encadre le verbe en rouge et le sujet en bleu.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mes copains – pour mon anniversaire – viendront à la maison</a:t>
            </a:r>
          </a:p>
          <a:p>
            <a:pPr lvl="2">
              <a:lnSpc>
                <a:spcPct val="125000"/>
              </a:lnSpc>
            </a:pPr>
            <a:endParaRPr lang="fr-FR" dirty="0"/>
          </a:p>
          <a:p>
            <a:r>
              <a:rPr lang="fr-FR" dirty="0"/>
              <a:t>Écris au présent à toutes les personnes (je / tu / il / nous / nous / ils) :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(ramasser) des pommes, (rentrer) à la maison et (manger) une pomme.</a:t>
            </a:r>
          </a:p>
          <a:p>
            <a:pPr lvl="2">
              <a:lnSpc>
                <a:spcPct val="125000"/>
              </a:lnSpc>
            </a:pPr>
            <a:endParaRPr lang="fr-FR" dirty="0"/>
          </a:p>
          <a:p>
            <a:r>
              <a:rPr lang="fr-FR" dirty="0"/>
              <a:t>Dans chaque phrase, encadre le verbe en rouge et souligne en bleu son sujet. Indique le nom du verbe.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Dans la jungle, je photographie des animaux sauvages.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Sur son chapeau, le magicien frappe avec sa baguette.</a:t>
            </a:r>
          </a:p>
          <a:p>
            <a:pPr lvl="2">
              <a:lnSpc>
                <a:spcPct val="125000"/>
              </a:lnSpc>
            </a:pPr>
            <a:endParaRPr lang="fr-FR" dirty="0"/>
          </a:p>
          <a:p>
            <a:r>
              <a:rPr lang="fr-FR" dirty="0"/>
              <a:t>Transforme « je » en « les enfants » :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Parfois,  la  nuit,  je  rêve.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Je  suis  un  photographe  intrépide.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J’ai  un  petit  appareil  photo.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Je  vais  dans  la  jungle  profonde  et  je  photographie  les  animaux  sauvages.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199"/>
            <a:ext cx="469353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3" y="1944796"/>
            <a:ext cx="469353" cy="58516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06" y="3012809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2" y="4770344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507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err="1"/>
              <a:t>A²ctivité</a:t>
            </a:r>
            <a:r>
              <a:rPr lang="fr-FR"/>
              <a:t>$ ²sur ²le$ mot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23298863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Dans les groupes nominaux suivants, écrire N sous le nom et D sous le déterminant ; classer les groupes nominaux suivant leur genre et leur nombre :</a:t>
            </a:r>
          </a:p>
          <a:p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un astronaute – la lune – mon chapeau – la guitare – les villes – les animaux sauvages – des pigeons blancs – la nuit – la jungle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Trouver le nom propre dans le texte.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Relire la seconde phrase de chaque paragraphe avec je désignant une fille. </a:t>
            </a:r>
          </a:p>
          <a:p>
            <a:r>
              <a:rPr lang="fr-FR" dirty="0"/>
              <a:t>Transformer 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un grand magicien, un chanteur connu</a:t>
            </a:r>
          </a:p>
          <a:p>
            <a:r>
              <a:rPr lang="fr-FR" dirty="0"/>
              <a:t>Remarquer que astronaute et photographe ne changent pas au féminin.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Dans chaque groupe nominal, souligner le nom, entourer le déterminant et remarquer que le mot qui reste apporte des précisions sur le nom.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/>
              <a:t>Les mots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33294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Écrire N sous le nom commun et D sous le déterminant :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un  astronaute   –   la  lune   –   mon  chapeau   –   la  guitare   –   les  villes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les  animaux  sauvages   –   des  pigeons  blancs   –   la  nuit   –   la  jungle</a:t>
            </a:r>
          </a:p>
          <a:p>
            <a:pPr lvl="2">
              <a:lnSpc>
                <a:spcPct val="300000"/>
              </a:lnSpc>
            </a:pPr>
            <a:endParaRPr lang="fr-FR" dirty="0"/>
          </a:p>
          <a:p>
            <a:pPr lvl="2">
              <a:lnSpc>
                <a:spcPct val="300000"/>
              </a:lnSpc>
            </a:pPr>
            <a:r>
              <a:rPr lang="fr-FR" dirty="0"/>
              <a:t>À quoi servent les mots qui ne sont pas les noms communs et les déterminants ?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</p:spTree>
    <p:extLst>
      <p:ext uri="{BB962C8B-B14F-4D97-AF65-F5344CB8AC3E}">
        <p14:creationId xmlns:p14="http://schemas.microsoft.com/office/powerpoint/2010/main" val="4179324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Mes rêves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r-FR" sz="1900"/>
              <a:t>Parfois, la nuit, je rêve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Je suis un jeune astronaute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J’ai un vaisseau spatial et je vais sur la lune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endParaRPr lang="fr-FR" sz="1900" dirty="0"/>
          </a:p>
          <a:p>
            <a:pPr>
              <a:lnSpc>
                <a:spcPct val="100000"/>
              </a:lnSpc>
            </a:pPr>
            <a:r>
              <a:rPr lang="fr-FR" sz="1900"/>
              <a:t>Parfois, la nuit, je rêve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Je suis un photographe intrépide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J’ai un petit appareil photo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Je vais dans la jungle profonde et je photographie les animaux sauvages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endParaRPr lang="fr-FR" sz="1900" dirty="0"/>
          </a:p>
          <a:p>
            <a:pPr>
              <a:lnSpc>
                <a:spcPct val="100000"/>
              </a:lnSpc>
            </a:pPr>
            <a:r>
              <a:rPr lang="fr-FR" sz="1900"/>
              <a:t>Parfois, la nuit, je rêve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Je suis un grand magicien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J’arrive sur la scène avec un habit noir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J’ai une baguette, je prononce le mot magique : «</a:t>
            </a:r>
            <a:r>
              <a:rPr lang="fr-FR" sz="1900" dirty="0"/>
              <a:t> abracadabra ! »</a:t>
            </a:r>
          </a:p>
          <a:p>
            <a:pPr>
              <a:lnSpc>
                <a:spcPct val="100000"/>
              </a:lnSpc>
            </a:pPr>
            <a:r>
              <a:rPr lang="fr-FR" sz="1900"/>
              <a:t>Et des pigeons blancs sortent de mon chapeau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endParaRPr lang="fr-FR" sz="1900" dirty="0"/>
          </a:p>
          <a:p>
            <a:pPr>
              <a:lnSpc>
                <a:spcPct val="100000"/>
              </a:lnSpc>
            </a:pPr>
            <a:r>
              <a:rPr lang="fr-FR" sz="1900"/>
              <a:t>Parfois, la nuit, je rêve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Je suis un chanteur connu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J’ai une belle voix grave et je joue de la guitare électrique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Je participe à des émissions de télévision</a:t>
            </a:r>
            <a:r>
              <a:rPr lang="fr-FR" sz="1900" dirty="0"/>
              <a:t>.</a:t>
            </a:r>
          </a:p>
          <a:p>
            <a:pPr>
              <a:lnSpc>
                <a:spcPct val="100000"/>
              </a:lnSpc>
            </a:pPr>
            <a:r>
              <a:rPr lang="fr-FR" sz="1900"/>
              <a:t>Je voyage dans toute la France</a:t>
            </a:r>
            <a:r>
              <a:rPr lang="fr-FR" sz="19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Classer les groupes nominaux dans le tableau :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171025"/>
              </p:ext>
            </p:extLst>
          </p:nvPr>
        </p:nvGraphicFramePr>
        <p:xfrm>
          <a:off x="226140" y="2423222"/>
          <a:ext cx="9360069" cy="41949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2935">
                  <a:extLst>
                    <a:ext uri="{9D8B030D-6E8A-4147-A177-3AD203B41FA5}">
                      <a16:colId xmlns:a16="http://schemas.microsoft.com/office/drawing/2014/main" val="513088779"/>
                    </a:ext>
                  </a:extLst>
                </a:gridCol>
                <a:gridCol w="3912433">
                  <a:extLst>
                    <a:ext uri="{9D8B030D-6E8A-4147-A177-3AD203B41FA5}">
                      <a16:colId xmlns:a16="http://schemas.microsoft.com/office/drawing/2014/main" val="330863665"/>
                    </a:ext>
                  </a:extLst>
                </a:gridCol>
                <a:gridCol w="4264701">
                  <a:extLst>
                    <a:ext uri="{9D8B030D-6E8A-4147-A177-3AD203B41FA5}">
                      <a16:colId xmlns:a16="http://schemas.microsoft.com/office/drawing/2014/main" val="2707640317"/>
                    </a:ext>
                  </a:extLst>
                </a:gridCol>
              </a:tblGrid>
              <a:tr h="27500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masculin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féminin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030403"/>
                  </a:ext>
                </a:extLst>
              </a:tr>
              <a:tr h="1932920"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r>
                        <a:rPr lang="fr-FR" dirty="0"/>
                        <a:t>singulier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908527"/>
                  </a:ext>
                </a:extLst>
              </a:tr>
              <a:tr h="1896255">
                <a:tc>
                  <a:txBody>
                    <a:bodyPr/>
                    <a:lstStyle/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endParaRPr lang="fr-FR" dirty="0"/>
                    </a:p>
                    <a:p>
                      <a:r>
                        <a:rPr lang="fr-FR" dirty="0"/>
                        <a:t>pluriel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4789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8864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les groupes nominaux en les mettant au féminin :</a:t>
            </a:r>
          </a:p>
          <a:p>
            <a:pPr lvl="1">
              <a:lnSpc>
                <a:spcPct val="250000"/>
              </a:lnSpc>
            </a:pPr>
            <a:r>
              <a:rPr lang="fr-FR" dirty="0" err="1"/>
              <a:t>²un</a:t>
            </a:r>
            <a:r>
              <a:rPr lang="fr-FR" dirty="0"/>
              <a:t> </a:t>
            </a:r>
            <a:r>
              <a:rPr lang="fr-FR" dirty="0" err="1"/>
              <a:t>²grand</a:t>
            </a:r>
            <a:r>
              <a:rPr lang="fr-FR" dirty="0"/>
              <a:t> magicien</a:t>
            </a:r>
          </a:p>
          <a:p>
            <a:pPr lvl="1">
              <a:lnSpc>
                <a:spcPct val="250000"/>
              </a:lnSpc>
            </a:pPr>
            <a:r>
              <a:rPr lang="fr-FR" dirty="0" err="1"/>
              <a:t>²un</a:t>
            </a:r>
            <a:r>
              <a:rPr lang="fr-FR" dirty="0"/>
              <a:t> </a:t>
            </a:r>
            <a:r>
              <a:rPr lang="fr-FR" dirty="0" err="1"/>
              <a:t>²chanteur</a:t>
            </a:r>
            <a:r>
              <a:rPr lang="fr-FR" dirty="0"/>
              <a:t> </a:t>
            </a:r>
            <a:r>
              <a:rPr lang="fr-FR" dirty="0" err="1"/>
              <a:t>²connu</a:t>
            </a:r>
            <a:endParaRPr lang="fr-FR" dirty="0"/>
          </a:p>
          <a:p>
            <a:pPr lvl="1">
              <a:lnSpc>
                <a:spcPct val="250000"/>
              </a:lnSpc>
            </a:pPr>
            <a:r>
              <a:rPr lang="fr-FR" dirty="0" err="1"/>
              <a:t>²un</a:t>
            </a:r>
            <a:r>
              <a:rPr lang="fr-FR" dirty="0"/>
              <a:t> </a:t>
            </a:r>
            <a:r>
              <a:rPr lang="fr-FR" dirty="0" err="1"/>
              <a:t>²photographe</a:t>
            </a:r>
            <a:r>
              <a:rPr lang="fr-FR" dirty="0"/>
              <a:t> </a:t>
            </a:r>
            <a:r>
              <a:rPr lang="fr-FR" dirty="0" err="1"/>
              <a:t>²célèbre</a:t>
            </a:r>
            <a:endParaRPr lang="fr-FR" dirty="0"/>
          </a:p>
          <a:p>
            <a:pPr lvl="1">
              <a:lnSpc>
                <a:spcPct val="250000"/>
              </a:lnSpc>
            </a:pPr>
            <a:r>
              <a:rPr lang="fr-FR" dirty="0" err="1"/>
              <a:t>²un</a:t>
            </a:r>
            <a:r>
              <a:rPr lang="fr-FR" dirty="0"/>
              <a:t> </a:t>
            </a:r>
            <a:r>
              <a:rPr lang="fr-FR" dirty="0" err="1"/>
              <a:t>²astronaute</a:t>
            </a:r>
            <a:r>
              <a:rPr lang="fr-FR" dirty="0"/>
              <a:t> </a:t>
            </a:r>
            <a:r>
              <a:rPr lang="fr-FR" dirty="0" err="1"/>
              <a:t>²courageux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</p:spTree>
    <p:extLst>
      <p:ext uri="{BB962C8B-B14F-4D97-AF65-F5344CB8AC3E}">
        <p14:creationId xmlns:p14="http://schemas.microsoft.com/office/powerpoint/2010/main" val="41944839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err="1"/>
              <a:t>A²ctivité</a:t>
            </a:r>
            <a:r>
              <a:rPr lang="fr-FR"/>
              <a:t>$ ²de vocabulaire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66342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Trouver le contraire de sauvage pour un animal : domestique.</a:t>
            </a:r>
          </a:p>
          <a:p>
            <a:endParaRPr lang="fr-FR" dirty="0"/>
          </a:p>
          <a:p>
            <a:r>
              <a:rPr lang="fr-FR" dirty="0"/>
              <a:t>Recopier dans l’ordre alphabétique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vaisseau – lune – jungle – photo – baguette – animaux.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34412479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dirty="0"/>
              <a:t>Mets dans l’ordre alphabétique :</a:t>
            </a:r>
          </a:p>
          <a:p>
            <a:pPr lvl="2">
              <a:lnSpc>
                <a:spcPct val="150000"/>
              </a:lnSpc>
            </a:pPr>
            <a:endParaRPr lang="fr-FR" dirty="0"/>
          </a:p>
          <a:p>
            <a:pPr lvl="2">
              <a:lnSpc>
                <a:spcPct val="150000"/>
              </a:lnSpc>
            </a:pPr>
            <a:endParaRPr lang="fr-FR" dirty="0"/>
          </a:p>
          <a:p>
            <a:pPr lvl="2"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Recopie la phrase en remplaçant les mots en gras et vert par leur contraire :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Il fait </a:t>
            </a:r>
            <a:r>
              <a:rPr lang="fr-FR" b="1" dirty="0">
                <a:solidFill>
                  <a:srgbClr val="339966"/>
                </a:solidFill>
              </a:rPr>
              <a:t>froid</a:t>
            </a:r>
            <a:r>
              <a:rPr lang="fr-FR" dirty="0"/>
              <a:t>, on </a:t>
            </a:r>
            <a:r>
              <a:rPr lang="fr-FR" b="1" dirty="0">
                <a:solidFill>
                  <a:srgbClr val="339966"/>
                </a:solidFill>
              </a:rPr>
              <a:t>ferme</a:t>
            </a:r>
            <a:r>
              <a:rPr lang="fr-FR" dirty="0"/>
              <a:t> les fenêtres.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678029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3" y="2499432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9729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P²roduction d’écrit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98638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Écrire un paragraphe comme dans le texte </a:t>
            </a:r>
            <a:r>
              <a:rPr lang="fr-FR" i="1" dirty="0"/>
              <a:t>Mes rêve</a:t>
            </a:r>
            <a:r>
              <a:rPr lang="fr-FR" dirty="0"/>
              <a:t>s pour dire que l'on rêve d’être </a:t>
            </a:r>
            <a:r>
              <a:rPr lang="fr-FR" dirty="0">
                <a:solidFill>
                  <a:srgbClr val="339966"/>
                </a:solidFill>
              </a:rPr>
              <a:t>pilote de course</a:t>
            </a:r>
            <a:r>
              <a:rPr lang="fr-FR" dirty="0"/>
              <a:t> puis </a:t>
            </a:r>
            <a:r>
              <a:rPr lang="fr-FR" dirty="0">
                <a:solidFill>
                  <a:srgbClr val="339966"/>
                </a:solidFill>
              </a:rPr>
              <a:t>médecin</a:t>
            </a:r>
            <a:r>
              <a:rPr lang="fr-FR" dirty="0"/>
              <a:t>.</a:t>
            </a:r>
          </a:p>
          <a:p>
            <a:endParaRPr lang="fr-FR" dirty="0"/>
          </a:p>
          <a:p>
            <a:pPr lvl="1"/>
            <a:r>
              <a:rPr lang="fr-FR" dirty="0"/>
              <a:t>Parfois, la nuit, je rêve.</a:t>
            </a:r>
          </a:p>
          <a:p>
            <a:pPr lvl="1"/>
            <a:r>
              <a:rPr lang="fr-FR" dirty="0"/>
              <a:t>Je suis …............</a:t>
            </a:r>
          </a:p>
          <a:p>
            <a:endParaRPr lang="fr-FR" dirty="0"/>
          </a:p>
          <a:p>
            <a:r>
              <a:rPr lang="fr-FR" dirty="0"/>
              <a:t>Relire le texte en veillant à la ponctuation, à l'accord du sujet/verbe et aux accords dans le groupe nominal.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</p:spTree>
    <p:extLst>
      <p:ext uri="{BB962C8B-B14F-4D97-AF65-F5344CB8AC3E}">
        <p14:creationId xmlns:p14="http://schemas.microsoft.com/office/powerpoint/2010/main" val="28806780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Écris une strophe sur le modèle de « Mes rêves », en imaginant que tu es pilote de courses.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Production d’écrit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60057" y="1088726"/>
            <a:ext cx="8714996" cy="654229"/>
          </a:xfrm>
        </p:spPr>
        <p:txBody>
          <a:bodyPr/>
          <a:lstStyle/>
          <a:p>
            <a:pPr lvl="1"/>
            <a:r>
              <a:rPr lang="fr-FR" sz="3000" dirty="0" err="1"/>
              <a:t>P²arfoi</a:t>
            </a:r>
            <a:r>
              <a:rPr lang="fr-FR" sz="3000" dirty="0"/>
              <a:t>$ </a:t>
            </a:r>
            <a:r>
              <a:rPr lang="fr-FR" sz="3000" dirty="0" err="1"/>
              <a:t>²la</a:t>
            </a:r>
            <a:r>
              <a:rPr lang="fr-FR" sz="3000" dirty="0"/>
              <a:t> nuit, </a:t>
            </a:r>
            <a:r>
              <a:rPr lang="fr-FR" sz="3000" dirty="0" err="1"/>
              <a:t>²je</a:t>
            </a:r>
            <a:r>
              <a:rPr lang="fr-FR" sz="3000" dirty="0"/>
              <a:t> rêve.</a:t>
            </a:r>
          </a:p>
        </p:txBody>
      </p:sp>
      <p:sp>
        <p:nvSpPr>
          <p:cNvPr id="6" name="Espace réservé du texte 4"/>
          <p:cNvSpPr txBox="1">
            <a:spLocks/>
          </p:cNvSpPr>
          <p:nvPr/>
        </p:nvSpPr>
        <p:spPr>
          <a:xfrm>
            <a:off x="1059242" y="2124916"/>
            <a:ext cx="8714996" cy="6680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3000" dirty="0"/>
              <a:t>Je </a:t>
            </a:r>
            <a:r>
              <a:rPr lang="fr-FR" sz="3000" dirty="0" err="1"/>
              <a:t>²sui</a:t>
            </a:r>
            <a:r>
              <a:rPr lang="fr-FR" sz="3000" dirty="0"/>
              <a:t>$ </a:t>
            </a:r>
            <a:r>
              <a:rPr lang="fr-FR" sz="3000" dirty="0" err="1"/>
              <a:t>²un</a:t>
            </a:r>
            <a:r>
              <a:rPr lang="fr-FR" sz="3000" dirty="0"/>
              <a:t>(e) </a:t>
            </a:r>
            <a:r>
              <a:rPr lang="fr-FR" sz="3000" dirty="0" err="1"/>
              <a:t>²pilote</a:t>
            </a:r>
            <a:r>
              <a:rPr lang="fr-FR" sz="3000" dirty="0"/>
              <a:t> </a:t>
            </a:r>
            <a:r>
              <a:rPr lang="fr-FR" sz="3000" dirty="0" err="1"/>
              <a:t>²de</a:t>
            </a:r>
            <a:r>
              <a:rPr lang="fr-FR" sz="3000" dirty="0"/>
              <a:t> </a:t>
            </a:r>
            <a:r>
              <a:rPr lang="fr-FR" sz="3000" dirty="0" err="1"/>
              <a:t>²course</a:t>
            </a:r>
            <a:r>
              <a:rPr lang="fr-FR" sz="3000" dirty="0"/>
              <a:t>$.</a:t>
            </a:r>
          </a:p>
        </p:txBody>
      </p:sp>
      <p:sp>
        <p:nvSpPr>
          <p:cNvPr id="7" name="Espace réservé du texte 4"/>
          <p:cNvSpPr txBox="1">
            <a:spLocks/>
          </p:cNvSpPr>
          <p:nvPr/>
        </p:nvSpPr>
        <p:spPr>
          <a:xfrm>
            <a:off x="1058427" y="3182399"/>
            <a:ext cx="8714996" cy="74025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3000" dirty="0"/>
              <a:t>Je …</a:t>
            </a:r>
          </a:p>
        </p:txBody>
      </p:sp>
    </p:spTree>
    <p:extLst>
      <p:ext uri="{BB962C8B-B14F-4D97-AF65-F5344CB8AC3E}">
        <p14:creationId xmlns:p14="http://schemas.microsoft.com/office/powerpoint/2010/main" val="35167532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Écris une strophe sur le modèle de « Mes rêves », en imaginant que tu es médecin.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Production d’écrit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60057" y="1088727"/>
            <a:ext cx="8714996" cy="654229"/>
          </a:xfrm>
        </p:spPr>
        <p:txBody>
          <a:bodyPr/>
          <a:lstStyle/>
          <a:p>
            <a:pPr lvl="1"/>
            <a:r>
              <a:rPr lang="fr-FR" sz="3000" dirty="0" err="1"/>
              <a:t>P²arfoi</a:t>
            </a:r>
            <a:r>
              <a:rPr lang="fr-FR" sz="3000" dirty="0"/>
              <a:t>$ </a:t>
            </a:r>
            <a:r>
              <a:rPr lang="fr-FR" sz="3000" dirty="0" err="1"/>
              <a:t>²la</a:t>
            </a:r>
            <a:r>
              <a:rPr lang="fr-FR" sz="3000" dirty="0"/>
              <a:t> nuit, </a:t>
            </a:r>
            <a:r>
              <a:rPr lang="fr-FR" sz="3000" dirty="0" err="1"/>
              <a:t>²je</a:t>
            </a:r>
            <a:r>
              <a:rPr lang="fr-FR" sz="3000" dirty="0"/>
              <a:t> rêve.</a:t>
            </a:r>
          </a:p>
        </p:txBody>
      </p:sp>
      <p:sp>
        <p:nvSpPr>
          <p:cNvPr id="6" name="Espace réservé du texte 4"/>
          <p:cNvSpPr txBox="1">
            <a:spLocks/>
          </p:cNvSpPr>
          <p:nvPr/>
        </p:nvSpPr>
        <p:spPr>
          <a:xfrm>
            <a:off x="1059242" y="2124917"/>
            <a:ext cx="8714996" cy="6680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3000" dirty="0"/>
              <a:t>Je </a:t>
            </a:r>
            <a:r>
              <a:rPr lang="fr-FR" sz="3000" dirty="0" err="1"/>
              <a:t>²sui</a:t>
            </a:r>
            <a:r>
              <a:rPr lang="fr-FR" sz="3000" dirty="0"/>
              <a:t>$ </a:t>
            </a:r>
            <a:r>
              <a:rPr lang="fr-FR" sz="3000" dirty="0" err="1"/>
              <a:t>²un</a:t>
            </a:r>
            <a:r>
              <a:rPr lang="fr-FR" sz="3000" dirty="0"/>
              <a:t>(e) médecin.</a:t>
            </a:r>
          </a:p>
        </p:txBody>
      </p:sp>
      <p:sp>
        <p:nvSpPr>
          <p:cNvPr id="7" name="Espace réservé du texte 4"/>
          <p:cNvSpPr txBox="1">
            <a:spLocks/>
          </p:cNvSpPr>
          <p:nvPr/>
        </p:nvSpPr>
        <p:spPr>
          <a:xfrm>
            <a:off x="1058427" y="3182400"/>
            <a:ext cx="8714996" cy="74025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3000" dirty="0"/>
              <a:t>Je …</a:t>
            </a:r>
          </a:p>
        </p:txBody>
      </p:sp>
    </p:spTree>
    <p:extLst>
      <p:ext uri="{BB962C8B-B14F-4D97-AF65-F5344CB8AC3E}">
        <p14:creationId xmlns:p14="http://schemas.microsoft.com/office/powerpoint/2010/main" val="4209202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/>
              <a:t>Questions de compréhensions, collectivement, à l’oral :</a:t>
            </a:r>
            <a:endParaRPr lang="fr-FR" dirty="0"/>
          </a:p>
          <a:p>
            <a:pPr marL="342900" indent="-342900">
              <a:buFont typeface="+mj-lt"/>
              <a:buAutoNum type="arabicParenR"/>
            </a:pPr>
            <a:r>
              <a:rPr lang="fr-FR"/>
              <a:t>Qui peut être désigné par «</a:t>
            </a:r>
            <a:r>
              <a:rPr lang="fr-FR" dirty="0"/>
              <a:t> je » ?</a:t>
            </a:r>
          </a:p>
          <a:p>
            <a:pPr marL="342900" indent="-342900">
              <a:buFont typeface="+mj-lt"/>
              <a:buAutoNum type="arabicParenR"/>
            </a:pPr>
            <a:r>
              <a:rPr lang="fr-FR"/>
              <a:t>Quels sont différents personnages ? Où se passe l’histoire</a:t>
            </a:r>
            <a:r>
              <a:rPr lang="fr-FR" dirty="0"/>
              <a:t>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Expliquer</a:t>
            </a:r>
            <a:r>
              <a:rPr lang="fr-FR"/>
              <a:t> : </a:t>
            </a:r>
            <a:r>
              <a:rPr lang="fr-FR">
                <a:solidFill>
                  <a:srgbClr val="3333FF"/>
                </a:solidFill>
                <a:latin typeface="Sassoon Infant Std" panose="020B0503020103030203" pitchFamily="34" charset="0"/>
              </a:rPr>
              <a:t>une voix grave – intrépide</a:t>
            </a:r>
            <a:endParaRPr lang="fr-FR" dirty="0">
              <a:solidFill>
                <a:srgbClr val="3333FF"/>
              </a:solidFill>
              <a:latin typeface="Sassoon Infant Std" panose="020B0503020103030203" pitchFamily="34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err="1"/>
              <a:t>A²ctivité</a:t>
            </a:r>
            <a:r>
              <a:rPr lang="fr-FR"/>
              <a:t>$ ²sur ²le 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10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/>
              <a:t>Organisation du texte :</a:t>
            </a:r>
          </a:p>
          <a:p>
            <a:r>
              <a:rPr lang="fr-FR" dirty="0"/>
              <a:t>Organisation d’un poème : ver / strophe / titre (il manque l’auteur) / Majuscules au début de chaque vers</a:t>
            </a:r>
          </a:p>
          <a:p>
            <a:r>
              <a:rPr lang="fr-FR" dirty="0"/>
              <a:t>Nombre de strophes.</a:t>
            </a:r>
          </a:p>
          <a:p>
            <a:r>
              <a:rPr lang="fr-FR" dirty="0"/>
              <a:t>Nombre de vers par chacune des strophes.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u="sng" dirty="0"/>
              <a:t>Le temps du texte :</a:t>
            </a:r>
          </a:p>
          <a:p>
            <a:r>
              <a:rPr lang="fr-FR" dirty="0"/>
              <a:t>Le poème est-il raconté au passé, au présent ou au futur ?</a:t>
            </a:r>
          </a:p>
          <a:p>
            <a:r>
              <a:rPr lang="fr-FR" dirty="0"/>
              <a:t>Dire à quel temps est le texte : le présent.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/>
              <a:t>Le 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839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/>
              <a:t>L’organisation du texte</a:t>
            </a:r>
            <a:r>
              <a:rPr lang="fr-FR" dirty="0"/>
              <a:t>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Le texte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25415" y="944753"/>
            <a:ext cx="9648823" cy="5710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8000"/>
              </a:lnSpc>
            </a:pPr>
            <a:r>
              <a:rPr lang="fr-FR" dirty="0"/>
              <a:t>Parfois,  la  nuit,  je  rêve.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Je  suis  un  jeune  astronaute.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J’ai  un  vaisseau  spatial  et  je  vais  sur  la  lune.</a:t>
            </a:r>
          </a:p>
          <a:p>
            <a:pPr marL="0" lvl="2">
              <a:lnSpc>
                <a:spcPct val="108000"/>
              </a:lnSpc>
            </a:pPr>
            <a:endParaRPr lang="fr-FR" dirty="0"/>
          </a:p>
          <a:p>
            <a:pPr marL="0" lvl="2">
              <a:lnSpc>
                <a:spcPct val="108000"/>
              </a:lnSpc>
            </a:pPr>
            <a:r>
              <a:rPr lang="fr-FR" dirty="0"/>
              <a:t>Parfois,  la  nuit,  je  rêve.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Je  suis  un  photographe  intrépide.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J’ai  un  petit  appareil  photo.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Je  vais  dans  la  jungle  profonde  et  je  photographie  les  animaux  sauvages.</a:t>
            </a:r>
          </a:p>
          <a:p>
            <a:pPr marL="0" lvl="2">
              <a:lnSpc>
                <a:spcPct val="108000"/>
              </a:lnSpc>
            </a:pPr>
            <a:endParaRPr lang="fr-FR" dirty="0"/>
          </a:p>
          <a:p>
            <a:pPr marL="0" lvl="2">
              <a:lnSpc>
                <a:spcPct val="108000"/>
              </a:lnSpc>
            </a:pPr>
            <a:r>
              <a:rPr lang="fr-FR" dirty="0"/>
              <a:t>Parfois,  la  nuit,  je  rêve.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Je  suis  un  grand  magicien.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J’arrive  sur  la  scène  avec  un  habit  noir.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J’ai  une  baguette,  je  prononce  le  mot  magique  :  «  abracadabra  !  »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Et  des  pigeons  blancs  sortent  de  mon  chapeau.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Parfois,  la  nuit,  je  rêve.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Je  suis  un  chanteur  connu.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J’ai  une  belle  voix  grave  et  je  joue  de  la  guitare  électrique.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Je  participe  à  des  émissions  de  télévision.</a:t>
            </a:r>
          </a:p>
          <a:p>
            <a:pPr marL="0" lvl="2">
              <a:lnSpc>
                <a:spcPct val="108000"/>
              </a:lnSpc>
            </a:pPr>
            <a:r>
              <a:rPr lang="fr-FR" dirty="0"/>
              <a:t>Je  voyage  dans  toute  la  France.</a:t>
            </a:r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err="1"/>
              <a:t>A²ctivité</a:t>
            </a:r>
            <a:r>
              <a:rPr lang="fr-FR"/>
              <a:t>$ ²sur ²le$ 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6533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pages suivantes – Compléter avec les étiquettes mots)</a:t>
            </a:r>
          </a:p>
          <a:p>
            <a:endParaRPr lang="fr-FR" dirty="0"/>
          </a:p>
          <a:p>
            <a:r>
              <a:rPr lang="fr-FR" u="sng" dirty="0"/>
              <a:t>Reconstituer les phrases suivantes :</a:t>
            </a:r>
          </a:p>
          <a:p>
            <a:pPr lvl="1"/>
            <a:r>
              <a:rPr lang="fr-FR" dirty="0"/>
              <a:t>phrase 1 :  je – dans la jungle – prends les animaux sauvages en photo</a:t>
            </a:r>
          </a:p>
          <a:p>
            <a:r>
              <a:rPr lang="fr-FR" dirty="0"/>
              <a:t>Remarquer les différentes possibilités en fonction de la place de dans la jungle.</a:t>
            </a:r>
          </a:p>
          <a:p>
            <a:r>
              <a:rPr lang="fr-FR" dirty="0"/>
              <a:t>Dans chaque phrase, encadrer le sujet, ce qu’on en dit. Encadrer le groupe déplaçable.	</a:t>
            </a:r>
          </a:p>
          <a:p>
            <a:endParaRPr lang="fr-FR" dirty="0"/>
          </a:p>
          <a:p>
            <a:r>
              <a:rPr lang="fr-FR" u="sng" dirty="0"/>
              <a:t>Transformation affirmatif / négatif :</a:t>
            </a:r>
          </a:p>
          <a:p>
            <a:r>
              <a:rPr lang="fr-FR" dirty="0"/>
              <a:t>Transformer les phrases suivantes en phrases négatives :</a:t>
            </a:r>
          </a:p>
          <a:p>
            <a:pPr lvl="1"/>
            <a:r>
              <a:rPr lang="fr-FR" dirty="0"/>
              <a:t>J’ai un vaisseau spatial et je vais sur la lune.</a:t>
            </a:r>
          </a:p>
          <a:p>
            <a:pPr lvl="1"/>
            <a:r>
              <a:rPr lang="fr-FR" dirty="0"/>
              <a:t>Je vais dans la jungle et je photographie les animaux sauvages.</a:t>
            </a:r>
          </a:p>
          <a:p>
            <a:pPr lvl="1"/>
            <a:r>
              <a:rPr lang="fr-FR" dirty="0"/>
              <a:t>J’ai une baguette.</a:t>
            </a:r>
          </a:p>
          <a:p>
            <a:r>
              <a:rPr lang="fr-FR" dirty="0"/>
              <a:t>Souligner les verbes.</a:t>
            </a:r>
          </a:p>
          <a:p>
            <a:r>
              <a:rPr lang="fr-FR" dirty="0"/>
              <a:t>Remarquer la transformation de </a:t>
            </a:r>
            <a:r>
              <a:rPr lang="fr-FR" dirty="0">
                <a:solidFill>
                  <a:srgbClr val="339966"/>
                </a:solidFill>
              </a:rPr>
              <a:t>les</a:t>
            </a:r>
            <a:r>
              <a:rPr lang="fr-FR" dirty="0"/>
              <a:t>, </a:t>
            </a:r>
            <a:r>
              <a:rPr lang="fr-FR" dirty="0">
                <a:solidFill>
                  <a:srgbClr val="339966"/>
                </a:solidFill>
              </a:rPr>
              <a:t>une</a:t>
            </a:r>
            <a:r>
              <a:rPr lang="fr-FR" dirty="0"/>
              <a:t>, </a:t>
            </a:r>
            <a:r>
              <a:rPr lang="fr-FR" dirty="0">
                <a:solidFill>
                  <a:srgbClr val="339966"/>
                </a:solidFill>
              </a:rPr>
              <a:t>un</a:t>
            </a:r>
            <a:r>
              <a:rPr lang="fr-FR" dirty="0"/>
              <a:t> en </a:t>
            </a:r>
            <a:r>
              <a:rPr lang="fr-FR" dirty="0">
                <a:solidFill>
                  <a:srgbClr val="339966"/>
                </a:solidFill>
              </a:rPr>
              <a:t>de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u="sng" dirty="0"/>
              <a:t>Analyse fonctionnelle :</a:t>
            </a:r>
          </a:p>
          <a:p>
            <a:r>
              <a:rPr lang="fr-FR" dirty="0"/>
              <a:t>Dans les phrases suivantes, encadrer le sujet, ce qu’on en dit, souligner le verbe.</a:t>
            </a:r>
          </a:p>
          <a:p>
            <a:r>
              <a:rPr lang="fr-FR" dirty="0"/>
              <a:t>Encadrer le groupe déplaçable :</a:t>
            </a:r>
          </a:p>
          <a:p>
            <a:pPr lvl="1"/>
            <a:r>
              <a:rPr lang="fr-FR" dirty="0"/>
              <a:t>Avec mon vaisseau spatial, je vais sur la lune.</a:t>
            </a:r>
          </a:p>
          <a:p>
            <a:pPr lvl="1"/>
            <a:r>
              <a:rPr lang="fr-FR" dirty="0"/>
              <a:t>Dans la jungle, je photographie les animaux sauvages.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/>
              <a:t>Les phrases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97717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177</TotalTime>
  <Words>1196</Words>
  <Application>Microsoft Office PowerPoint</Application>
  <PresentationFormat>Personnalisé</PresentationFormat>
  <Paragraphs>273</Paragraphs>
  <Slides>38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49" baseType="lpstr">
      <vt:lpstr>A Gentle Touch</vt:lpstr>
      <vt:lpstr>Androgyne</vt:lpstr>
      <vt:lpstr>Arial</vt:lpstr>
      <vt:lpstr>Calibri</vt:lpstr>
      <vt:lpstr>Cursive standard</vt:lpstr>
      <vt:lpstr>Gabriola</vt:lpstr>
      <vt:lpstr>Sassoon Infant Std</vt:lpstr>
      <vt:lpstr>Symbol</vt:lpstr>
      <vt:lpstr>Times New Roman</vt:lpstr>
      <vt:lpstr>Wingdings</vt:lpstr>
      <vt:lpstr>Faire de la grammaire au CE1 - Prérempli</vt:lpstr>
      <vt:lpstr>Présentation PowerPoint</vt:lpstr>
      <vt:lpstr>Le ²texte</vt:lpstr>
      <vt:lpstr>Mes rêves</vt:lpstr>
      <vt:lpstr>Présentation PowerPoint</vt:lpstr>
      <vt:lpstr>A²ctivité$ ²sur ²le ²texte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T²ransposition$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A²ctivité$ ²sur ²le$ mot$</vt:lpstr>
      <vt:lpstr>Présentation PowerPoint</vt:lpstr>
      <vt:lpstr>Présentation PowerPoint</vt:lpstr>
      <vt:lpstr>Présentation PowerPoint</vt:lpstr>
      <vt:lpstr>Présentation PowerPoint</vt:lpstr>
      <vt:lpstr>A²ctivité$ ²de vocabulaire</vt:lpstr>
      <vt:lpstr>Présentation PowerPoint</vt:lpstr>
      <vt:lpstr>Présentation PowerPoint</vt:lpstr>
      <vt:lpstr>P²roduction d’écrit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Enge E.</cp:lastModifiedBy>
  <cp:revision>20</cp:revision>
  <dcterms:created xsi:type="dcterms:W3CDTF">2017-01-22T09:45:30Z</dcterms:created>
  <dcterms:modified xsi:type="dcterms:W3CDTF">2017-01-29T10:17:09Z</dcterms:modified>
</cp:coreProperties>
</file>