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91" r:id="rId6"/>
    <p:sldId id="277" r:id="rId7"/>
    <p:sldId id="274" r:id="rId8"/>
    <p:sldId id="292" r:id="rId9"/>
    <p:sldId id="279" r:id="rId10"/>
    <p:sldId id="281" r:id="rId11"/>
    <p:sldId id="282" r:id="rId12"/>
    <p:sldId id="283" r:id="rId13"/>
    <p:sldId id="284" r:id="rId14"/>
    <p:sldId id="306" r:id="rId15"/>
    <p:sldId id="307" r:id="rId16"/>
    <p:sldId id="308" r:id="rId17"/>
    <p:sldId id="285" r:id="rId18"/>
    <p:sldId id="286" r:id="rId19"/>
    <p:sldId id="288" r:id="rId20"/>
    <p:sldId id="309" r:id="rId21"/>
    <p:sldId id="300" r:id="rId22"/>
    <p:sldId id="301" r:id="rId23"/>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
          <p15:clr>
            <a:srgbClr val="A4A3A4"/>
          </p15:clr>
        </p15:guide>
        <p15:guide id="2" pos="61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339966"/>
    <a:srgbClr val="9F5FCF"/>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4660"/>
  </p:normalViewPr>
  <p:slideViewPr>
    <p:cSldViewPr snapToGrid="0" snapToObjects="1">
      <p:cViewPr varScale="1">
        <p:scale>
          <a:sx n="121" d="100"/>
          <a:sy n="121" d="100"/>
        </p:scale>
        <p:origin x="936" y="102"/>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348" y="5623"/>
            <a:ext cx="7858542" cy="6846755"/>
          </a:xfrm>
          <a:prstGeom prst="rect">
            <a:avLst/>
          </a:prstGeom>
        </p:spPr>
      </p:pic>
      <p:sp>
        <p:nvSpPr>
          <p:cNvPr id="3" name="Titre 2"/>
          <p:cNvSpPr>
            <a:spLocks noGrp="1"/>
          </p:cNvSpPr>
          <p:nvPr>
            <p:ph type="title"/>
          </p:nvPr>
        </p:nvSpPr>
        <p:spPr>
          <a:xfrm>
            <a:off x="2646363" y="764704"/>
            <a:ext cx="5400600" cy="854968"/>
          </a:xfrm>
          <a:prstGeom prst="rect">
            <a:avLst/>
          </a:prstGeom>
        </p:spPr>
        <p:txBody>
          <a:bodyPr/>
          <a:lstStyle>
            <a:lvl1pPr>
              <a:defRPr sz="5000" b="0" spc="0" baseline="0">
                <a:solidFill>
                  <a:srgbClr val="C00000"/>
                </a:solidFill>
                <a:latin typeface="Cursive standard" pitchFamily="2" charset="0"/>
                <a:ea typeface="A Gentle Touch" panose="02000603000000000000" pitchFamily="2" charset="0"/>
              </a:defRPr>
            </a:lvl1pPr>
          </a:lstStyle>
          <a:p>
            <a:r>
              <a:rPr lang="fr-FR"/>
              <a:t>Modifiez le style du titre</a:t>
            </a:r>
            <a:endParaRPr lang="fr-FR" dirty="0"/>
          </a:p>
        </p:txBody>
      </p:sp>
    </p:spTree>
    <p:extLst>
      <p:ext uri="{BB962C8B-B14F-4D97-AF65-F5344CB8AC3E}">
        <p14:creationId xmlns:p14="http://schemas.microsoft.com/office/powerpoint/2010/main" val="293089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solidFill>
                  <a:srgbClr val="0070C0"/>
                </a:solidFill>
              </a:rPr>
              <a:t>Le texte</a:t>
            </a: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2790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339966"/>
                </a:solidFill>
              </a:rPr>
              <a:t>Collectif</a:t>
            </a: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150000"/>
              </a:lnSpc>
              <a:spcBef>
                <a:spcPts val="0"/>
              </a:spcBef>
              <a:buFontTx/>
              <a:buNone/>
              <a:defRPr lang="fr-FR" sz="2600" dirty="0" smtClean="0">
                <a:latin typeface="Cursive standard" pitchFamily="2" charset="0"/>
              </a:defRPr>
            </a:lvl3pPr>
            <a:lvl4pPr marL="0" indent="0" algn="just" defTabSz="914400" rtl="0" eaLnBrk="1" latinLnBrk="0" hangingPunct="1">
              <a:lnSpc>
                <a:spcPct val="150000"/>
              </a:lnSpc>
              <a:spcBef>
                <a:spcPts val="0"/>
              </a:spcBef>
              <a:buFontTx/>
              <a:buNone/>
              <a:defRPr lang="fr-FR" sz="2600" dirty="0" smtClean="0">
                <a:latin typeface="Cursive standard" pitchFamily="2" charset="0"/>
              </a:defRPr>
            </a:lvl4pPr>
            <a:lvl5pPr marL="0" indent="0" algn="just" defTabSz="914400" rtl="0" eaLnBrk="1" latinLnBrk="0" hangingPunct="1">
              <a:lnSpc>
                <a:spcPct val="100000"/>
              </a:lnSpc>
              <a:spcBef>
                <a:spcPts val="0"/>
              </a:spcBef>
              <a:buFontTx/>
              <a:buNone/>
              <a:defRPr lang="fr-FR" sz="2200" b="1" kern="1200" dirty="0" smtClean="0">
                <a:solidFill>
                  <a:srgbClr val="00B050"/>
                </a:solidFill>
                <a:latin typeface="Gabriola" panose="04040605051002020D02" pitchFamily="82" charset="0"/>
                <a:ea typeface="+mn-ea"/>
                <a:cs typeface="+mn-cs"/>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a:t>Modifiez les styles du texte du masque</a:t>
            </a:r>
          </a:p>
          <a:p>
            <a:pPr marL="0" lvl="1" indent="0" algn="ctr" defTabSz="914400" rtl="0" eaLnBrk="1" latinLnBrk="0" hangingPunct="1">
              <a:spcBef>
                <a:spcPct val="20000"/>
              </a:spcBef>
            </a:pPr>
            <a:r>
              <a:rPr lang="fr-FR"/>
              <a:t>Deuxième niveau</a:t>
            </a:r>
          </a:p>
          <a:p>
            <a:pPr marL="0" lvl="2" indent="0" algn="ctr" defTabSz="914400" rtl="0" eaLnBrk="1" latinLnBrk="0" hangingPunct="1">
              <a:spcBef>
                <a:spcPct val="20000"/>
              </a:spcBef>
            </a:pPr>
            <a:r>
              <a:rPr lang="fr-FR"/>
              <a:t>Troisième niveau</a:t>
            </a:r>
          </a:p>
          <a:p>
            <a:pPr marL="0" lvl="3" indent="0" algn="ctr" defTabSz="914400" rtl="0" eaLnBrk="1" latinLnBrk="0" hangingPunct="1">
              <a:spcBef>
                <a:spcPct val="20000"/>
              </a:spcBef>
            </a:pPr>
            <a:r>
              <a:rPr lang="fr-FR"/>
              <a:t>Quatrième niveau</a:t>
            </a:r>
          </a:p>
          <a:p>
            <a:pPr marL="0" lvl="4" indent="0" algn="ctr" defTabSz="914400" rtl="0" eaLnBrk="1" latinLnBrk="0" hangingPunct="1">
              <a:spcBef>
                <a:spcPct val="20000"/>
              </a:spcBef>
            </a:pPr>
            <a:r>
              <a:rPr lang="fr-FR"/>
              <a:t>Cinquième niveau</a:t>
            </a:r>
            <a:endParaRPr lang="fr-FR" dirty="0"/>
          </a:p>
        </p:txBody>
      </p:sp>
    </p:spTree>
    <p:extLst>
      <p:ext uri="{BB962C8B-B14F-4D97-AF65-F5344CB8AC3E}">
        <p14:creationId xmlns:p14="http://schemas.microsoft.com/office/powerpoint/2010/main" val="352263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150000"/>
              </a:lnSpc>
              <a:spcBef>
                <a:spcPts val="0"/>
              </a:spcBef>
              <a:buFontTx/>
              <a:buNone/>
              <a:defRPr lang="fr-FR" sz="2000" dirty="0" smtClean="0"/>
            </a:lvl3pPr>
            <a:lvl4pPr marL="0" indent="0" algn="just" defTabSz="914400" rtl="0" eaLnBrk="1" latinLnBrk="0" hangingPunct="1">
              <a:lnSpc>
                <a:spcPct val="15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100000"/>
              </a:lnSpc>
              <a:spcBef>
                <a:spcPts val="0"/>
              </a:spcBef>
              <a:buFontTx/>
              <a:buNone/>
              <a:defRPr lang="fr-FR" dirty="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23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rotWithShape="1">
          <a:blip r:embed="rId2">
            <a:extLst>
              <a:ext uri="{28A0092B-C50C-407E-A947-70E740481C1C}">
                <a14:useLocalDpi xmlns:a14="http://schemas.microsoft.com/office/drawing/2010/main" val="0"/>
              </a:ext>
            </a:extLst>
          </a:blip>
          <a:srcRect l="1321" t="7274" r="1286" b="691"/>
          <a:stretch/>
        </p:blipFill>
        <p:spPr>
          <a:xfrm>
            <a:off x="130991" y="584684"/>
            <a:ext cx="9643247" cy="6157430"/>
          </a:xfrm>
          <a:prstGeom prst="rect">
            <a:avLst/>
          </a:prstGeom>
        </p:spPr>
      </p:pic>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4"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200000"/>
              </a:lnSpc>
              <a:spcBef>
                <a:spcPts val="0"/>
              </a:spcBef>
              <a:buFontTx/>
              <a:buNone/>
              <a:defRPr lang="fr-FR" sz="2000" dirty="0" smtClean="0"/>
            </a:lvl3pPr>
            <a:lvl4pPr marL="0" indent="0" algn="just" defTabSz="914400" rtl="0" eaLnBrk="1" latinLnBrk="0" hangingPunct="1">
              <a:lnSpc>
                <a:spcPct val="20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200000"/>
              </a:lnSpc>
              <a:spcBef>
                <a:spcPts val="0"/>
              </a:spcBef>
              <a:buFontTx/>
              <a:buNone/>
              <a:defRPr lang="fr-FR" dirty="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Rogner un rectangle avec un coin du même côté 4"/>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6"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texte 10"/>
          <p:cNvSpPr>
            <a:spLocks noGrp="1"/>
          </p:cNvSpPr>
          <p:nvPr>
            <p:ph type="body" sz="quarter" idx="13"/>
          </p:nvPr>
        </p:nvSpPr>
        <p:spPr>
          <a:xfrm>
            <a:off x="1050425" y="1125539"/>
            <a:ext cx="8724627" cy="5616575"/>
          </a:xfrm>
          <a:prstGeom prst="rect">
            <a:avLst/>
          </a:prstGeom>
        </p:spPr>
        <p:txBody>
          <a:bodyPr/>
          <a:lstStyle>
            <a:lvl1pPr marL="0" indent="0">
              <a:buFontTx/>
              <a:buNone/>
              <a:defRPr lang="fr-FR" sz="2000" b="0" u="sng" kern="1200" dirty="0" smtClean="0">
                <a:solidFill>
                  <a:srgbClr val="3333FF"/>
                </a:solidFill>
                <a:latin typeface="Sassoon Infant Std" pitchFamily="34" charset="0"/>
                <a:ea typeface="+mn-ea"/>
                <a:cs typeface="+mn-cs"/>
              </a:defRPr>
            </a:lvl1pPr>
            <a:lvl2pPr marL="0" indent="0">
              <a:buFontTx/>
              <a:buNone/>
              <a:defRPr lang="fr-FR" sz="2800" kern="1200" dirty="0" smtClean="0">
                <a:solidFill>
                  <a:schemeClr val="tx1"/>
                </a:solidFill>
                <a:latin typeface="Cursive standard" pitchFamily="2" charset="0"/>
                <a:ea typeface="+mn-ea"/>
                <a:cs typeface="+mn-cs"/>
              </a:defRPr>
            </a:lvl2pPr>
            <a:lvl3pPr marL="0" indent="0">
              <a:buFontTx/>
              <a:buNone/>
              <a:defRPr lang="fr-FR" sz="2000" kern="1200" dirty="0" smtClean="0">
                <a:solidFill>
                  <a:schemeClr val="tx1"/>
                </a:solidFill>
                <a:latin typeface="+mn-lt"/>
                <a:ea typeface="+mn-ea"/>
                <a:cs typeface="+mn-cs"/>
              </a:defRPr>
            </a:lvl3pPr>
            <a:lvl4pPr marL="0" indent="0">
              <a:buFontTx/>
              <a:buNone/>
              <a:defRPr lang="fr-FR" sz="2000" b="1" kern="1200" dirty="0" smtClean="0">
                <a:solidFill>
                  <a:schemeClr val="tx1"/>
                </a:solidFill>
                <a:latin typeface="+mn-lt"/>
                <a:ea typeface="+mn-ea"/>
                <a:cs typeface="+mn-cs"/>
              </a:defRPr>
            </a:lvl4pPr>
            <a:lvl5pPr marL="0" indent="0">
              <a:buFontTx/>
              <a:buNone/>
              <a:defRPr lang="fr-FR" sz="2000" kern="1200" dirty="0">
                <a:solidFill>
                  <a:schemeClr val="tx1"/>
                </a:solidFill>
                <a:latin typeface="+mn-lt"/>
                <a:ea typeface="+mn-ea"/>
                <a:cs typeface="+mn-cs"/>
              </a:defRPr>
            </a:lvl5pPr>
          </a:lstStyle>
          <a:p>
            <a:pPr marL="0" lvl="0" indent="0" algn="just" defTabSz="914400" rtl="0" eaLnBrk="1" latinLnBrk="0" hangingPunct="1">
              <a:lnSpc>
                <a:spcPct val="100000"/>
              </a:lnSpc>
              <a:spcBef>
                <a:spcPts val="0"/>
              </a:spcBef>
              <a:buFontTx/>
              <a:buNone/>
            </a:pPr>
            <a:r>
              <a:rPr lang="fr-FR"/>
              <a:t>Modifiez les styles du texte du masque</a:t>
            </a:r>
          </a:p>
          <a:p>
            <a:pPr marL="0" lvl="1" indent="0" algn="just" defTabSz="914400" rtl="0" eaLnBrk="1" latinLnBrk="0" hangingPunct="1">
              <a:lnSpc>
                <a:spcPct val="100000"/>
              </a:lnSpc>
              <a:spcBef>
                <a:spcPts val="0"/>
              </a:spcBef>
              <a:buFontTx/>
              <a:buNone/>
            </a:pPr>
            <a:r>
              <a:rPr lang="fr-FR"/>
              <a:t>Deuxième niveau</a:t>
            </a:r>
          </a:p>
          <a:p>
            <a:pPr marL="0" lvl="2" indent="0" algn="just" defTabSz="914400" rtl="0" eaLnBrk="1" latinLnBrk="0" hangingPunct="1">
              <a:lnSpc>
                <a:spcPct val="100000"/>
              </a:lnSpc>
              <a:spcBef>
                <a:spcPts val="0"/>
              </a:spcBef>
              <a:buFontTx/>
              <a:buNone/>
            </a:pPr>
            <a:r>
              <a:rPr lang="fr-FR"/>
              <a:t>Troisième niveau</a:t>
            </a:r>
          </a:p>
          <a:p>
            <a:pPr marL="0" lvl="3" indent="0" algn="just" defTabSz="914400" rtl="0" eaLnBrk="1" latinLnBrk="0" hangingPunct="1">
              <a:lnSpc>
                <a:spcPct val="100000"/>
              </a:lnSpc>
              <a:spcBef>
                <a:spcPts val="0"/>
              </a:spcBef>
              <a:buFontTx/>
              <a:buNone/>
            </a:pPr>
            <a:r>
              <a:rPr lang="fr-FR"/>
              <a:t>Quatrième niveau</a:t>
            </a:r>
          </a:p>
          <a:p>
            <a:pPr marL="0" lvl="4" indent="0" algn="just" defTabSz="914400" rtl="0" eaLnBrk="1" latinLnBrk="0" hangingPunct="1">
              <a:lnSpc>
                <a:spcPct val="100000"/>
              </a:lnSpc>
              <a:spcBef>
                <a:spcPts val="0"/>
              </a:spcBef>
              <a:buFontTx/>
              <a:buNone/>
            </a:pPr>
            <a:r>
              <a:rPr lang="fr-FR"/>
              <a:t>Cinquième niveau</a:t>
            </a:r>
            <a:endParaRPr lang="fr-FR" dirty="0"/>
          </a:p>
        </p:txBody>
      </p:sp>
    </p:spTree>
    <p:extLst>
      <p:ext uri="{BB962C8B-B14F-4D97-AF65-F5344CB8AC3E}">
        <p14:creationId xmlns:p14="http://schemas.microsoft.com/office/powerpoint/2010/main" val="326703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9F5FCF"/>
                </a:solidFill>
              </a:rPr>
              <a:t>Individuel</a:t>
            </a: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rgbClr val="9F5FCF"/>
                </a:solidFill>
              </a:rPr>
              <a:t>Exercices</a:t>
            </a: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150000"/>
              </a:lnSpc>
              <a:spcBef>
                <a:spcPts val="0"/>
              </a:spcBef>
              <a:buFontTx/>
              <a:buNone/>
              <a:defRPr lang="fr-FR" dirty="0" smtClean="0">
                <a:latin typeface="Cursive standard" pitchFamily="2" charset="0"/>
              </a:defRPr>
            </a:lvl2pPr>
            <a:lvl3pPr marL="360000" indent="0" algn="just" defTabSz="914400" rtl="0" eaLnBrk="1" latinLnBrk="0" hangingPunct="1">
              <a:lnSpc>
                <a:spcPct val="100000"/>
              </a:lnSpc>
              <a:spcBef>
                <a:spcPts val="0"/>
              </a:spcBef>
              <a:buFontTx/>
              <a:buNone/>
              <a:defRPr lang="fr-FR" sz="2000" dirty="0" smtClean="0"/>
            </a:lvl3pPr>
            <a:lvl4pPr marL="360000" indent="0" algn="just" defTabSz="914400" rtl="0" eaLnBrk="1" latinLnBrk="0" hangingPunct="1">
              <a:lnSpc>
                <a:spcPct val="100000"/>
              </a:lnSpc>
              <a:spcBef>
                <a:spcPts val="0"/>
              </a:spcBef>
              <a:buFontTx/>
              <a:buNone/>
              <a:defRPr lang="fr-FR" sz="2000" b="1"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4174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6">
                    <a:lumMod val="75000"/>
                  </a:schemeClr>
                </a:solidFill>
              </a:rPr>
              <a:t>Page</a:t>
            </a:r>
            <a:r>
              <a:rPr lang="fr-FR" baseline="0" dirty="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accent6">
                    <a:lumMod val="75000"/>
                  </a:schemeClr>
                </a:solidFill>
              </a:rPr>
              <a:t>Synthèse</a:t>
            </a: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423451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a:solidFill>
                  <a:schemeClr val="bg1"/>
                </a:solidFill>
                <a:latin typeface="Gabriola" panose="04040605051002020D02" pitchFamily="82" charset="0"/>
              </a:rPr>
              <a:t>Texte 15</a:t>
            </a:r>
          </a:p>
          <a:p>
            <a:pPr algn="ctr"/>
            <a:r>
              <a:rPr lang="fr-FR" sz="3600" dirty="0">
                <a:solidFill>
                  <a:schemeClr val="bg1"/>
                </a:solidFill>
                <a:latin typeface="Gabriola" panose="04040605051002020D02" pitchFamily="82" charset="0"/>
              </a:rPr>
              <a:t>La princesse qui refuse de se marier</a:t>
            </a:r>
          </a:p>
        </p:txBody>
      </p:sp>
    </p:spTree>
    <p:extLst>
      <p:ext uri="{BB962C8B-B14F-4D97-AF65-F5344CB8AC3E}">
        <p14:creationId xmlns:p14="http://schemas.microsoft.com/office/powerpoint/2010/main" val="15580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Transformer la phrase à la forme négative ou à la forme affirmative.</a:t>
            </a:r>
          </a:p>
          <a:p>
            <a:pPr marL="360000" lvl="1" indent="-360000">
              <a:buFont typeface="+mj-lt"/>
              <a:buAutoNum type="alphaLcParenR"/>
            </a:pPr>
            <a:r>
              <a:rPr lang="fr-FR" dirty="0" err="1"/>
              <a:t>E²lle</a:t>
            </a:r>
            <a:r>
              <a:rPr lang="fr-FR" dirty="0"/>
              <a:t>  n’oublie  </a:t>
            </a:r>
            <a:r>
              <a:rPr lang="fr-FR" dirty="0" err="1"/>
              <a:t>²jamai</a:t>
            </a:r>
            <a:r>
              <a:rPr lang="fr-FR" dirty="0"/>
              <a:t>$  </a:t>
            </a:r>
            <a:r>
              <a:rPr lang="fr-FR" dirty="0" err="1"/>
              <a:t>²de</a:t>
            </a:r>
            <a:r>
              <a:rPr lang="fr-FR" dirty="0"/>
              <a:t>  nourrir  </a:t>
            </a:r>
            <a:r>
              <a:rPr lang="fr-FR" dirty="0" err="1"/>
              <a:t>²son</a:t>
            </a:r>
            <a:r>
              <a:rPr lang="fr-FR" dirty="0"/>
              <a:t>  </a:t>
            </a:r>
            <a:r>
              <a:rPr lang="fr-FR" dirty="0" err="1"/>
              <a:t>²poisson</a:t>
            </a:r>
            <a:r>
              <a:rPr lang="fr-FR" dirty="0"/>
              <a:t>  </a:t>
            </a:r>
            <a:r>
              <a:rPr lang="fr-FR" dirty="0" err="1"/>
              <a:t>²rouge</a:t>
            </a:r>
            <a:r>
              <a:rPr lang="fr-FR" dirty="0"/>
              <a:t> .</a:t>
            </a:r>
          </a:p>
          <a:p>
            <a:pPr marL="360000" lvl="1" indent="-360000">
              <a:lnSpc>
                <a:spcPct val="500000"/>
              </a:lnSpc>
              <a:buFont typeface="+mj-lt"/>
              <a:buAutoNum type="alphaLcParenR"/>
            </a:pPr>
            <a:r>
              <a:rPr lang="fr-FR" dirty="0" err="1"/>
              <a:t>E²lle</a:t>
            </a:r>
            <a:r>
              <a:rPr lang="fr-FR" dirty="0"/>
              <a:t>  </a:t>
            </a:r>
            <a:r>
              <a:rPr lang="fr-FR" dirty="0" err="1"/>
              <a:t>²raconte</a:t>
            </a:r>
            <a:r>
              <a:rPr lang="fr-FR" dirty="0"/>
              <a:t>  </a:t>
            </a:r>
            <a:r>
              <a:rPr lang="fr-FR" dirty="0" err="1"/>
              <a:t>²toujour</a:t>
            </a:r>
            <a:r>
              <a:rPr lang="fr-FR" dirty="0"/>
              <a:t>$  </a:t>
            </a:r>
            <a:r>
              <a:rPr lang="fr-FR" dirty="0" err="1"/>
              <a:t>²une</a:t>
            </a:r>
            <a:r>
              <a:rPr lang="fr-FR" dirty="0"/>
              <a:t>  </a:t>
            </a:r>
            <a:r>
              <a:rPr lang="fr-FR" dirty="0" err="1"/>
              <a:t>²histoire</a:t>
            </a:r>
            <a:r>
              <a:rPr lang="fr-FR" dirty="0"/>
              <a:t>  </a:t>
            </a:r>
            <a:r>
              <a:rPr lang="fr-FR" dirty="0" err="1"/>
              <a:t>²à</a:t>
            </a:r>
            <a:r>
              <a:rPr lang="fr-FR" dirty="0"/>
              <a:t>  </a:t>
            </a:r>
            <a:r>
              <a:rPr lang="fr-FR" dirty="0" err="1"/>
              <a:t>²son</a:t>
            </a:r>
            <a:r>
              <a:rPr lang="fr-FR" dirty="0"/>
              <a:t>  </a:t>
            </a:r>
            <a:r>
              <a:rPr lang="fr-FR" dirty="0" err="1"/>
              <a:t>²chat</a:t>
            </a:r>
            <a:r>
              <a:rPr lang="fr-FR" dirty="0"/>
              <a:t> .</a:t>
            </a:r>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29440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T²ransposition</a:t>
            </a:r>
            <a:r>
              <a:rPr lang="fr-FR" dirty="0"/>
              <a:t>$</a:t>
            </a:r>
          </a:p>
        </p:txBody>
      </p:sp>
    </p:spTree>
    <p:extLst>
      <p:ext uri="{BB962C8B-B14F-4D97-AF65-F5344CB8AC3E}">
        <p14:creationId xmlns:p14="http://schemas.microsoft.com/office/powerpoint/2010/main" val="30975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r>
              <a:rPr lang="fr-FR" dirty="0"/>
              <a:t>Transposer le texte en transformant « Mélissa » à toutes les autres personnes : je / tu / nous / vous / elles</a:t>
            </a:r>
          </a:p>
          <a:p>
            <a:endParaRPr lang="fr-FR" dirty="0"/>
          </a:p>
        </p:txBody>
      </p:sp>
      <p:sp>
        <p:nvSpPr>
          <p:cNvPr id="3" name="Espace réservé du texte 2"/>
          <p:cNvSpPr>
            <a:spLocks noGrp="1"/>
          </p:cNvSpPr>
          <p:nvPr>
            <p:ph type="body" sz="quarter" idx="11"/>
          </p:nvPr>
        </p:nvSpPr>
        <p:spPr/>
        <p:txBody>
          <a:bodyPr/>
          <a:lstStyle/>
          <a:p>
            <a:r>
              <a:rPr lang="fr-FR" dirty="0"/>
              <a:t>Transposition</a:t>
            </a:r>
          </a:p>
        </p:txBody>
      </p:sp>
    </p:spTree>
    <p:extLst>
      <p:ext uri="{BB962C8B-B14F-4D97-AF65-F5344CB8AC3E}">
        <p14:creationId xmlns:p14="http://schemas.microsoft.com/office/powerpoint/2010/main" val="633408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Transformer Mélissa à tous les pronoms que nous connaissons :</a:t>
            </a:r>
            <a:r>
              <a:rPr lang="fr-FR" u="none" dirty="0"/>
              <a:t> je / tu / nous / vous / elles</a:t>
            </a:r>
          </a:p>
          <a:p>
            <a:pPr lvl="2"/>
            <a:r>
              <a:rPr lang="fr-FR" dirty="0">
                <a:solidFill>
                  <a:srgbClr val="0070C0"/>
                </a:solidFill>
              </a:rPr>
              <a:t>Mélissa</a:t>
            </a:r>
            <a:r>
              <a:rPr lang="fr-FR" dirty="0"/>
              <a:t>  </a:t>
            </a:r>
            <a:r>
              <a:rPr lang="fr-FR" b="1" dirty="0">
                <a:solidFill>
                  <a:srgbClr val="C00000"/>
                </a:solidFill>
              </a:rPr>
              <a:t>est</a:t>
            </a:r>
            <a:r>
              <a:rPr lang="fr-FR" dirty="0"/>
              <a:t>  une  princesse.  </a:t>
            </a:r>
            <a:r>
              <a:rPr lang="fr-FR" dirty="0">
                <a:solidFill>
                  <a:srgbClr val="0070C0"/>
                </a:solidFill>
              </a:rPr>
              <a:t>Elle</a:t>
            </a:r>
            <a:r>
              <a:rPr lang="fr-FR" dirty="0"/>
              <a:t> </a:t>
            </a:r>
            <a:r>
              <a:rPr lang="fr-FR" b="1" dirty="0">
                <a:solidFill>
                  <a:srgbClr val="C00000"/>
                </a:solidFill>
              </a:rPr>
              <a:t> a</a:t>
            </a:r>
            <a:r>
              <a:rPr lang="fr-FR" dirty="0"/>
              <a:t>  des  animaux  de  compagnie.  </a:t>
            </a:r>
            <a:r>
              <a:rPr lang="fr-FR" dirty="0">
                <a:solidFill>
                  <a:srgbClr val="0070C0"/>
                </a:solidFill>
              </a:rPr>
              <a:t>Elle</a:t>
            </a:r>
            <a:r>
              <a:rPr lang="fr-FR" dirty="0"/>
              <a:t>  les  </a:t>
            </a:r>
            <a:r>
              <a:rPr lang="fr-FR" b="1" dirty="0">
                <a:solidFill>
                  <a:srgbClr val="C00000"/>
                </a:solidFill>
              </a:rPr>
              <a:t>soigne</a:t>
            </a:r>
            <a:r>
              <a:rPr lang="fr-FR" dirty="0"/>
              <a:t>  avec  amour.  Chaque  jour,  </a:t>
            </a:r>
            <a:r>
              <a:rPr lang="fr-FR" dirty="0">
                <a:solidFill>
                  <a:srgbClr val="0070C0"/>
                </a:solidFill>
              </a:rPr>
              <a:t>elle</a:t>
            </a:r>
            <a:r>
              <a:rPr lang="fr-FR" dirty="0"/>
              <a:t>  </a:t>
            </a:r>
            <a:r>
              <a:rPr lang="fr-FR" b="1" dirty="0">
                <a:solidFill>
                  <a:srgbClr val="C00000"/>
                </a:solidFill>
              </a:rPr>
              <a:t>ouvre</a:t>
            </a:r>
            <a:r>
              <a:rPr lang="fr-FR" dirty="0"/>
              <a:t>  la  porte  de  la  cage.  </a:t>
            </a:r>
            <a:r>
              <a:rPr lang="fr-FR" dirty="0">
                <a:solidFill>
                  <a:srgbClr val="0070C0"/>
                </a:solidFill>
              </a:rPr>
              <a:t>Elle</a:t>
            </a:r>
            <a:r>
              <a:rPr lang="fr-FR" dirty="0"/>
              <a:t>  </a:t>
            </a:r>
            <a:r>
              <a:rPr lang="fr-FR" b="1" dirty="0">
                <a:solidFill>
                  <a:srgbClr val="C00000"/>
                </a:solidFill>
              </a:rPr>
              <a:t>apporte</a:t>
            </a:r>
            <a:r>
              <a:rPr lang="fr-FR" dirty="0"/>
              <a:t>  des  graines  à  son  oiseau.  </a:t>
            </a:r>
            <a:r>
              <a:rPr lang="fr-FR" dirty="0">
                <a:solidFill>
                  <a:srgbClr val="0070C0"/>
                </a:solidFill>
              </a:rPr>
              <a:t>Elle</a:t>
            </a:r>
            <a:r>
              <a:rPr lang="fr-FR" dirty="0"/>
              <a:t>  n’</a:t>
            </a:r>
            <a:r>
              <a:rPr lang="fr-FR" b="1" dirty="0">
                <a:solidFill>
                  <a:srgbClr val="C00000"/>
                </a:solidFill>
              </a:rPr>
              <a:t>oublie</a:t>
            </a:r>
            <a:r>
              <a:rPr lang="fr-FR" dirty="0"/>
              <a:t>  jamais  de  nourrir  son  poisson  rouge.</a:t>
            </a:r>
            <a:endParaRPr lang="fr-FR" dirty="0"/>
          </a:p>
        </p:txBody>
      </p:sp>
      <p:sp>
        <p:nvSpPr>
          <p:cNvPr id="5" name="Espace réservé du texte 4"/>
          <p:cNvSpPr>
            <a:spLocks noGrp="1"/>
          </p:cNvSpPr>
          <p:nvPr>
            <p:ph type="body" sz="quarter" idx="12"/>
          </p:nvPr>
        </p:nvSpPr>
        <p:spPr/>
        <p:txBody>
          <a:bodyPr/>
          <a:lstStyle/>
          <a:p>
            <a:r>
              <a:rPr lang="fr-FR" dirty="0"/>
              <a:t>Transposition</a:t>
            </a:r>
          </a:p>
        </p:txBody>
      </p:sp>
    </p:spTree>
    <p:extLst>
      <p:ext uri="{BB962C8B-B14F-4D97-AF65-F5344CB8AC3E}">
        <p14:creationId xmlns:p14="http://schemas.microsoft.com/office/powerpoint/2010/main" val="29628140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Transformer Mélissa à tous les pronoms que nous connaissons :</a:t>
            </a:r>
            <a:r>
              <a:rPr lang="fr-FR" u="none" dirty="0"/>
              <a:t> je / tu / nous / vous / elles</a:t>
            </a:r>
          </a:p>
        </p:txBody>
      </p:sp>
      <p:sp>
        <p:nvSpPr>
          <p:cNvPr id="5" name="Espace réservé du texte 4"/>
          <p:cNvSpPr>
            <a:spLocks noGrp="1"/>
          </p:cNvSpPr>
          <p:nvPr>
            <p:ph type="body" sz="quarter" idx="12"/>
          </p:nvPr>
        </p:nvSpPr>
        <p:spPr/>
        <p:txBody>
          <a:bodyPr/>
          <a:lstStyle/>
          <a:p>
            <a:r>
              <a:rPr lang="fr-FR" dirty="0"/>
              <a:t>Transposition</a:t>
            </a:r>
          </a:p>
        </p:txBody>
      </p:sp>
      <p:sp>
        <p:nvSpPr>
          <p:cNvPr id="2" name="Rectangle 1"/>
          <p:cNvSpPr/>
          <p:nvPr/>
        </p:nvSpPr>
        <p:spPr>
          <a:xfrm>
            <a:off x="125414" y="-212835"/>
            <a:ext cx="9533319" cy="5104603"/>
          </a:xfrm>
          <a:prstGeom prst="rect">
            <a:avLst/>
          </a:prstGeom>
        </p:spPr>
        <p:txBody>
          <a:bodyPr wrap="square">
            <a:spAutoFit/>
          </a:bodyPr>
          <a:lstStyle/>
          <a:p>
            <a:pPr marL="0" lvl="2" defTabSz="361950">
              <a:lnSpc>
                <a:spcPct val="650000"/>
              </a:lnSpc>
            </a:pPr>
            <a:r>
              <a:rPr lang="fr-FR" dirty="0">
                <a:solidFill>
                  <a:srgbClr val="0070C0"/>
                </a:solidFill>
              </a:rPr>
              <a:t>Mélissa</a:t>
            </a:r>
            <a:r>
              <a:rPr lang="fr-FR" dirty="0"/>
              <a:t>  </a:t>
            </a:r>
            <a:r>
              <a:rPr lang="fr-FR" b="1" dirty="0">
                <a:solidFill>
                  <a:srgbClr val="C00000"/>
                </a:solidFill>
              </a:rPr>
              <a:t>est</a:t>
            </a:r>
            <a:r>
              <a:rPr lang="fr-FR" dirty="0"/>
              <a:t>  une  princesse.  </a:t>
            </a:r>
            <a:r>
              <a:rPr lang="fr-FR" dirty="0">
                <a:solidFill>
                  <a:srgbClr val="0070C0"/>
                </a:solidFill>
              </a:rPr>
              <a:t>Elle</a:t>
            </a:r>
            <a:r>
              <a:rPr lang="fr-FR" dirty="0"/>
              <a:t> </a:t>
            </a:r>
            <a:r>
              <a:rPr lang="fr-FR" b="1" dirty="0">
                <a:solidFill>
                  <a:srgbClr val="C00000"/>
                </a:solidFill>
              </a:rPr>
              <a:t> a</a:t>
            </a:r>
            <a:r>
              <a:rPr lang="fr-FR" dirty="0"/>
              <a:t>  des  animaux  de  compagnie.  </a:t>
            </a:r>
            <a:r>
              <a:rPr lang="fr-FR" dirty="0">
                <a:solidFill>
                  <a:srgbClr val="0070C0"/>
                </a:solidFill>
              </a:rPr>
              <a:t>Elle</a:t>
            </a:r>
            <a:r>
              <a:rPr lang="fr-FR" dirty="0"/>
              <a:t>  les  </a:t>
            </a:r>
            <a:r>
              <a:rPr lang="fr-FR" b="1" dirty="0">
                <a:solidFill>
                  <a:srgbClr val="C00000"/>
                </a:solidFill>
              </a:rPr>
              <a:t>soigne</a:t>
            </a:r>
            <a:r>
              <a:rPr lang="fr-FR" dirty="0"/>
              <a:t>  avec  amour.  Chaque  jour,  </a:t>
            </a:r>
            <a:r>
              <a:rPr lang="fr-FR" dirty="0">
                <a:solidFill>
                  <a:srgbClr val="0070C0"/>
                </a:solidFill>
              </a:rPr>
              <a:t>elle</a:t>
            </a:r>
            <a:r>
              <a:rPr lang="fr-FR" dirty="0"/>
              <a:t>  </a:t>
            </a:r>
            <a:r>
              <a:rPr lang="fr-FR" b="1" dirty="0">
                <a:solidFill>
                  <a:srgbClr val="C00000"/>
                </a:solidFill>
              </a:rPr>
              <a:t>ouvre</a:t>
            </a:r>
            <a:r>
              <a:rPr lang="fr-FR" dirty="0"/>
              <a:t>  la  porte  de  la  cage.  </a:t>
            </a:r>
            <a:r>
              <a:rPr lang="fr-FR" dirty="0">
                <a:solidFill>
                  <a:srgbClr val="0070C0"/>
                </a:solidFill>
              </a:rPr>
              <a:t>Elle</a:t>
            </a:r>
            <a:r>
              <a:rPr lang="fr-FR" dirty="0"/>
              <a:t>  </a:t>
            </a:r>
            <a:r>
              <a:rPr lang="fr-FR" b="1" dirty="0">
                <a:solidFill>
                  <a:srgbClr val="C00000"/>
                </a:solidFill>
              </a:rPr>
              <a:t>apporte</a:t>
            </a:r>
            <a:r>
              <a:rPr lang="fr-FR" dirty="0"/>
              <a:t>  des  graines  à  son  oiseau.  </a:t>
            </a:r>
            <a:r>
              <a:rPr lang="fr-FR" dirty="0">
                <a:solidFill>
                  <a:srgbClr val="0070C0"/>
                </a:solidFill>
              </a:rPr>
              <a:t>Elle</a:t>
            </a:r>
            <a:r>
              <a:rPr lang="fr-FR" dirty="0"/>
              <a:t>  n’</a:t>
            </a:r>
            <a:r>
              <a:rPr lang="fr-FR" b="1" dirty="0">
                <a:solidFill>
                  <a:srgbClr val="C00000"/>
                </a:solidFill>
              </a:rPr>
              <a:t>oublie</a:t>
            </a:r>
            <a:r>
              <a:rPr lang="fr-FR" dirty="0"/>
              <a:t>  jamais  de  nourrir  son  poisson  rouge.</a:t>
            </a:r>
          </a:p>
        </p:txBody>
      </p:sp>
      <p:cxnSp>
        <p:nvCxnSpPr>
          <p:cNvPr id="6" name="Connecteur droit 5"/>
          <p:cNvCxnSpPr/>
          <p:nvPr/>
        </p:nvCxnSpPr>
        <p:spPr>
          <a:xfrm>
            <a:off x="189185" y="1111469"/>
            <a:ext cx="75674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189186" y="1248146"/>
            <a:ext cx="756745" cy="1624291"/>
          </a:xfrm>
          <a:prstGeom prst="rect">
            <a:avLst/>
          </a:prstGeom>
          <a:noFill/>
        </p:spPr>
        <p:txBody>
          <a:bodyPr wrap="square" rtlCol="0">
            <a:spAutoFit/>
          </a:bodyPr>
          <a:lstStyle/>
          <a:p>
            <a:pPr>
              <a:lnSpc>
                <a:spcPct val="90000"/>
              </a:lnSpc>
            </a:pPr>
            <a:r>
              <a:rPr lang="fr-FR" sz="2200" dirty="0">
                <a:solidFill>
                  <a:srgbClr val="FF0000"/>
                </a:solidFill>
                <a:latin typeface="Cursive standard" pitchFamily="2" charset="0"/>
              </a:rPr>
              <a:t>Je</a:t>
            </a:r>
          </a:p>
          <a:p>
            <a:pPr>
              <a:lnSpc>
                <a:spcPct val="90000"/>
              </a:lnSpc>
            </a:pPr>
            <a:r>
              <a:rPr lang="fr-FR" sz="2200" dirty="0" err="1">
                <a:solidFill>
                  <a:srgbClr val="FF0000"/>
                </a:solidFill>
                <a:latin typeface="Cursive standard" pitchFamily="2" charset="0"/>
              </a:rPr>
              <a:t>T²u</a:t>
            </a:r>
            <a:endParaRPr lang="fr-FR" sz="2200" dirty="0">
              <a:solidFill>
                <a:srgbClr val="FF0000"/>
              </a:solidFill>
              <a:latin typeface="Cursive standard" pitchFamily="2" charset="0"/>
            </a:endParaRPr>
          </a:p>
          <a:p>
            <a:pPr>
              <a:lnSpc>
                <a:spcPct val="90000"/>
              </a:lnSpc>
            </a:pPr>
            <a:r>
              <a:rPr lang="fr-FR" sz="2200" dirty="0" err="1">
                <a:solidFill>
                  <a:srgbClr val="FF0000"/>
                </a:solidFill>
                <a:latin typeface="Cursive standard" pitchFamily="2" charset="0"/>
              </a:rPr>
              <a:t>N²ou</a:t>
            </a:r>
            <a:r>
              <a:rPr lang="fr-FR" sz="2200" dirty="0">
                <a:solidFill>
                  <a:srgbClr val="FF0000"/>
                </a:solidFill>
                <a:latin typeface="Cursive standard" pitchFamily="2" charset="0"/>
              </a:rPr>
              <a:t>$</a:t>
            </a:r>
          </a:p>
          <a:p>
            <a:pPr>
              <a:lnSpc>
                <a:spcPct val="90000"/>
              </a:lnSpc>
            </a:pPr>
            <a:r>
              <a:rPr lang="fr-FR" sz="2200" dirty="0" err="1">
                <a:solidFill>
                  <a:srgbClr val="FF0000"/>
                </a:solidFill>
                <a:latin typeface="Cursive standard" pitchFamily="2" charset="0"/>
              </a:rPr>
              <a:t>V²ou</a:t>
            </a:r>
            <a:r>
              <a:rPr lang="fr-FR" sz="2200" dirty="0">
                <a:solidFill>
                  <a:srgbClr val="FF0000"/>
                </a:solidFill>
                <a:latin typeface="Cursive standard" pitchFamily="2" charset="0"/>
              </a:rPr>
              <a:t>$</a:t>
            </a:r>
          </a:p>
          <a:p>
            <a:pPr>
              <a:lnSpc>
                <a:spcPct val="90000"/>
              </a:lnSpc>
            </a:pPr>
            <a:r>
              <a:rPr lang="fr-FR" sz="2200" dirty="0" err="1">
                <a:solidFill>
                  <a:srgbClr val="FF0000"/>
                </a:solidFill>
                <a:latin typeface="Cursive standard" pitchFamily="2" charset="0"/>
              </a:rPr>
              <a:t>E²lle</a:t>
            </a:r>
            <a:r>
              <a:rPr lang="fr-FR" sz="2200" dirty="0">
                <a:solidFill>
                  <a:srgbClr val="FF0000"/>
                </a:solidFill>
                <a:latin typeface="Cursive standard" pitchFamily="2" charset="0"/>
              </a:rPr>
              <a:t>$</a:t>
            </a:r>
          </a:p>
        </p:txBody>
      </p:sp>
    </p:spTree>
    <p:extLst>
      <p:ext uri="{BB962C8B-B14F-4D97-AF65-F5344CB8AC3E}">
        <p14:creationId xmlns:p14="http://schemas.microsoft.com/office/powerpoint/2010/main" val="1277356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Transformer Mélissa à tous les pronoms que nous connaissons :</a:t>
            </a:r>
            <a:r>
              <a:rPr lang="fr-FR" u="none" dirty="0"/>
              <a:t> je / tu / nous / vous / elles</a:t>
            </a:r>
          </a:p>
        </p:txBody>
      </p:sp>
      <p:sp>
        <p:nvSpPr>
          <p:cNvPr id="5" name="Espace réservé du texte 4"/>
          <p:cNvSpPr>
            <a:spLocks noGrp="1"/>
          </p:cNvSpPr>
          <p:nvPr>
            <p:ph type="body" sz="quarter" idx="12"/>
          </p:nvPr>
        </p:nvSpPr>
        <p:spPr/>
        <p:txBody>
          <a:bodyPr/>
          <a:lstStyle/>
          <a:p>
            <a:r>
              <a:rPr lang="fr-FR" dirty="0"/>
              <a:t>Transposition</a:t>
            </a:r>
          </a:p>
        </p:txBody>
      </p:sp>
      <p:sp>
        <p:nvSpPr>
          <p:cNvPr id="2" name="Rectangle 1"/>
          <p:cNvSpPr/>
          <p:nvPr/>
        </p:nvSpPr>
        <p:spPr>
          <a:xfrm>
            <a:off x="125414" y="-212835"/>
            <a:ext cx="9533319" cy="5104603"/>
          </a:xfrm>
          <a:prstGeom prst="rect">
            <a:avLst/>
          </a:prstGeom>
        </p:spPr>
        <p:txBody>
          <a:bodyPr wrap="square">
            <a:spAutoFit/>
          </a:bodyPr>
          <a:lstStyle/>
          <a:p>
            <a:pPr marL="0" lvl="2" defTabSz="361950">
              <a:lnSpc>
                <a:spcPct val="650000"/>
              </a:lnSpc>
            </a:pPr>
            <a:r>
              <a:rPr lang="fr-FR" dirty="0">
                <a:solidFill>
                  <a:srgbClr val="0070C0"/>
                </a:solidFill>
              </a:rPr>
              <a:t>Mélissa</a:t>
            </a:r>
            <a:r>
              <a:rPr lang="fr-FR" dirty="0"/>
              <a:t>  </a:t>
            </a:r>
            <a:r>
              <a:rPr lang="fr-FR" b="1" dirty="0">
                <a:solidFill>
                  <a:srgbClr val="C00000"/>
                </a:solidFill>
              </a:rPr>
              <a:t>est</a:t>
            </a:r>
            <a:r>
              <a:rPr lang="fr-FR" dirty="0"/>
              <a:t>  une  princesse.  </a:t>
            </a:r>
            <a:r>
              <a:rPr lang="fr-FR" dirty="0">
                <a:solidFill>
                  <a:srgbClr val="0070C0"/>
                </a:solidFill>
              </a:rPr>
              <a:t>Elle</a:t>
            </a:r>
            <a:r>
              <a:rPr lang="fr-FR" dirty="0"/>
              <a:t> </a:t>
            </a:r>
            <a:r>
              <a:rPr lang="fr-FR" b="1" dirty="0">
                <a:solidFill>
                  <a:srgbClr val="C00000"/>
                </a:solidFill>
              </a:rPr>
              <a:t> a</a:t>
            </a:r>
            <a:r>
              <a:rPr lang="fr-FR" dirty="0"/>
              <a:t>  des  animaux  de  compagnie.  </a:t>
            </a:r>
            <a:r>
              <a:rPr lang="fr-FR" dirty="0">
                <a:solidFill>
                  <a:srgbClr val="0070C0"/>
                </a:solidFill>
              </a:rPr>
              <a:t>Elle</a:t>
            </a:r>
            <a:r>
              <a:rPr lang="fr-FR" dirty="0"/>
              <a:t>  les  </a:t>
            </a:r>
            <a:r>
              <a:rPr lang="fr-FR" b="1" dirty="0">
                <a:solidFill>
                  <a:srgbClr val="C00000"/>
                </a:solidFill>
              </a:rPr>
              <a:t>soigne</a:t>
            </a:r>
            <a:r>
              <a:rPr lang="fr-FR" dirty="0"/>
              <a:t>  avec  amour.  Chaque  jour,  </a:t>
            </a:r>
            <a:r>
              <a:rPr lang="fr-FR" dirty="0">
                <a:solidFill>
                  <a:srgbClr val="0070C0"/>
                </a:solidFill>
              </a:rPr>
              <a:t>elle</a:t>
            </a:r>
            <a:r>
              <a:rPr lang="fr-FR" dirty="0"/>
              <a:t>  </a:t>
            </a:r>
            <a:r>
              <a:rPr lang="fr-FR" b="1" dirty="0">
                <a:solidFill>
                  <a:srgbClr val="C00000"/>
                </a:solidFill>
              </a:rPr>
              <a:t>ouvre</a:t>
            </a:r>
            <a:r>
              <a:rPr lang="fr-FR" dirty="0"/>
              <a:t>  la  porte  de  la  cage.  </a:t>
            </a:r>
            <a:r>
              <a:rPr lang="fr-FR" dirty="0">
                <a:solidFill>
                  <a:srgbClr val="0070C0"/>
                </a:solidFill>
              </a:rPr>
              <a:t>Elle</a:t>
            </a:r>
            <a:r>
              <a:rPr lang="fr-FR" dirty="0"/>
              <a:t>  </a:t>
            </a:r>
            <a:r>
              <a:rPr lang="fr-FR" b="1" dirty="0">
                <a:solidFill>
                  <a:srgbClr val="C00000"/>
                </a:solidFill>
              </a:rPr>
              <a:t>apporte</a:t>
            </a:r>
            <a:r>
              <a:rPr lang="fr-FR" dirty="0"/>
              <a:t>  des  graines  à  son  oiseau.  </a:t>
            </a:r>
            <a:r>
              <a:rPr lang="fr-FR" dirty="0">
                <a:solidFill>
                  <a:srgbClr val="0070C0"/>
                </a:solidFill>
              </a:rPr>
              <a:t>Elle</a:t>
            </a:r>
            <a:r>
              <a:rPr lang="fr-FR" dirty="0"/>
              <a:t>  n’</a:t>
            </a:r>
            <a:r>
              <a:rPr lang="fr-FR" b="1" dirty="0">
                <a:solidFill>
                  <a:srgbClr val="C00000"/>
                </a:solidFill>
              </a:rPr>
              <a:t>oublie</a:t>
            </a:r>
            <a:r>
              <a:rPr lang="fr-FR" dirty="0"/>
              <a:t>  jamais  de  nourrir  son  poisson  rouge.</a:t>
            </a:r>
          </a:p>
        </p:txBody>
      </p:sp>
      <p:cxnSp>
        <p:nvCxnSpPr>
          <p:cNvPr id="6" name="Connecteur droit 5"/>
          <p:cNvCxnSpPr/>
          <p:nvPr/>
        </p:nvCxnSpPr>
        <p:spPr>
          <a:xfrm>
            <a:off x="189185" y="1111469"/>
            <a:ext cx="75674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189186" y="1248146"/>
            <a:ext cx="756745" cy="1361911"/>
          </a:xfrm>
          <a:prstGeom prst="rect">
            <a:avLst/>
          </a:prstGeom>
          <a:noFill/>
        </p:spPr>
        <p:txBody>
          <a:bodyPr wrap="square" rtlCol="0">
            <a:spAutoFit/>
          </a:bodyPr>
          <a:lstStyle/>
          <a:p>
            <a:pPr>
              <a:lnSpc>
                <a:spcPct val="200000"/>
              </a:lnSpc>
            </a:pPr>
            <a:r>
              <a:rPr lang="fr-FR" sz="2200" dirty="0">
                <a:solidFill>
                  <a:srgbClr val="FF0000"/>
                </a:solidFill>
                <a:latin typeface="Cursive standard" pitchFamily="2" charset="0"/>
              </a:rPr>
              <a:t>Je</a:t>
            </a:r>
          </a:p>
          <a:p>
            <a:pPr>
              <a:lnSpc>
                <a:spcPct val="200000"/>
              </a:lnSpc>
            </a:pPr>
            <a:r>
              <a:rPr lang="fr-FR" sz="2200" dirty="0" err="1">
                <a:solidFill>
                  <a:srgbClr val="FF0000"/>
                </a:solidFill>
                <a:latin typeface="Cursive standard" pitchFamily="2" charset="0"/>
              </a:rPr>
              <a:t>T²u</a:t>
            </a:r>
            <a:endParaRPr lang="fr-FR" sz="2200" dirty="0">
              <a:solidFill>
                <a:srgbClr val="FF0000"/>
              </a:solidFill>
              <a:latin typeface="Cursive standard" pitchFamily="2" charset="0"/>
            </a:endParaRPr>
          </a:p>
        </p:txBody>
      </p:sp>
    </p:spTree>
    <p:extLst>
      <p:ext uri="{BB962C8B-B14F-4D97-AF65-F5344CB8AC3E}">
        <p14:creationId xmlns:p14="http://schemas.microsoft.com/office/powerpoint/2010/main" val="523668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Transformer Mélissa à tous les pronoms que nous connaissons :</a:t>
            </a:r>
            <a:r>
              <a:rPr lang="fr-FR" u="none" dirty="0"/>
              <a:t> je / tu / nous / vous / elles</a:t>
            </a:r>
          </a:p>
        </p:txBody>
      </p:sp>
      <p:sp>
        <p:nvSpPr>
          <p:cNvPr id="5" name="Espace réservé du texte 4"/>
          <p:cNvSpPr>
            <a:spLocks noGrp="1"/>
          </p:cNvSpPr>
          <p:nvPr>
            <p:ph type="body" sz="quarter" idx="12"/>
          </p:nvPr>
        </p:nvSpPr>
        <p:spPr/>
        <p:txBody>
          <a:bodyPr/>
          <a:lstStyle/>
          <a:p>
            <a:r>
              <a:rPr lang="fr-FR" dirty="0"/>
              <a:t>Transposition</a:t>
            </a:r>
          </a:p>
        </p:txBody>
      </p:sp>
      <p:sp>
        <p:nvSpPr>
          <p:cNvPr id="2" name="Rectangle 1"/>
          <p:cNvSpPr/>
          <p:nvPr/>
        </p:nvSpPr>
        <p:spPr>
          <a:xfrm>
            <a:off x="125414" y="-212835"/>
            <a:ext cx="9533319" cy="5104603"/>
          </a:xfrm>
          <a:prstGeom prst="rect">
            <a:avLst/>
          </a:prstGeom>
        </p:spPr>
        <p:txBody>
          <a:bodyPr wrap="square">
            <a:spAutoFit/>
          </a:bodyPr>
          <a:lstStyle/>
          <a:p>
            <a:pPr marL="0" lvl="2" defTabSz="361950">
              <a:lnSpc>
                <a:spcPct val="650000"/>
              </a:lnSpc>
            </a:pPr>
            <a:r>
              <a:rPr lang="fr-FR" dirty="0">
                <a:solidFill>
                  <a:srgbClr val="0070C0"/>
                </a:solidFill>
              </a:rPr>
              <a:t>Mélissa</a:t>
            </a:r>
            <a:r>
              <a:rPr lang="fr-FR" dirty="0"/>
              <a:t>  </a:t>
            </a:r>
            <a:r>
              <a:rPr lang="fr-FR" b="1" dirty="0">
                <a:solidFill>
                  <a:srgbClr val="C00000"/>
                </a:solidFill>
              </a:rPr>
              <a:t>est</a:t>
            </a:r>
            <a:r>
              <a:rPr lang="fr-FR" dirty="0"/>
              <a:t>  une  princesse.  </a:t>
            </a:r>
            <a:r>
              <a:rPr lang="fr-FR" dirty="0">
                <a:solidFill>
                  <a:srgbClr val="0070C0"/>
                </a:solidFill>
              </a:rPr>
              <a:t>Elle</a:t>
            </a:r>
            <a:r>
              <a:rPr lang="fr-FR" dirty="0"/>
              <a:t> </a:t>
            </a:r>
            <a:r>
              <a:rPr lang="fr-FR" b="1" dirty="0">
                <a:solidFill>
                  <a:srgbClr val="C00000"/>
                </a:solidFill>
              </a:rPr>
              <a:t> a</a:t>
            </a:r>
            <a:r>
              <a:rPr lang="fr-FR" dirty="0"/>
              <a:t>  des  animaux  de  compagnie.  </a:t>
            </a:r>
            <a:r>
              <a:rPr lang="fr-FR" dirty="0">
                <a:solidFill>
                  <a:srgbClr val="0070C0"/>
                </a:solidFill>
              </a:rPr>
              <a:t>Elle</a:t>
            </a:r>
            <a:r>
              <a:rPr lang="fr-FR" dirty="0"/>
              <a:t>  les  </a:t>
            </a:r>
            <a:r>
              <a:rPr lang="fr-FR" b="1" dirty="0">
                <a:solidFill>
                  <a:srgbClr val="C00000"/>
                </a:solidFill>
              </a:rPr>
              <a:t>soigne</a:t>
            </a:r>
            <a:r>
              <a:rPr lang="fr-FR" dirty="0"/>
              <a:t>  avec  amour.  Chaque  jour,  </a:t>
            </a:r>
            <a:r>
              <a:rPr lang="fr-FR" dirty="0">
                <a:solidFill>
                  <a:srgbClr val="0070C0"/>
                </a:solidFill>
              </a:rPr>
              <a:t>elle</a:t>
            </a:r>
            <a:r>
              <a:rPr lang="fr-FR" dirty="0"/>
              <a:t>  </a:t>
            </a:r>
            <a:r>
              <a:rPr lang="fr-FR" b="1" dirty="0">
                <a:solidFill>
                  <a:srgbClr val="C00000"/>
                </a:solidFill>
              </a:rPr>
              <a:t>ouvre</a:t>
            </a:r>
            <a:r>
              <a:rPr lang="fr-FR" dirty="0"/>
              <a:t>  la  porte  de  la  cage.  </a:t>
            </a:r>
            <a:r>
              <a:rPr lang="fr-FR" dirty="0">
                <a:solidFill>
                  <a:srgbClr val="0070C0"/>
                </a:solidFill>
              </a:rPr>
              <a:t>Elle</a:t>
            </a:r>
            <a:r>
              <a:rPr lang="fr-FR" dirty="0"/>
              <a:t>  </a:t>
            </a:r>
            <a:r>
              <a:rPr lang="fr-FR" b="1" dirty="0">
                <a:solidFill>
                  <a:srgbClr val="C00000"/>
                </a:solidFill>
              </a:rPr>
              <a:t>apporte</a:t>
            </a:r>
            <a:r>
              <a:rPr lang="fr-FR" dirty="0"/>
              <a:t>  des  graines  à  son  oiseau.  </a:t>
            </a:r>
            <a:r>
              <a:rPr lang="fr-FR" dirty="0">
                <a:solidFill>
                  <a:srgbClr val="0070C0"/>
                </a:solidFill>
              </a:rPr>
              <a:t>Elle</a:t>
            </a:r>
            <a:r>
              <a:rPr lang="fr-FR" dirty="0"/>
              <a:t>  n’</a:t>
            </a:r>
            <a:r>
              <a:rPr lang="fr-FR" b="1" dirty="0">
                <a:solidFill>
                  <a:srgbClr val="C00000"/>
                </a:solidFill>
              </a:rPr>
              <a:t>oublie</a:t>
            </a:r>
            <a:r>
              <a:rPr lang="fr-FR" dirty="0"/>
              <a:t>  jamais  de  nourrir  son  poisson  rouge.</a:t>
            </a:r>
          </a:p>
        </p:txBody>
      </p:sp>
      <p:cxnSp>
        <p:nvCxnSpPr>
          <p:cNvPr id="6" name="Connecteur droit 5"/>
          <p:cNvCxnSpPr/>
          <p:nvPr/>
        </p:nvCxnSpPr>
        <p:spPr>
          <a:xfrm>
            <a:off x="189185" y="1111469"/>
            <a:ext cx="75674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189186" y="1248146"/>
            <a:ext cx="756745" cy="1615827"/>
          </a:xfrm>
          <a:prstGeom prst="rect">
            <a:avLst/>
          </a:prstGeom>
          <a:noFill/>
        </p:spPr>
        <p:txBody>
          <a:bodyPr wrap="square" rtlCol="0">
            <a:spAutoFit/>
          </a:bodyPr>
          <a:lstStyle/>
          <a:p>
            <a:pPr>
              <a:lnSpc>
                <a:spcPct val="150000"/>
              </a:lnSpc>
            </a:pPr>
            <a:r>
              <a:rPr lang="fr-FR" sz="2200" dirty="0" err="1">
                <a:solidFill>
                  <a:srgbClr val="FF0000"/>
                </a:solidFill>
                <a:latin typeface="Cursive standard" pitchFamily="2" charset="0"/>
              </a:rPr>
              <a:t>N²ou</a:t>
            </a:r>
            <a:r>
              <a:rPr lang="fr-FR" sz="2200" dirty="0">
                <a:solidFill>
                  <a:srgbClr val="FF0000"/>
                </a:solidFill>
                <a:latin typeface="Cursive standard" pitchFamily="2" charset="0"/>
              </a:rPr>
              <a:t>$</a:t>
            </a:r>
          </a:p>
          <a:p>
            <a:pPr>
              <a:lnSpc>
                <a:spcPct val="150000"/>
              </a:lnSpc>
            </a:pPr>
            <a:r>
              <a:rPr lang="fr-FR" sz="2200" dirty="0" err="1">
                <a:solidFill>
                  <a:srgbClr val="FF0000"/>
                </a:solidFill>
                <a:latin typeface="Cursive standard" pitchFamily="2" charset="0"/>
              </a:rPr>
              <a:t>V²ou</a:t>
            </a:r>
            <a:r>
              <a:rPr lang="fr-FR" sz="2200" dirty="0">
                <a:solidFill>
                  <a:srgbClr val="FF0000"/>
                </a:solidFill>
                <a:latin typeface="Cursive standard" pitchFamily="2" charset="0"/>
              </a:rPr>
              <a:t>$</a:t>
            </a:r>
          </a:p>
          <a:p>
            <a:pPr>
              <a:lnSpc>
                <a:spcPct val="150000"/>
              </a:lnSpc>
            </a:pPr>
            <a:r>
              <a:rPr lang="fr-FR" sz="2200" dirty="0" err="1">
                <a:solidFill>
                  <a:srgbClr val="FF0000"/>
                </a:solidFill>
                <a:latin typeface="Cursive standard" pitchFamily="2" charset="0"/>
              </a:rPr>
              <a:t>E²lle</a:t>
            </a:r>
            <a:r>
              <a:rPr lang="fr-FR" sz="2200" dirty="0">
                <a:solidFill>
                  <a:srgbClr val="FF0000"/>
                </a:solidFill>
                <a:latin typeface="Cursive standard" pitchFamily="2" charset="0"/>
              </a:rPr>
              <a:t>$</a:t>
            </a:r>
          </a:p>
        </p:txBody>
      </p:sp>
    </p:spTree>
    <p:extLst>
      <p:ext uri="{BB962C8B-B14F-4D97-AF65-F5344CB8AC3E}">
        <p14:creationId xmlns:p14="http://schemas.microsoft.com/office/powerpoint/2010/main" val="3121857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mot$</a:t>
            </a:r>
          </a:p>
        </p:txBody>
      </p:sp>
    </p:spTree>
    <p:extLst>
      <p:ext uri="{BB962C8B-B14F-4D97-AF65-F5344CB8AC3E}">
        <p14:creationId xmlns:p14="http://schemas.microsoft.com/office/powerpoint/2010/main" val="23298863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Dans le texte, retrouver tous les noms communs accompagnés de leur déterminant.</a:t>
            </a:r>
          </a:p>
          <a:p>
            <a:endParaRPr lang="fr-FR" dirty="0"/>
          </a:p>
          <a:p>
            <a:r>
              <a:rPr lang="fr-FR" dirty="0"/>
              <a:t>Composition de groupes nominaux : analyse Déterminant + Nom commun + Autre</a:t>
            </a:r>
          </a:p>
          <a:p>
            <a:r>
              <a:rPr lang="fr-FR" dirty="0">
                <a:solidFill>
                  <a:srgbClr val="3333FF"/>
                </a:solidFill>
                <a:latin typeface="Sassoon Infant Std" panose="020B0503020103030203" pitchFamily="34" charset="0"/>
              </a:rPr>
              <a:t>une jeune et jolie princesse – la cage dorée – une nouvelle histoire – son magnifique lévrier</a:t>
            </a:r>
          </a:p>
          <a:p>
            <a:endParaRPr lang="fr-FR" dirty="0"/>
          </a:p>
          <a:p>
            <a:r>
              <a:rPr lang="fr-FR" dirty="0"/>
              <a:t>Classement de groupes nominaux dans un tableau.</a:t>
            </a:r>
          </a:p>
          <a:p>
            <a:pPr algn="l"/>
            <a:r>
              <a:rPr lang="fr-FR" dirty="0">
                <a:solidFill>
                  <a:srgbClr val="3333FF"/>
                </a:solidFill>
                <a:latin typeface="Sassoon Infant Std" pitchFamily="34" charset="0"/>
              </a:rPr>
              <a:t>une histoire   -  des animaux  -  l’oiseau  -  la princesse    -    la forêt  -  la rivière   -  des graines</a:t>
            </a:r>
          </a:p>
          <a:p>
            <a:pPr algn="l"/>
            <a:endParaRPr lang="fr-FR" dirty="0"/>
          </a:p>
          <a:p>
            <a:pPr algn="l"/>
            <a:r>
              <a:rPr lang="fr-FR" dirty="0"/>
              <a:t>Transformation de ces groupes nominaux au pluriel ou au singulier.</a:t>
            </a:r>
          </a:p>
          <a:p>
            <a:pPr algn="l"/>
            <a:endParaRPr lang="fr-FR" dirty="0"/>
          </a:p>
        </p:txBody>
      </p:sp>
      <p:sp>
        <p:nvSpPr>
          <p:cNvPr id="3" name="Espace réservé du texte 2"/>
          <p:cNvSpPr>
            <a:spLocks noGrp="1"/>
          </p:cNvSpPr>
          <p:nvPr>
            <p:ph type="body" sz="quarter" idx="11"/>
          </p:nvPr>
        </p:nvSpPr>
        <p:spPr/>
        <p:txBody>
          <a:bodyPr/>
          <a:lstStyle/>
          <a:p>
            <a:r>
              <a:rPr lang="fr-FR" dirty="0"/>
              <a:t>Les mots</a:t>
            </a:r>
          </a:p>
        </p:txBody>
      </p:sp>
    </p:spTree>
    <p:extLst>
      <p:ext uri="{BB962C8B-B14F-4D97-AF65-F5344CB8AC3E}">
        <p14:creationId xmlns:p14="http://schemas.microsoft.com/office/powerpoint/2010/main" val="16933294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Dans le texte, entourer en bleu tous les groupes nominaux.</a:t>
            </a:r>
          </a:p>
          <a:p>
            <a:r>
              <a:rPr lang="fr-FR" dirty="0"/>
              <a:t>Souligner en rouge le nom commun de chaque groupe.</a:t>
            </a:r>
          </a:p>
          <a:p>
            <a:pPr lvl="2">
              <a:lnSpc>
                <a:spcPct val="200000"/>
              </a:lnSpc>
            </a:pPr>
            <a:r>
              <a:rPr lang="fr-FR" dirty="0"/>
              <a:t>Mélissa  est  une  jeune  et  jolie  princesse .  Elle  a  des  animaux  et  elle  les  soigne  avec  amour .  Chaque  jour,  elle  ouvre  avec  soin  la  porte  de  la  cage  dorée  quand  elle  lui  apporte  des  graines  à  son  oiseau .  Elle  n’oublie  jamais  de  nourrir  son  poisson  rouge  dans  son  bocal  rond .  Chaque  soir ,  elle  raconte  une  nouvelle  histoire  à  son  chat .  Mais  ce  qu’elle  aime  plus  que  tout ,  c’est  se  promener  avec  son  magnifique  lévrier .  Avec  lui ,  la  petite  princesse  prend  gout  à  la  course  dans  le  parc  puis  dans  l’immense  forêt  et  jusqu’à  la  rivière .</a:t>
            </a:r>
            <a:endParaRPr lang="fr-FR" dirty="0"/>
          </a:p>
        </p:txBody>
      </p:sp>
      <p:sp>
        <p:nvSpPr>
          <p:cNvPr id="5" name="Espace réservé du texte 4"/>
          <p:cNvSpPr>
            <a:spLocks noGrp="1"/>
          </p:cNvSpPr>
          <p:nvPr>
            <p:ph type="body" sz="quarter" idx="12"/>
          </p:nvPr>
        </p:nvSpPr>
        <p:spPr/>
        <p:txBody>
          <a:bodyPr/>
          <a:lstStyle/>
          <a:p>
            <a:r>
              <a:rPr lang="fr-FR" dirty="0"/>
              <a:t>Le groupe nominal</a:t>
            </a:r>
          </a:p>
        </p:txBody>
      </p:sp>
      <p:sp>
        <p:nvSpPr>
          <p:cNvPr id="2" name="Rectangle à coins arrondis 1"/>
          <p:cNvSpPr/>
          <p:nvPr/>
        </p:nvSpPr>
        <p:spPr>
          <a:xfrm>
            <a:off x="5589141" y="1409554"/>
            <a:ext cx="1528990" cy="435011"/>
          </a:xfrm>
          <a:prstGeom prst="roundRect">
            <a:avLst/>
          </a:prstGeom>
          <a:noFill/>
          <a:ln>
            <a:solidFill>
              <a:srgbClr val="33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 name="Connecteur droit 6"/>
          <p:cNvCxnSpPr/>
          <p:nvPr/>
        </p:nvCxnSpPr>
        <p:spPr>
          <a:xfrm>
            <a:off x="6156434" y="1742090"/>
            <a:ext cx="87498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9324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Le </a:t>
            </a:r>
            <a:r>
              <a:rPr lang="fr-FR" dirty="0" err="1"/>
              <a:t>²texte</a:t>
            </a:r>
            <a:endParaRPr lang="fr-FR" dirty="0"/>
          </a:p>
        </p:txBody>
      </p:sp>
    </p:spTree>
    <p:extLst>
      <p:ext uri="{BB962C8B-B14F-4D97-AF65-F5344CB8AC3E}">
        <p14:creationId xmlns:p14="http://schemas.microsoft.com/office/powerpoint/2010/main" val="1603616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Écrire N sous le nom commun et D sous le déterminant :</a:t>
            </a:r>
          </a:p>
          <a:p>
            <a:pPr lvl="2"/>
            <a:r>
              <a:rPr lang="fr-FR" dirty="0"/>
              <a:t>une  jeune  et  jolie  princesse</a:t>
            </a:r>
          </a:p>
          <a:p>
            <a:pPr lvl="2">
              <a:lnSpc>
                <a:spcPct val="300000"/>
              </a:lnSpc>
            </a:pPr>
            <a:r>
              <a:rPr lang="fr-FR" dirty="0"/>
              <a:t>la  cage  dorée</a:t>
            </a:r>
          </a:p>
          <a:p>
            <a:pPr lvl="2">
              <a:lnSpc>
                <a:spcPct val="300000"/>
              </a:lnSpc>
            </a:pPr>
            <a:r>
              <a:rPr lang="fr-FR" dirty="0"/>
              <a:t>une  nouvelle  histoire</a:t>
            </a:r>
          </a:p>
          <a:p>
            <a:pPr lvl="2">
              <a:lnSpc>
                <a:spcPct val="300000"/>
              </a:lnSpc>
            </a:pPr>
            <a:r>
              <a:rPr lang="fr-FR" dirty="0"/>
              <a:t>son  magnifique  lévrier</a:t>
            </a:r>
            <a:endParaRPr lang="fr-FR" dirty="0"/>
          </a:p>
        </p:txBody>
      </p:sp>
      <p:sp>
        <p:nvSpPr>
          <p:cNvPr id="3" name="Espace réservé du texte 2"/>
          <p:cNvSpPr>
            <a:spLocks noGrp="1"/>
          </p:cNvSpPr>
          <p:nvPr>
            <p:ph type="body" sz="quarter" idx="12"/>
          </p:nvPr>
        </p:nvSpPr>
        <p:spPr/>
        <p:txBody>
          <a:bodyPr/>
          <a:lstStyle/>
          <a:p>
            <a:r>
              <a:rPr lang="fr-FR" dirty="0"/>
              <a:t>Le groupe nominal</a:t>
            </a:r>
          </a:p>
        </p:txBody>
      </p:sp>
    </p:spTree>
    <p:extLst>
      <p:ext uri="{BB962C8B-B14F-4D97-AF65-F5344CB8AC3E}">
        <p14:creationId xmlns:p14="http://schemas.microsoft.com/office/powerpoint/2010/main" val="30444069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Classer les groupes de mots dans le tableau.</a:t>
            </a:r>
          </a:p>
          <a:p>
            <a:pPr fontAlgn="t"/>
            <a:endParaRPr lang="fr-FR" u="none" dirty="0"/>
          </a:p>
        </p:txBody>
      </p:sp>
      <p:sp>
        <p:nvSpPr>
          <p:cNvPr id="3" name="Espace réservé du texte 2"/>
          <p:cNvSpPr>
            <a:spLocks noGrp="1"/>
          </p:cNvSpPr>
          <p:nvPr>
            <p:ph type="body" sz="quarter" idx="12"/>
          </p:nvPr>
        </p:nvSpPr>
        <p:spPr/>
        <p:txBody>
          <a:bodyPr/>
          <a:lstStyle/>
          <a:p>
            <a:r>
              <a:rPr lang="fr-FR" dirty="0"/>
              <a:t>Le groupe nominal</a:t>
            </a:r>
          </a:p>
        </p:txBody>
      </p:sp>
      <p:graphicFrame>
        <p:nvGraphicFramePr>
          <p:cNvPr id="4" name="Tableau 3"/>
          <p:cNvGraphicFramePr>
            <a:graphicFrameLocks noGrp="1"/>
          </p:cNvGraphicFramePr>
          <p:nvPr>
            <p:extLst>
              <p:ext uri="{D42A27DB-BD31-4B8C-83A1-F6EECF244321}">
                <p14:modId xmlns:p14="http://schemas.microsoft.com/office/powerpoint/2010/main" val="3890561079"/>
              </p:ext>
            </p:extLst>
          </p:nvPr>
        </p:nvGraphicFramePr>
        <p:xfrm>
          <a:off x="222526" y="2033835"/>
          <a:ext cx="9436208" cy="4440966"/>
        </p:xfrm>
        <a:graphic>
          <a:graphicData uri="http://schemas.openxmlformats.org/drawingml/2006/table">
            <a:tbl>
              <a:tblPr firstRow="1" bandRow="1">
                <a:tableStyleId>{5940675A-B579-460E-94D1-54222C63F5DA}</a:tableStyleId>
              </a:tblPr>
              <a:tblGrid>
                <a:gridCol w="1753632">
                  <a:extLst>
                    <a:ext uri="{9D8B030D-6E8A-4147-A177-3AD203B41FA5}">
                      <a16:colId xmlns:a16="http://schemas.microsoft.com/office/drawing/2014/main" val="20000"/>
                    </a:ext>
                  </a:extLst>
                </a:gridCol>
                <a:gridCol w="3674276">
                  <a:extLst>
                    <a:ext uri="{9D8B030D-6E8A-4147-A177-3AD203B41FA5}">
                      <a16:colId xmlns:a16="http://schemas.microsoft.com/office/drawing/2014/main" val="20001"/>
                    </a:ext>
                  </a:extLst>
                </a:gridCol>
                <a:gridCol w="4008300">
                  <a:extLst>
                    <a:ext uri="{9D8B030D-6E8A-4147-A177-3AD203B41FA5}">
                      <a16:colId xmlns:a16="http://schemas.microsoft.com/office/drawing/2014/main" val="20002"/>
                    </a:ext>
                  </a:extLst>
                </a:gridCol>
              </a:tblGrid>
              <a:tr h="0">
                <a:tc>
                  <a:txBody>
                    <a:bodyPr/>
                    <a:lstStyle/>
                    <a:p>
                      <a:pPr algn="ctr"/>
                      <a:endParaRPr lang="fr-FR" dirty="0"/>
                    </a:p>
                  </a:txBody>
                  <a:tcPr anchor="ctr">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dirty="0"/>
                        <a:t>masculin</a:t>
                      </a:r>
                    </a:p>
                  </a:txBody>
                  <a:tcPr anchor="ct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algn="ctr"/>
                      <a:r>
                        <a:rPr lang="fr-FR" dirty="0"/>
                        <a:t>féminin</a:t>
                      </a:r>
                    </a:p>
                  </a:txBody>
                  <a:tcPr anchor="ctr">
                    <a:solidFill>
                      <a:schemeClr val="bg1">
                        <a:lumMod val="85000"/>
                      </a:schemeClr>
                    </a:solidFill>
                  </a:tcPr>
                </a:tc>
                <a:extLst>
                  <a:ext uri="{0D108BD9-81ED-4DB2-BD59-A6C34878D82A}">
                    <a16:rowId xmlns:a16="http://schemas.microsoft.com/office/drawing/2014/main" val="10000"/>
                  </a:ext>
                </a:extLst>
              </a:tr>
              <a:tr h="1988640">
                <a:tc>
                  <a:txBody>
                    <a:bodyPr/>
                    <a:lstStyle/>
                    <a:p>
                      <a:pPr algn="ctr"/>
                      <a:r>
                        <a:rPr lang="fr-FR" dirty="0"/>
                        <a:t>singulier</a:t>
                      </a:r>
                    </a:p>
                  </a:txBody>
                  <a:tcPr anchor="ctr">
                    <a:lnT w="12700" cap="flat" cmpd="sng" algn="ctr">
                      <a:solidFill>
                        <a:schemeClr val="tx1"/>
                      </a:solidFill>
                      <a:prstDash val="solid"/>
                      <a:round/>
                      <a:headEnd type="none" w="med" len="med"/>
                      <a:tailEnd type="none" w="med" len="med"/>
                    </a:lnT>
                    <a:solidFill>
                      <a:schemeClr val="bg1">
                        <a:lumMod val="85000"/>
                      </a:schemeClr>
                    </a:solidFill>
                  </a:tcP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val="10001"/>
                  </a:ext>
                </a:extLst>
              </a:tr>
              <a:tr h="2086566">
                <a:tc>
                  <a:txBody>
                    <a:bodyPr/>
                    <a:lstStyle/>
                    <a:p>
                      <a:pPr algn="ctr"/>
                      <a:r>
                        <a:rPr lang="fr-FR" dirty="0"/>
                        <a:t>pluriel</a:t>
                      </a:r>
                    </a:p>
                  </a:txBody>
                  <a:tcPr anchor="ctr">
                    <a:solidFill>
                      <a:schemeClr val="bg1">
                        <a:lumMod val="85000"/>
                      </a:schemeClr>
                    </a:solidFill>
                  </a:tcPr>
                </a:tc>
                <a:tc>
                  <a:txBody>
                    <a:bodyPr/>
                    <a:lstStyle/>
                    <a:p>
                      <a:pPr algn="ctr"/>
                      <a:endParaRPr lang="fr-FR" dirty="0"/>
                    </a:p>
                  </a:txBody>
                  <a:tcPr anchor="ctr"/>
                </a:tc>
                <a:tc>
                  <a:txBody>
                    <a:bodyPr/>
                    <a:lstStyle/>
                    <a:p>
                      <a:pPr algn="ctr"/>
                      <a:endParaRPr lang="fr-FR" dirty="0"/>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349889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Transforme ces groupes nominaux en les mettant au pluriel ou au singulier.</a:t>
            </a:r>
          </a:p>
          <a:p>
            <a:pPr lvl="1">
              <a:lnSpc>
                <a:spcPct val="175000"/>
              </a:lnSpc>
            </a:pPr>
            <a:r>
              <a:rPr lang="fr-FR" dirty="0" err="1"/>
              <a:t>²une</a:t>
            </a:r>
            <a:r>
              <a:rPr lang="fr-FR" dirty="0"/>
              <a:t> </a:t>
            </a:r>
            <a:r>
              <a:rPr lang="fr-FR" dirty="0" err="1"/>
              <a:t>²histoire</a:t>
            </a:r>
            <a:r>
              <a:rPr lang="fr-FR" sz="1800" dirty="0">
                <a:latin typeface="+mn-lt"/>
              </a:rPr>
              <a:t>		</a:t>
            </a:r>
            <a:r>
              <a:rPr lang="fr-FR" sz="1800" dirty="0">
                <a:latin typeface="+mn-lt"/>
                <a:sym typeface="Wingdings" panose="05000000000000000000" pitchFamily="2" charset="2"/>
              </a:rPr>
              <a:t> </a:t>
            </a:r>
            <a:endParaRPr lang="fr-FR" sz="1800" dirty="0">
              <a:latin typeface="+mn-lt"/>
            </a:endParaRPr>
          </a:p>
          <a:p>
            <a:pPr lvl="1">
              <a:lnSpc>
                <a:spcPct val="175000"/>
              </a:lnSpc>
            </a:pPr>
            <a:r>
              <a:rPr lang="fr-FR" dirty="0"/>
              <a:t>de$ </a:t>
            </a:r>
            <a:r>
              <a:rPr lang="fr-FR" dirty="0" err="1"/>
              <a:t>²animaux</a:t>
            </a:r>
            <a:r>
              <a:rPr lang="fr-FR" dirty="0"/>
              <a:t>	</a:t>
            </a:r>
            <a:r>
              <a:rPr lang="fr-FR" sz="1800" dirty="0">
                <a:latin typeface="+mn-lt"/>
              </a:rPr>
              <a:t>	</a:t>
            </a:r>
            <a:r>
              <a:rPr lang="fr-FR" sz="1800" dirty="0">
                <a:latin typeface="+mn-lt"/>
                <a:sym typeface="Wingdings" panose="05000000000000000000" pitchFamily="2" charset="2"/>
              </a:rPr>
              <a:t> </a:t>
            </a:r>
            <a:endParaRPr lang="fr-FR" sz="1800" dirty="0">
              <a:latin typeface="+mn-lt"/>
            </a:endParaRPr>
          </a:p>
          <a:p>
            <a:pPr lvl="1">
              <a:lnSpc>
                <a:spcPct val="175000"/>
              </a:lnSpc>
            </a:pPr>
            <a:r>
              <a:rPr lang="fr-FR" dirty="0"/>
              <a:t>²l’</a:t>
            </a:r>
            <a:r>
              <a:rPr lang="fr-FR" dirty="0" err="1"/>
              <a:t>²oiseau</a:t>
            </a:r>
            <a:r>
              <a:rPr lang="fr-FR" sz="1800" dirty="0">
                <a:latin typeface="+mn-lt"/>
              </a:rPr>
              <a:t>		</a:t>
            </a:r>
            <a:r>
              <a:rPr lang="fr-FR" sz="1800" dirty="0">
                <a:latin typeface="+mn-lt"/>
                <a:sym typeface="Wingdings" panose="05000000000000000000" pitchFamily="2" charset="2"/>
              </a:rPr>
              <a:t> </a:t>
            </a:r>
            <a:endParaRPr lang="fr-FR" sz="1800" dirty="0">
              <a:latin typeface="+mn-lt"/>
            </a:endParaRPr>
          </a:p>
          <a:p>
            <a:pPr lvl="1">
              <a:lnSpc>
                <a:spcPct val="175000"/>
              </a:lnSpc>
            </a:pPr>
            <a:r>
              <a:rPr lang="fr-FR" dirty="0" err="1"/>
              <a:t>²la</a:t>
            </a:r>
            <a:r>
              <a:rPr lang="fr-FR" dirty="0"/>
              <a:t> </a:t>
            </a:r>
            <a:r>
              <a:rPr lang="fr-FR" dirty="0" err="1"/>
              <a:t>²princesse</a:t>
            </a:r>
            <a:r>
              <a:rPr lang="fr-FR" dirty="0"/>
              <a:t>	</a:t>
            </a:r>
            <a:r>
              <a:rPr lang="fr-FR" sz="1800" dirty="0">
                <a:latin typeface="+mn-lt"/>
              </a:rPr>
              <a:t>	</a:t>
            </a:r>
            <a:r>
              <a:rPr lang="fr-FR" sz="1800" dirty="0">
                <a:latin typeface="+mn-lt"/>
                <a:sym typeface="Wingdings" panose="05000000000000000000" pitchFamily="2" charset="2"/>
              </a:rPr>
              <a:t> </a:t>
            </a:r>
            <a:endParaRPr lang="fr-FR" sz="1800" dirty="0">
              <a:latin typeface="+mn-lt"/>
            </a:endParaRPr>
          </a:p>
          <a:p>
            <a:pPr lvl="1">
              <a:lnSpc>
                <a:spcPct val="175000"/>
              </a:lnSpc>
            </a:pPr>
            <a:r>
              <a:rPr lang="fr-FR" dirty="0" err="1"/>
              <a:t>²la</a:t>
            </a:r>
            <a:r>
              <a:rPr lang="fr-FR" dirty="0"/>
              <a:t> </a:t>
            </a:r>
            <a:r>
              <a:rPr lang="fr-FR" dirty="0" err="1"/>
              <a:t>²forêt</a:t>
            </a:r>
            <a:r>
              <a:rPr lang="fr-FR" sz="1800" dirty="0">
                <a:latin typeface="+mn-lt"/>
              </a:rPr>
              <a:t>		</a:t>
            </a:r>
            <a:r>
              <a:rPr lang="fr-FR" sz="1800" dirty="0">
                <a:latin typeface="+mn-lt"/>
                <a:sym typeface="Wingdings" panose="05000000000000000000" pitchFamily="2" charset="2"/>
              </a:rPr>
              <a:t> </a:t>
            </a:r>
            <a:endParaRPr lang="fr-FR" sz="1800" dirty="0">
              <a:latin typeface="+mn-lt"/>
            </a:endParaRPr>
          </a:p>
          <a:p>
            <a:pPr lvl="1">
              <a:lnSpc>
                <a:spcPct val="175000"/>
              </a:lnSpc>
            </a:pPr>
            <a:r>
              <a:rPr lang="fr-FR" dirty="0" err="1"/>
              <a:t>²la</a:t>
            </a:r>
            <a:r>
              <a:rPr lang="fr-FR" dirty="0"/>
              <a:t> </a:t>
            </a:r>
            <a:r>
              <a:rPr lang="fr-FR" dirty="0" err="1"/>
              <a:t>²rivière</a:t>
            </a:r>
            <a:r>
              <a:rPr lang="fr-FR" sz="1800" dirty="0">
                <a:latin typeface="+mn-lt"/>
              </a:rPr>
              <a:t>		</a:t>
            </a:r>
            <a:r>
              <a:rPr lang="fr-FR" sz="1800" dirty="0">
                <a:latin typeface="+mn-lt"/>
                <a:sym typeface="Wingdings" panose="05000000000000000000" pitchFamily="2" charset="2"/>
              </a:rPr>
              <a:t> </a:t>
            </a:r>
            <a:endParaRPr lang="fr-FR" sz="1800" dirty="0">
              <a:latin typeface="+mn-lt"/>
            </a:endParaRPr>
          </a:p>
          <a:p>
            <a:pPr lvl="1">
              <a:lnSpc>
                <a:spcPct val="175000"/>
              </a:lnSpc>
            </a:pPr>
            <a:r>
              <a:rPr lang="fr-FR" dirty="0"/>
              <a:t>de$ </a:t>
            </a:r>
            <a:r>
              <a:rPr lang="fr-FR" dirty="0" err="1"/>
              <a:t>²graine</a:t>
            </a:r>
            <a:r>
              <a:rPr lang="fr-FR" dirty="0"/>
              <a:t>$</a:t>
            </a:r>
            <a:r>
              <a:rPr lang="fr-FR" sz="1800" dirty="0">
                <a:latin typeface="+mn-lt"/>
              </a:rPr>
              <a:t>		</a:t>
            </a:r>
            <a:r>
              <a:rPr lang="fr-FR" sz="1800" dirty="0">
                <a:latin typeface="+mn-lt"/>
                <a:sym typeface="Wingdings" panose="05000000000000000000" pitchFamily="2" charset="2"/>
              </a:rPr>
              <a:t> </a:t>
            </a:r>
            <a:endParaRPr lang="fr-FR" sz="1800" dirty="0">
              <a:latin typeface="+mn-lt"/>
            </a:endParaRPr>
          </a:p>
        </p:txBody>
      </p:sp>
      <p:sp>
        <p:nvSpPr>
          <p:cNvPr id="3" name="Espace réservé du texte 2"/>
          <p:cNvSpPr>
            <a:spLocks noGrp="1"/>
          </p:cNvSpPr>
          <p:nvPr>
            <p:ph type="body" sz="quarter" idx="12"/>
          </p:nvPr>
        </p:nvSpPr>
        <p:spPr/>
        <p:txBody>
          <a:bodyPr/>
          <a:lstStyle/>
          <a:p>
            <a:r>
              <a:rPr lang="fr-FR" dirty="0"/>
              <a:t>Le groupe nominal</a:t>
            </a:r>
          </a:p>
        </p:txBody>
      </p:sp>
    </p:spTree>
    <p:extLst>
      <p:ext uri="{BB962C8B-B14F-4D97-AF65-F5344CB8AC3E}">
        <p14:creationId xmlns:p14="http://schemas.microsoft.com/office/powerpoint/2010/main" val="2861369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princesse qui refuse de se marier</a:t>
            </a:r>
          </a:p>
        </p:txBody>
      </p:sp>
      <p:sp>
        <p:nvSpPr>
          <p:cNvPr id="3" name="Espace réservé du texte 2"/>
          <p:cNvSpPr>
            <a:spLocks noGrp="1"/>
          </p:cNvSpPr>
          <p:nvPr>
            <p:ph type="body" sz="quarter" idx="10"/>
          </p:nvPr>
        </p:nvSpPr>
        <p:spPr/>
        <p:txBody>
          <a:bodyPr/>
          <a:lstStyle/>
          <a:p>
            <a:pPr indent="360000">
              <a:lnSpc>
                <a:spcPct val="125000"/>
              </a:lnSpc>
              <a:spcAft>
                <a:spcPts val="700"/>
              </a:spcAft>
            </a:pPr>
            <a:r>
              <a:rPr lang="fr-FR" dirty="0"/>
              <a:t>Mélissa est une princesse de huit ans. Elle a des animaux de compagnie et elle les soigne avec amour. Chaque jour, elle ouvre avec soin la porte de la cage dorée de son oiseau quand elle lui apporte des graines. Elle n’oublie jamais de nourrir son poisson rouge dans son bocal de cristal. Chaque soir, elle raconte une histoire à son chat, au pelage si doux, couché sur son coussin de satin.</a:t>
            </a:r>
          </a:p>
          <a:p>
            <a:pPr indent="360000">
              <a:lnSpc>
                <a:spcPct val="125000"/>
              </a:lnSpc>
              <a:spcAft>
                <a:spcPts val="700"/>
              </a:spcAft>
            </a:pPr>
            <a:r>
              <a:rPr lang="fr-FR" dirty="0"/>
              <a:t>Mais ce qu’elle aime plus que tout, c’est se promener avec son lévrier. Avec lui, la petite princesse prend gout à la course dans le parc du château puis dans la forêt et jusqu’à la rivière.</a:t>
            </a:r>
          </a:p>
          <a:p>
            <a:pPr indent="360000">
              <a:lnSpc>
                <a:spcPct val="125000"/>
              </a:lnSpc>
            </a:pPr>
            <a:r>
              <a:rPr lang="fr-FR" dirty="0"/>
              <a:t>Mélissa grandit. Le jour de ses dix-huit ans, son père lui annonce qu’il est temps pour elle de se marier. Mais la jeune princesse refuse. Le roi se met en colère. Il crie, tempête. Mélissa dit alors :</a:t>
            </a:r>
          </a:p>
          <a:p>
            <a:pPr indent="360000">
              <a:lnSpc>
                <a:spcPct val="125000"/>
              </a:lnSpc>
              <a:spcAft>
                <a:spcPts val="700"/>
              </a:spcAft>
            </a:pPr>
            <a:r>
              <a:rPr lang="fr-FR" dirty="0"/>
              <a:t>« J’épouserai le garçon qui me battra à la course. »</a:t>
            </a:r>
          </a:p>
          <a:p>
            <a:pPr indent="360000">
              <a:lnSpc>
                <a:spcPct val="125000"/>
              </a:lnSpc>
              <a:spcAft>
                <a:spcPts val="700"/>
              </a:spcAft>
            </a:pPr>
            <a:r>
              <a:rPr lang="fr-FR" dirty="0"/>
              <a:t>Le roi invite alors un à un tous les princes du royaume. […]</a:t>
            </a:r>
          </a:p>
          <a:p>
            <a:pPr algn="r">
              <a:lnSpc>
                <a:spcPct val="100000"/>
              </a:lnSpc>
            </a:pPr>
            <a:r>
              <a:rPr lang="fr-FR" sz="1600" b="0" dirty="0">
                <a:latin typeface="Tahoma" panose="020B0604030504040204" pitchFamily="34" charset="0"/>
                <a:ea typeface="Tahoma" panose="020B0604030504040204" pitchFamily="34" charset="0"/>
                <a:cs typeface="Tahoma" panose="020B0604030504040204" pitchFamily="34" charset="0"/>
              </a:rPr>
              <a:t>D’après une histoire écrite par Anne </a:t>
            </a:r>
            <a:r>
              <a:rPr lang="fr-FR" sz="1600" b="0" dirty="0" err="1">
                <a:latin typeface="Tahoma" panose="020B0604030504040204" pitchFamily="34" charset="0"/>
                <a:ea typeface="Tahoma" panose="020B0604030504040204" pitchFamily="34" charset="0"/>
                <a:cs typeface="Tahoma" panose="020B0604030504040204" pitchFamily="34" charset="0"/>
              </a:rPr>
              <a:t>Popet</a:t>
            </a:r>
            <a:endParaRPr lang="fr-FR" sz="1600" b="0" dirty="0">
              <a:latin typeface="Tahoma" panose="020B0604030504040204" pitchFamily="34" charset="0"/>
              <a:ea typeface="Tahoma" panose="020B0604030504040204" pitchFamily="34" charset="0"/>
              <a:cs typeface="Tahoma" panose="020B0604030504040204" pitchFamily="34" charset="0"/>
            </a:endParaRPr>
          </a:p>
          <a:p>
            <a:pPr algn="r">
              <a:lnSpc>
                <a:spcPct val="100000"/>
              </a:lnSpc>
            </a:pPr>
            <a:r>
              <a:rPr lang="fr-FR" sz="1600" b="0" dirty="0">
                <a:latin typeface="Tahoma" panose="020B0604030504040204" pitchFamily="34" charset="0"/>
                <a:ea typeface="Tahoma" panose="020B0604030504040204" pitchFamily="34" charset="0"/>
                <a:cs typeface="Tahoma" panose="020B0604030504040204" pitchFamily="34" charset="0"/>
              </a:rPr>
              <a:t>« La princesse qui refusait de se marier »</a:t>
            </a:r>
          </a:p>
          <a:p>
            <a:pPr>
              <a:lnSpc>
                <a:spcPct val="130000"/>
              </a:lnSpc>
            </a:pPr>
            <a:endParaRPr lang="fr-FR" dirty="0"/>
          </a:p>
        </p:txBody>
      </p:sp>
    </p:spTree>
    <p:extLst>
      <p:ext uri="{BB962C8B-B14F-4D97-AF65-F5344CB8AC3E}">
        <p14:creationId xmlns:p14="http://schemas.microsoft.com/office/powerpoint/2010/main" val="1333748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Questions de compréhensions, collectivement, à l’oral :</a:t>
            </a:r>
          </a:p>
          <a:p>
            <a:pPr marL="342900" indent="-342900">
              <a:buFont typeface="+mj-lt"/>
              <a:buAutoNum type="arabicParenR"/>
            </a:pPr>
            <a:r>
              <a:rPr lang="fr-FR" dirty="0"/>
              <a:t>Qui est Mélissa ?</a:t>
            </a:r>
          </a:p>
          <a:p>
            <a:pPr marL="342900" indent="-342900">
              <a:buFont typeface="+mj-lt"/>
              <a:buAutoNum type="arabicParenR"/>
            </a:pPr>
            <a:r>
              <a:rPr lang="fr-FR" dirty="0"/>
              <a:t>Quels sont ses animaux de compagnie ?</a:t>
            </a:r>
          </a:p>
          <a:p>
            <a:pPr marL="342900" indent="-342900">
              <a:buFont typeface="+mj-lt"/>
              <a:buAutoNum type="arabicParenR"/>
            </a:pPr>
            <a:r>
              <a:rPr lang="fr-FR" dirty="0"/>
              <a:t>Qu’est-ce qu’un lévrier ?</a:t>
            </a:r>
          </a:p>
          <a:p>
            <a:pPr marL="342900" indent="-342900">
              <a:buFont typeface="+mj-lt"/>
              <a:buAutoNum type="arabicParenR"/>
            </a:pPr>
            <a:r>
              <a:rPr lang="fr-FR" dirty="0"/>
              <a:t>Qu’aime-t-elle faire surtout ?</a:t>
            </a:r>
          </a:p>
          <a:p>
            <a:pPr marL="342900" indent="-342900">
              <a:buFont typeface="+mj-lt"/>
              <a:buAutoNum type="arabicParenR"/>
            </a:pPr>
            <a:r>
              <a:rPr lang="fr-FR" dirty="0"/>
              <a:t>Où court-elle avec son lévrier ?</a:t>
            </a:r>
          </a:p>
          <a:p>
            <a:pPr marL="342900" indent="-342900">
              <a:buFont typeface="+mj-lt"/>
              <a:buAutoNum type="arabicParenR"/>
            </a:pPr>
            <a:r>
              <a:rPr lang="fr-FR" dirty="0"/>
              <a:t>Un jour, quel problème lui arrive-t-il ?</a:t>
            </a:r>
          </a:p>
          <a:p>
            <a:pPr marL="342900" indent="-342900">
              <a:buFont typeface="+mj-lt"/>
              <a:buAutoNum type="arabicParenR"/>
            </a:pPr>
            <a:r>
              <a:rPr lang="fr-FR" dirty="0"/>
              <a:t>Quel marché propose-t-elle à son père ?</a:t>
            </a:r>
          </a:p>
          <a:p>
            <a:pPr marL="342900" indent="-342900">
              <a:buFont typeface="+mj-lt"/>
              <a:buAutoNum type="arabicParenR"/>
            </a:pPr>
            <a:r>
              <a:rPr lang="fr-FR" dirty="0"/>
              <a:t>À votre avis, pourquoi propose-t-elle d’épouser le garçon qui la battra à la course ?</a:t>
            </a:r>
          </a:p>
        </p:txBody>
      </p:sp>
      <p:sp>
        <p:nvSpPr>
          <p:cNvPr id="5" name="Espace réservé du texte 4"/>
          <p:cNvSpPr>
            <a:spLocks noGrp="1"/>
          </p:cNvSpPr>
          <p:nvPr>
            <p:ph type="body" sz="quarter" idx="11"/>
          </p:nvPr>
        </p:nvSpPr>
        <p:spPr/>
        <p:txBody>
          <a:bodyPr/>
          <a:lstStyle/>
          <a:p>
            <a:r>
              <a:rPr lang="fr-FR" dirty="0"/>
              <a:t>Compréhension</a:t>
            </a:r>
          </a:p>
        </p:txBody>
      </p:sp>
    </p:spTree>
    <p:extLst>
      <p:ext uri="{BB962C8B-B14F-4D97-AF65-F5344CB8AC3E}">
        <p14:creationId xmlns:p14="http://schemas.microsoft.com/office/powerpoint/2010/main" val="15545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²texte</a:t>
            </a:r>
            <a:endParaRPr lang="fr-FR" dirty="0"/>
          </a:p>
        </p:txBody>
      </p:sp>
    </p:spTree>
    <p:extLst>
      <p:ext uri="{BB962C8B-B14F-4D97-AF65-F5344CB8AC3E}">
        <p14:creationId xmlns:p14="http://schemas.microsoft.com/office/powerpoint/2010/main" val="2556100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u="sng" dirty="0"/>
              <a:t>Organisation du texte :</a:t>
            </a:r>
          </a:p>
          <a:p>
            <a:r>
              <a:rPr lang="fr-FR" dirty="0"/>
              <a:t>Compter le nombre de paragraphes.</a:t>
            </a:r>
          </a:p>
          <a:p>
            <a:r>
              <a:rPr lang="fr-FR" dirty="0"/>
              <a:t>Quelles sont les informations sur le texte que nous connaissons ? l’auteur, le titre de l’histoire originelle.</a:t>
            </a:r>
          </a:p>
          <a:p>
            <a:endParaRPr lang="fr-FR" dirty="0"/>
          </a:p>
          <a:p>
            <a:r>
              <a:rPr lang="fr-FR" u="sng" dirty="0"/>
              <a:t>Le narrateur :</a:t>
            </a:r>
          </a:p>
          <a:p>
            <a:r>
              <a:rPr lang="fr-FR" dirty="0"/>
              <a:t>Qui est le narrateur ?</a:t>
            </a:r>
          </a:p>
          <a:p>
            <a:r>
              <a:rPr lang="fr-FR" dirty="0"/>
              <a:t>Une personne extérieure à l’histoire, qui nous raconte ce qu’elle voit elle.</a:t>
            </a:r>
          </a:p>
          <a:p>
            <a:endParaRPr lang="fr-FR" dirty="0"/>
          </a:p>
          <a:p>
            <a:r>
              <a:rPr lang="fr-FR" u="sng" dirty="0"/>
              <a:t>Le temps du texte :</a:t>
            </a:r>
          </a:p>
          <a:p>
            <a:r>
              <a:rPr lang="fr-FR" dirty="0"/>
              <a:t>À quel moment se passe cette histoire ? Le narrateur raconte l’histoire de Mélissa comme si elle se déroulait en même temps qu’il la raconte.</a:t>
            </a:r>
          </a:p>
          <a:p>
            <a:r>
              <a:rPr lang="fr-FR" dirty="0"/>
              <a:t>Il y a une phrase qui n’est pas au présent, laquelle ?</a:t>
            </a:r>
          </a:p>
        </p:txBody>
      </p:sp>
      <p:sp>
        <p:nvSpPr>
          <p:cNvPr id="5" name="Espace réservé du texte 4"/>
          <p:cNvSpPr>
            <a:spLocks noGrp="1"/>
          </p:cNvSpPr>
          <p:nvPr>
            <p:ph type="body" sz="quarter" idx="11"/>
          </p:nvPr>
        </p:nvSpPr>
        <p:spPr/>
        <p:txBody>
          <a:bodyPr/>
          <a:lstStyle/>
          <a:p>
            <a:r>
              <a:rPr lang="fr-FR" dirty="0"/>
              <a:t>Le texte</a:t>
            </a:r>
          </a:p>
        </p:txBody>
      </p:sp>
    </p:spTree>
    <p:extLst>
      <p:ext uri="{BB962C8B-B14F-4D97-AF65-F5344CB8AC3E}">
        <p14:creationId xmlns:p14="http://schemas.microsoft.com/office/powerpoint/2010/main" val="3948391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Souligner la phrase qui n’est pas au présent.</a:t>
            </a:r>
          </a:p>
          <a:p>
            <a:pPr lvl="2" indent="360000">
              <a:lnSpc>
                <a:spcPct val="140000"/>
              </a:lnSpc>
            </a:pPr>
            <a:r>
              <a:rPr lang="fr-FR" dirty="0"/>
              <a:t>Mélissa  est  une  princesse  de  huit  ans.  Elle  a  des  animaux  de  compagnie  et  elle  les  soigne  avec  amour.  Chaque  jour,  elle  ouvre  avec  soin  la  porte  de  la  cage  dorée  de  son  oiseau  quand  elle  lui  apporte  des  graines.  Elle  n’oublie  jamais  de  nourrir  son  poisson  rouge  dans  son  bocal  de  cristal.  Chaque  soir,  elle  raconte  une  histoire  à  son  chat,  au  pelage  si  doux,  couché  sur  son  coussin  de  satin.</a:t>
            </a:r>
          </a:p>
          <a:p>
            <a:pPr lvl="2" indent="360000">
              <a:lnSpc>
                <a:spcPct val="140000"/>
              </a:lnSpc>
            </a:pPr>
            <a:r>
              <a:rPr lang="fr-FR" dirty="0"/>
              <a:t>Mais  ce  qu’elle  aime  plus  que  tout,  c’est  se  promener  avec    son  lévrier.  Avec  lui,  la  petite  princesse  prend  gout  à  la  course  dans  le  parc  du  château  puis  dans  la  forêt  et  jusqu’à  la  rivière.</a:t>
            </a:r>
          </a:p>
          <a:p>
            <a:pPr lvl="2" indent="360000">
              <a:lnSpc>
                <a:spcPct val="140000"/>
              </a:lnSpc>
            </a:pPr>
            <a:r>
              <a:rPr lang="fr-FR" dirty="0"/>
              <a:t>Mélissa  grandit.  Le  jour  de  ses  dix-huit  ans,  son  père  lui  annonce  qu’il  est  temps  pour  elle  de  se  marier.  Mais  la  jeune  princesse  refuse.  Le  roi  se  met  en  colère.  Il  crie,  tempête.  Mélissa  dit  alors  :</a:t>
            </a:r>
          </a:p>
          <a:p>
            <a:pPr lvl="2" indent="360000">
              <a:lnSpc>
                <a:spcPct val="140000"/>
              </a:lnSpc>
            </a:pPr>
            <a:r>
              <a:rPr lang="fr-FR" dirty="0"/>
              <a:t>«  J’épouserai  le  garçon  qui  me  battra  à  la  course.  »</a:t>
            </a:r>
          </a:p>
          <a:p>
            <a:pPr lvl="2" indent="360000">
              <a:lnSpc>
                <a:spcPct val="140000"/>
              </a:lnSpc>
            </a:pPr>
            <a:r>
              <a:rPr lang="fr-FR" dirty="0"/>
              <a:t>Le  roi  invite  alors  un  à  un  tous  les  princes  du  royaume.  […]</a:t>
            </a:r>
          </a:p>
        </p:txBody>
      </p:sp>
      <p:sp>
        <p:nvSpPr>
          <p:cNvPr id="4" name="Espace réservé du texte 3"/>
          <p:cNvSpPr>
            <a:spLocks noGrp="1"/>
          </p:cNvSpPr>
          <p:nvPr>
            <p:ph type="body" sz="quarter" idx="12"/>
          </p:nvPr>
        </p:nvSpPr>
        <p:spPr/>
        <p:txBody>
          <a:bodyPr/>
          <a:lstStyle/>
          <a:p>
            <a:r>
              <a:rPr lang="fr-FR" dirty="0"/>
              <a:t>Le texte</a:t>
            </a:r>
          </a:p>
        </p:txBody>
      </p:sp>
    </p:spTree>
    <p:extLst>
      <p:ext uri="{BB962C8B-B14F-4D97-AF65-F5344CB8AC3E}">
        <p14:creationId xmlns:p14="http://schemas.microsoft.com/office/powerpoint/2010/main" val="2052262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²phrase</a:t>
            </a:r>
            <a:r>
              <a:rPr lang="fr-FR" dirty="0"/>
              <a:t>$</a:t>
            </a:r>
          </a:p>
        </p:txBody>
      </p:sp>
    </p:spTree>
    <p:extLst>
      <p:ext uri="{BB962C8B-B14F-4D97-AF65-F5344CB8AC3E}">
        <p14:creationId xmlns:p14="http://schemas.microsoft.com/office/powerpoint/2010/main" val="165338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t>(Diapo de travail : voir les pages suivantes – Compléter avec les étiquettes mots)</a:t>
            </a:r>
          </a:p>
          <a:p>
            <a:endParaRPr lang="fr-FR" dirty="0"/>
          </a:p>
          <a:p>
            <a:r>
              <a:rPr lang="fr-FR" u="sng" dirty="0"/>
              <a:t>Transformation affirmatif / négatif :</a:t>
            </a:r>
          </a:p>
          <a:p>
            <a:pPr lvl="1"/>
            <a:r>
              <a:rPr lang="fr-FR" dirty="0"/>
              <a:t>Elle n’oublie jamais de nourrir son poisson rouge.</a:t>
            </a:r>
          </a:p>
          <a:p>
            <a:pPr lvl="1"/>
            <a:r>
              <a:rPr lang="fr-FR" dirty="0"/>
              <a:t>Elle raconte toujours une histoire à son chat.</a:t>
            </a:r>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5797717"/>
      </p:ext>
    </p:extLst>
  </p:cSld>
  <p:clrMapOvr>
    <a:masterClrMapping/>
  </p:clrMapOvr>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Faire de la grammaire au CE1 - Prérempli</Template>
  <TotalTime>154</TotalTime>
  <Words>1263</Words>
  <Application>Microsoft Office PowerPoint</Application>
  <PresentationFormat>Personnalisé</PresentationFormat>
  <Paragraphs>115</Paragraphs>
  <Slides>22</Slides>
  <Notes>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22</vt:i4>
      </vt:variant>
    </vt:vector>
  </HeadingPairs>
  <TitlesOfParts>
    <vt:vector size="32" baseType="lpstr">
      <vt:lpstr>A Gentle Touch</vt:lpstr>
      <vt:lpstr>Androgyne</vt:lpstr>
      <vt:lpstr>Arial</vt:lpstr>
      <vt:lpstr>Calibri</vt:lpstr>
      <vt:lpstr>Cursive standard</vt:lpstr>
      <vt:lpstr>Gabriola</vt:lpstr>
      <vt:lpstr>Sassoon Infant Std</vt:lpstr>
      <vt:lpstr>Tahoma</vt:lpstr>
      <vt:lpstr>Wingdings</vt:lpstr>
      <vt:lpstr>Faire de la grammaire au CE1 - Prérempli</vt:lpstr>
      <vt:lpstr>Présentation PowerPoint</vt:lpstr>
      <vt:lpstr>Le ²texte</vt:lpstr>
      <vt:lpstr>La princesse qui refuse de se marier</vt:lpstr>
      <vt:lpstr>Présentation PowerPoint</vt:lpstr>
      <vt:lpstr>A²ctivité$ ²sur ²le ²texte</vt:lpstr>
      <vt:lpstr>Présentation PowerPoint</vt:lpstr>
      <vt:lpstr>Présentation PowerPoint</vt:lpstr>
      <vt:lpstr>A²ctivité$ ²sur ²le$ ²phrase$</vt:lpstr>
      <vt:lpstr>Présentation PowerPoint</vt:lpstr>
      <vt:lpstr>Présentation PowerPoint</vt:lpstr>
      <vt:lpstr>T²ransposition$</vt:lpstr>
      <vt:lpstr>Présentation PowerPoint</vt:lpstr>
      <vt:lpstr>Présentation PowerPoint</vt:lpstr>
      <vt:lpstr>Présentation PowerPoint</vt:lpstr>
      <vt:lpstr>Présentation PowerPoint</vt:lpstr>
      <vt:lpstr>Présentation PowerPoint</vt:lpstr>
      <vt:lpstr>A²ctivité$ ²sur ²le$ mot$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 E.</cp:lastModifiedBy>
  <cp:revision>30</cp:revision>
  <dcterms:created xsi:type="dcterms:W3CDTF">2016-01-03T10:18:39Z</dcterms:created>
  <dcterms:modified xsi:type="dcterms:W3CDTF">2017-02-05T10:44:06Z</dcterms:modified>
</cp:coreProperties>
</file>