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91" r:id="rId6"/>
    <p:sldId id="277" r:id="rId7"/>
    <p:sldId id="278" r:id="rId8"/>
    <p:sldId id="292" r:id="rId9"/>
    <p:sldId id="279" r:id="rId10"/>
    <p:sldId id="280" r:id="rId11"/>
    <p:sldId id="281" r:id="rId12"/>
    <p:sldId id="296" r:id="rId13"/>
    <p:sldId id="297" r:id="rId14"/>
    <p:sldId id="282" r:id="rId15"/>
    <p:sldId id="283" r:id="rId16"/>
    <p:sldId id="284" r:id="rId17"/>
    <p:sldId id="298" r:id="rId18"/>
    <p:sldId id="285" r:id="rId19"/>
    <p:sldId id="286" r:id="rId20"/>
    <p:sldId id="288" r:id="rId21"/>
    <p:sldId id="299" r:id="rId22"/>
    <p:sldId id="300" r:id="rId23"/>
    <p:sldId id="293" r:id="rId24"/>
    <p:sldId id="287" r:id="rId25"/>
    <p:sldId id="301" r:id="rId26"/>
    <p:sldId id="302" r:id="rId27"/>
    <p:sldId id="303" r:id="rId28"/>
    <p:sldId id="289" r:id="rId29"/>
    <p:sldId id="295" r:id="rId30"/>
    <p:sldId id="290" r:id="rId31"/>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
          <p15:clr>
            <a:srgbClr val="A4A3A4"/>
          </p15:clr>
        </p15:guide>
        <p15:guide id="2" pos="61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339966"/>
    <a:srgbClr val="9F5FCF"/>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p:cViewPr varScale="1">
        <p:scale>
          <a:sx n="121" d="100"/>
          <a:sy n="121" d="100"/>
        </p:scale>
        <p:origin x="108" y="264"/>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348" y="5623"/>
            <a:ext cx="7858542" cy="6846755"/>
          </a:xfrm>
          <a:prstGeom prst="rect">
            <a:avLst/>
          </a:prstGeom>
        </p:spPr>
      </p:pic>
      <p:sp>
        <p:nvSpPr>
          <p:cNvPr id="3" name="Titre 2"/>
          <p:cNvSpPr>
            <a:spLocks noGrp="1"/>
          </p:cNvSpPr>
          <p:nvPr>
            <p:ph type="title"/>
          </p:nvPr>
        </p:nvSpPr>
        <p:spPr>
          <a:xfrm>
            <a:off x="2646363" y="764704"/>
            <a:ext cx="5400600" cy="854968"/>
          </a:xfrm>
          <a:prstGeom prst="rect">
            <a:avLst/>
          </a:prstGeom>
        </p:spPr>
        <p:txBody>
          <a:bodyPr/>
          <a:lstStyle>
            <a:lvl1pPr>
              <a:defRPr sz="5000" b="0" spc="0" baseline="0">
                <a:solidFill>
                  <a:srgbClr val="C00000"/>
                </a:solidFill>
                <a:latin typeface="Cursive standard" pitchFamily="2" charset="0"/>
                <a:ea typeface="A Gentle Touch" panose="02000603000000000000" pitchFamily="2" charset="0"/>
              </a:defRPr>
            </a:lvl1pPr>
          </a:lstStyle>
          <a:p>
            <a:r>
              <a:rPr lang="fr-FR"/>
              <a:t>Modifiez le style du titre</a:t>
            </a:r>
            <a:endParaRPr lang="fr-FR" dirty="0"/>
          </a:p>
        </p:txBody>
      </p:sp>
    </p:spTree>
    <p:extLst>
      <p:ext uri="{BB962C8B-B14F-4D97-AF65-F5344CB8AC3E}">
        <p14:creationId xmlns:p14="http://schemas.microsoft.com/office/powerpoint/2010/main" val="293089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solidFill>
                  <a:srgbClr val="0070C0"/>
                </a:solidFill>
              </a:rPr>
              <a:t>Le texte</a:t>
            </a: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2790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339966"/>
                </a:solidFill>
              </a:rPr>
              <a:t>Collectif</a:t>
            </a: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150000"/>
              </a:lnSpc>
              <a:spcBef>
                <a:spcPts val="0"/>
              </a:spcBef>
              <a:buFontTx/>
              <a:buNone/>
              <a:defRPr lang="fr-FR" sz="2600" dirty="0" smtClean="0">
                <a:latin typeface="Cursive standard" pitchFamily="2" charset="0"/>
              </a:defRPr>
            </a:lvl3pPr>
            <a:lvl4pPr marL="0" indent="0" algn="just" defTabSz="914400" rtl="0" eaLnBrk="1" latinLnBrk="0" hangingPunct="1">
              <a:lnSpc>
                <a:spcPct val="150000"/>
              </a:lnSpc>
              <a:spcBef>
                <a:spcPts val="0"/>
              </a:spcBef>
              <a:buFontTx/>
              <a:buNone/>
              <a:defRPr lang="fr-FR" sz="2600" dirty="0" smtClean="0">
                <a:latin typeface="Cursive standard" pitchFamily="2" charset="0"/>
              </a:defRPr>
            </a:lvl4pPr>
            <a:lvl5pPr marL="0" indent="0" algn="just" defTabSz="914400" rtl="0" eaLnBrk="1" latinLnBrk="0" hangingPunct="1">
              <a:lnSpc>
                <a:spcPct val="100000"/>
              </a:lnSpc>
              <a:spcBef>
                <a:spcPts val="0"/>
              </a:spcBef>
              <a:buFontTx/>
              <a:buNone/>
              <a:defRPr lang="fr-FR" sz="2200" b="1" kern="1200" dirty="0" smtClean="0">
                <a:solidFill>
                  <a:srgbClr val="00B050"/>
                </a:solidFill>
                <a:latin typeface="Gabriola" panose="04040605051002020D02" pitchFamily="82" charset="0"/>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a:t>Modifier les styles du texte du masque</a:t>
            </a:r>
          </a:p>
          <a:p>
            <a:pPr marL="0" lvl="1" indent="0" algn="ctr" defTabSz="914400" rtl="0" eaLnBrk="1" latinLnBrk="0" hangingPunct="1">
              <a:spcBef>
                <a:spcPct val="20000"/>
              </a:spcBef>
            </a:pPr>
            <a:r>
              <a:rPr lang="fr-FR"/>
              <a:t>Deuxième niveau</a:t>
            </a:r>
          </a:p>
          <a:p>
            <a:pPr marL="0" lvl="2" indent="0" algn="ctr" defTabSz="914400" rtl="0" eaLnBrk="1" latinLnBrk="0" hangingPunct="1">
              <a:spcBef>
                <a:spcPct val="20000"/>
              </a:spcBef>
            </a:pPr>
            <a:r>
              <a:rPr lang="fr-FR"/>
              <a:t>Troisième niveau</a:t>
            </a:r>
          </a:p>
          <a:p>
            <a:pPr marL="0" lvl="3" indent="0" algn="ctr" defTabSz="914400" rtl="0" eaLnBrk="1" latinLnBrk="0" hangingPunct="1">
              <a:spcBef>
                <a:spcPct val="20000"/>
              </a:spcBef>
            </a:pPr>
            <a:r>
              <a:rPr lang="fr-FR"/>
              <a:t>Quatrième niveau</a:t>
            </a:r>
          </a:p>
          <a:p>
            <a:pPr marL="0" lvl="4" indent="0" algn="ctr" defTabSz="914400" rtl="0" eaLnBrk="1" latinLnBrk="0" hangingPunct="1">
              <a:spcBef>
                <a:spcPct val="20000"/>
              </a:spcBef>
            </a:pPr>
            <a:r>
              <a:rPr lang="fr-FR"/>
              <a:t>Cinquième niveau</a:t>
            </a:r>
            <a:endParaRPr lang="fr-FR" dirty="0"/>
          </a:p>
        </p:txBody>
      </p:sp>
    </p:spTree>
    <p:extLst>
      <p:ext uri="{BB962C8B-B14F-4D97-AF65-F5344CB8AC3E}">
        <p14:creationId xmlns:p14="http://schemas.microsoft.com/office/powerpoint/2010/main" val="352263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150000"/>
              </a:lnSpc>
              <a:spcBef>
                <a:spcPts val="0"/>
              </a:spcBef>
              <a:buFontTx/>
              <a:buNone/>
              <a:defRPr lang="fr-FR" sz="2000" dirty="0" smtClean="0"/>
            </a:lvl3pPr>
            <a:lvl4pPr marL="0" indent="0" algn="just" defTabSz="914400" rtl="0" eaLnBrk="1" latinLnBrk="0" hangingPunct="1">
              <a:lnSpc>
                <a:spcPct val="15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1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23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rotWithShape="1">
          <a:blip r:embed="rId2">
            <a:extLst>
              <a:ext uri="{28A0092B-C50C-407E-A947-70E740481C1C}">
                <a14:useLocalDpi xmlns:a14="http://schemas.microsoft.com/office/drawing/2010/main" val="0"/>
              </a:ext>
            </a:extLst>
          </a:blip>
          <a:srcRect l="1321" t="7274" r="1286" b="691"/>
          <a:stretch/>
        </p:blipFill>
        <p:spPr>
          <a:xfrm>
            <a:off x="130991" y="584684"/>
            <a:ext cx="9643247" cy="6157430"/>
          </a:xfrm>
          <a:prstGeom prst="rect">
            <a:avLst/>
          </a:prstGeom>
        </p:spPr>
      </p:pic>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4"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200000"/>
              </a:lnSpc>
              <a:spcBef>
                <a:spcPts val="0"/>
              </a:spcBef>
              <a:buFontTx/>
              <a:buNone/>
              <a:defRPr lang="fr-FR" sz="2000" dirty="0" smtClean="0"/>
            </a:lvl3pPr>
            <a:lvl4pPr marL="0" indent="0" algn="just" defTabSz="914400" rtl="0" eaLnBrk="1" latinLnBrk="0" hangingPunct="1">
              <a:lnSpc>
                <a:spcPct val="20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2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Rogner un rectangle avec un coin du même côté 4"/>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6"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texte 10"/>
          <p:cNvSpPr>
            <a:spLocks noGrp="1"/>
          </p:cNvSpPr>
          <p:nvPr>
            <p:ph type="body" sz="quarter" idx="13"/>
          </p:nvPr>
        </p:nvSpPr>
        <p:spPr>
          <a:xfrm>
            <a:off x="1050425" y="1125539"/>
            <a:ext cx="8724627" cy="5616575"/>
          </a:xfrm>
          <a:prstGeom prst="rect">
            <a:avLst/>
          </a:prstGeom>
        </p:spPr>
        <p:txBody>
          <a:bodyPr/>
          <a:lstStyle>
            <a:lvl1pPr marL="0" indent="0">
              <a:buFontTx/>
              <a:buNone/>
              <a:defRPr lang="fr-FR" sz="2000" b="0" u="sng" kern="1200" dirty="0" smtClean="0">
                <a:solidFill>
                  <a:srgbClr val="3333FF"/>
                </a:solidFill>
                <a:latin typeface="Sassoon Infant Std" pitchFamily="34" charset="0"/>
                <a:ea typeface="+mn-ea"/>
                <a:cs typeface="+mn-cs"/>
              </a:defRPr>
            </a:lvl1pPr>
            <a:lvl2pPr marL="0" indent="0">
              <a:buFontTx/>
              <a:buNone/>
              <a:defRPr lang="fr-FR" sz="2800" kern="1200" dirty="0" smtClean="0">
                <a:solidFill>
                  <a:schemeClr val="tx1"/>
                </a:solidFill>
                <a:latin typeface="Cursive standard" pitchFamily="2" charset="0"/>
                <a:ea typeface="+mn-ea"/>
                <a:cs typeface="+mn-cs"/>
              </a:defRPr>
            </a:lvl2pPr>
            <a:lvl3pPr marL="0" indent="0">
              <a:buFontTx/>
              <a:buNone/>
              <a:defRPr lang="fr-FR" sz="2000" kern="1200" dirty="0" smtClean="0">
                <a:solidFill>
                  <a:schemeClr val="tx1"/>
                </a:solidFill>
                <a:latin typeface="+mn-lt"/>
                <a:ea typeface="+mn-ea"/>
                <a:cs typeface="+mn-cs"/>
              </a:defRPr>
            </a:lvl3pPr>
            <a:lvl4pPr marL="0" indent="0">
              <a:buFontTx/>
              <a:buNone/>
              <a:defRPr lang="fr-FR" sz="2000" b="1" kern="1200" dirty="0" smtClean="0">
                <a:solidFill>
                  <a:schemeClr val="tx1"/>
                </a:solidFill>
                <a:latin typeface="+mn-lt"/>
                <a:ea typeface="+mn-ea"/>
                <a:cs typeface="+mn-cs"/>
              </a:defRPr>
            </a:lvl4pPr>
            <a:lvl5pPr marL="0" indent="0">
              <a:buFontTx/>
              <a:buNone/>
              <a:defRPr lang="fr-FR" sz="2000" kern="1200" dirty="0">
                <a:solidFill>
                  <a:schemeClr val="tx1"/>
                </a:solidFill>
                <a:latin typeface="+mn-lt"/>
                <a:ea typeface="+mn-ea"/>
                <a:cs typeface="+mn-cs"/>
              </a:defRPr>
            </a:lvl5pPr>
          </a:lstStyle>
          <a:p>
            <a:pPr marL="0" lvl="0" indent="0" algn="just" defTabSz="914400" rtl="0" eaLnBrk="1" latinLnBrk="0" hangingPunct="1">
              <a:lnSpc>
                <a:spcPct val="100000"/>
              </a:lnSpc>
              <a:spcBef>
                <a:spcPts val="0"/>
              </a:spcBef>
              <a:buFontTx/>
              <a:buNone/>
            </a:pPr>
            <a:r>
              <a:rPr lang="fr-FR"/>
              <a:t>Modifier les styles du texte du masque</a:t>
            </a:r>
          </a:p>
          <a:p>
            <a:pPr marL="0" lvl="1" indent="0" algn="just" defTabSz="914400" rtl="0" eaLnBrk="1" latinLnBrk="0" hangingPunct="1">
              <a:lnSpc>
                <a:spcPct val="100000"/>
              </a:lnSpc>
              <a:spcBef>
                <a:spcPts val="0"/>
              </a:spcBef>
              <a:buFontTx/>
              <a:buNone/>
            </a:pPr>
            <a:r>
              <a:rPr lang="fr-FR"/>
              <a:t>Deuxième niveau</a:t>
            </a:r>
          </a:p>
          <a:p>
            <a:pPr marL="0" lvl="2" indent="0" algn="just" defTabSz="914400" rtl="0" eaLnBrk="1" latinLnBrk="0" hangingPunct="1">
              <a:lnSpc>
                <a:spcPct val="100000"/>
              </a:lnSpc>
              <a:spcBef>
                <a:spcPts val="0"/>
              </a:spcBef>
              <a:buFontTx/>
              <a:buNone/>
            </a:pPr>
            <a:r>
              <a:rPr lang="fr-FR"/>
              <a:t>Troisième niveau</a:t>
            </a:r>
          </a:p>
          <a:p>
            <a:pPr marL="0" lvl="3" indent="0" algn="just" defTabSz="914400" rtl="0" eaLnBrk="1" latinLnBrk="0" hangingPunct="1">
              <a:lnSpc>
                <a:spcPct val="100000"/>
              </a:lnSpc>
              <a:spcBef>
                <a:spcPts val="0"/>
              </a:spcBef>
              <a:buFontTx/>
              <a:buNone/>
            </a:pPr>
            <a:r>
              <a:rPr lang="fr-FR"/>
              <a:t>Quatrième niveau</a:t>
            </a:r>
          </a:p>
          <a:p>
            <a:pPr marL="0" lvl="4" indent="0" algn="just" defTabSz="914400" rtl="0" eaLnBrk="1" latinLnBrk="0" hangingPunct="1">
              <a:lnSpc>
                <a:spcPct val="100000"/>
              </a:lnSpc>
              <a:spcBef>
                <a:spcPts val="0"/>
              </a:spcBef>
              <a:buFontTx/>
              <a:buNone/>
            </a:pPr>
            <a:r>
              <a:rPr lang="fr-FR"/>
              <a:t>Cinquième niveau</a:t>
            </a:r>
            <a:endParaRPr lang="fr-FR" dirty="0"/>
          </a:p>
        </p:txBody>
      </p:sp>
    </p:spTree>
    <p:extLst>
      <p:ext uri="{BB962C8B-B14F-4D97-AF65-F5344CB8AC3E}">
        <p14:creationId xmlns:p14="http://schemas.microsoft.com/office/powerpoint/2010/main" val="326703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9F5FCF"/>
                </a:solidFill>
              </a:rPr>
              <a:t>Individuel</a:t>
            </a: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rgbClr val="9F5FCF"/>
                </a:solidFill>
              </a:rPr>
              <a:t>Exercices</a:t>
            </a: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150000"/>
              </a:lnSpc>
              <a:spcBef>
                <a:spcPts val="0"/>
              </a:spcBef>
              <a:buFontTx/>
              <a:buNone/>
              <a:defRPr lang="fr-FR" dirty="0" smtClean="0">
                <a:latin typeface="Cursive standard" pitchFamily="2" charset="0"/>
              </a:defRPr>
            </a:lvl2pPr>
            <a:lvl3pPr marL="360000" indent="0" algn="just" defTabSz="914400" rtl="0" eaLnBrk="1" latinLnBrk="0" hangingPunct="1">
              <a:lnSpc>
                <a:spcPct val="100000"/>
              </a:lnSpc>
              <a:spcBef>
                <a:spcPts val="0"/>
              </a:spcBef>
              <a:buFontTx/>
              <a:buNone/>
              <a:defRPr lang="fr-FR" sz="2000" dirty="0" smtClean="0"/>
            </a:lvl3pPr>
            <a:lvl4pPr marL="360000" indent="0" algn="just" defTabSz="914400" rtl="0" eaLnBrk="1" latinLnBrk="0" hangingPunct="1">
              <a:lnSpc>
                <a:spcPct val="100000"/>
              </a:lnSpc>
              <a:spcBef>
                <a:spcPts val="0"/>
              </a:spcBef>
              <a:buFontTx/>
              <a:buNone/>
              <a:defRPr lang="fr-FR" sz="2000" b="1"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4174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6">
                    <a:lumMod val="75000"/>
                  </a:schemeClr>
                </a:solidFill>
              </a:rPr>
              <a:t>Page</a:t>
            </a:r>
            <a:r>
              <a:rPr lang="fr-FR" baseline="0" dirty="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accent6">
                    <a:lumMod val="75000"/>
                  </a:schemeClr>
                </a:solidFill>
              </a:rPr>
              <a:t>Synthèse</a:t>
            </a: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423451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a:solidFill>
                  <a:schemeClr val="bg1"/>
                </a:solidFill>
                <a:latin typeface="Gabriola" panose="04040605051002020D02" pitchFamily="82" charset="0"/>
              </a:rPr>
              <a:t>Texte 16</a:t>
            </a:r>
          </a:p>
          <a:p>
            <a:pPr algn="ctr"/>
            <a:r>
              <a:rPr lang="fr-FR" sz="3600" dirty="0">
                <a:solidFill>
                  <a:schemeClr val="bg1"/>
                </a:solidFill>
                <a:latin typeface="Gabriola" panose="04040605051002020D02" pitchFamily="82" charset="0"/>
              </a:rPr>
              <a:t>Quand </a:t>
            </a:r>
            <a:r>
              <a:rPr lang="fr-FR" sz="3600" dirty="0" err="1">
                <a:solidFill>
                  <a:schemeClr val="bg1"/>
                </a:solidFill>
                <a:latin typeface="Gabriola" panose="04040605051002020D02" pitchFamily="82" charset="0"/>
              </a:rPr>
              <a:t>Zouzou</a:t>
            </a:r>
            <a:r>
              <a:rPr lang="fr-FR" sz="3600" dirty="0">
                <a:solidFill>
                  <a:schemeClr val="bg1"/>
                </a:solidFill>
                <a:latin typeface="Gabriola" panose="04040605051002020D02" pitchFamily="82" charset="0"/>
              </a:rPr>
              <a:t> était un jeune chiot</a:t>
            </a:r>
          </a:p>
        </p:txBody>
      </p:sp>
    </p:spTree>
    <p:extLst>
      <p:ext uri="{BB962C8B-B14F-4D97-AF65-F5344CB8AC3E}">
        <p14:creationId xmlns:p14="http://schemas.microsoft.com/office/powerpoint/2010/main" val="15580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Remettre les mots dans l’ordre pour former une phrase correcte :</a:t>
            </a:r>
          </a:p>
          <a:p>
            <a:endParaRPr lang="fr-FR" dirty="0"/>
          </a:p>
          <a:p>
            <a:endParaRPr lang="fr-FR" dirty="0"/>
          </a:p>
          <a:p>
            <a:pPr lvl="1"/>
            <a:endParaRPr lang="fr-FR" dirty="0"/>
          </a:p>
          <a:p>
            <a:pPr lvl="1"/>
            <a:endParaRPr lang="fr-FR" dirty="0"/>
          </a:p>
          <a:p>
            <a:pPr lvl="1"/>
            <a:endParaRPr lang="fr-FR" dirty="0"/>
          </a:p>
          <a:p>
            <a:r>
              <a:rPr lang="fr-FR" dirty="0"/>
              <a:t>Dans les phrases obtenues : encadrer le verbe en rouge, souligner le sujet en bleu. Puis souligner en vert le groupe de mots qui a changé de place.</a:t>
            </a:r>
          </a:p>
          <a:p>
            <a:endParaRPr lang="fr-FR" dirty="0"/>
          </a:p>
          <a:p>
            <a:endParaRPr lang="fr-FR" dirty="0"/>
          </a:p>
        </p:txBody>
      </p:sp>
      <p:sp>
        <p:nvSpPr>
          <p:cNvPr id="5" name="Espace réservé du texte 4"/>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3281953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Transformer à la forme négative ou à la forme affirmative :</a:t>
            </a:r>
          </a:p>
          <a:p>
            <a:pPr lvl="1"/>
            <a:r>
              <a:rPr lang="fr-FR" dirty="0" err="1"/>
              <a:t>I²l</a:t>
            </a:r>
            <a:r>
              <a:rPr lang="fr-FR" dirty="0"/>
              <a:t>  </a:t>
            </a:r>
            <a:r>
              <a:rPr lang="fr-FR" dirty="0" err="1"/>
              <a:t>²aime</a:t>
            </a:r>
            <a:r>
              <a:rPr lang="fr-FR" dirty="0"/>
              <a:t>  encore  </a:t>
            </a:r>
            <a:r>
              <a:rPr lang="fr-FR" dirty="0" err="1"/>
              <a:t>²$’amuser</a:t>
            </a:r>
            <a:r>
              <a:rPr lang="fr-FR" dirty="0"/>
              <a:t>  </a:t>
            </a:r>
            <a:r>
              <a:rPr lang="fr-FR" dirty="0" err="1"/>
              <a:t>²avec</a:t>
            </a:r>
            <a:r>
              <a:rPr lang="fr-FR" dirty="0"/>
              <a:t>  moi .</a:t>
            </a:r>
          </a:p>
          <a:p>
            <a:pPr lvl="1"/>
            <a:endParaRPr lang="fr-FR" dirty="0"/>
          </a:p>
          <a:p>
            <a:pPr lvl="1"/>
            <a:endParaRPr lang="fr-FR" dirty="0"/>
          </a:p>
          <a:p>
            <a:pPr lvl="1"/>
            <a:r>
              <a:rPr lang="fr-FR" dirty="0" err="1"/>
              <a:t>E²lle</a:t>
            </a:r>
            <a:r>
              <a:rPr lang="fr-FR" dirty="0"/>
              <a:t>  ne  </a:t>
            </a:r>
            <a:r>
              <a:rPr lang="fr-FR" dirty="0" err="1"/>
              <a:t>²criait</a:t>
            </a:r>
            <a:r>
              <a:rPr lang="fr-FR" dirty="0"/>
              <a:t>  </a:t>
            </a:r>
            <a:r>
              <a:rPr lang="fr-FR" dirty="0" err="1"/>
              <a:t>²plu</a:t>
            </a:r>
            <a:r>
              <a:rPr lang="fr-FR" dirty="0"/>
              <a:t>$ .</a:t>
            </a:r>
          </a:p>
          <a:p>
            <a:endParaRPr lang="fr-FR" dirty="0"/>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29440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Encadrer le verbe en rouge, souligner le sujet en bleu.</a:t>
            </a:r>
          </a:p>
          <a:p>
            <a:r>
              <a:rPr lang="fr-FR" dirty="0"/>
              <a:t>Souligner en vert le groupe de mots qui pourrait être déplacé à un autre endroit de la phrase.</a:t>
            </a:r>
          </a:p>
          <a:p>
            <a:pPr lvl="1"/>
            <a:r>
              <a:rPr lang="fr-FR" dirty="0" err="1"/>
              <a:t>A²utrefoi</a:t>
            </a:r>
            <a:r>
              <a:rPr lang="fr-FR" dirty="0"/>
              <a:t>$ ,  </a:t>
            </a:r>
            <a:r>
              <a:rPr lang="fr-FR" dirty="0" err="1"/>
              <a:t>Zouzou</a:t>
            </a:r>
            <a:r>
              <a:rPr lang="fr-FR" dirty="0"/>
              <a:t>  mordillait  </a:t>
            </a:r>
            <a:r>
              <a:rPr lang="fr-FR" dirty="0" err="1"/>
              <a:t>²le</a:t>
            </a:r>
            <a:r>
              <a:rPr lang="fr-FR" dirty="0"/>
              <a:t>$  </a:t>
            </a:r>
            <a:r>
              <a:rPr lang="fr-FR" dirty="0" err="1"/>
              <a:t>²chausson</a:t>
            </a:r>
            <a:r>
              <a:rPr lang="fr-FR" dirty="0"/>
              <a:t>$ .</a:t>
            </a:r>
          </a:p>
          <a:p>
            <a:pPr lvl="1"/>
            <a:endParaRPr lang="fr-FR" dirty="0"/>
          </a:p>
          <a:p>
            <a:pPr lvl="1"/>
            <a:r>
              <a:rPr lang="fr-FR" dirty="0" err="1"/>
              <a:t>P²arfoi</a:t>
            </a:r>
            <a:r>
              <a:rPr lang="fr-FR" dirty="0"/>
              <a:t>$ ,  mon  </a:t>
            </a:r>
            <a:r>
              <a:rPr lang="fr-FR" dirty="0" err="1"/>
              <a:t>²jeune</a:t>
            </a:r>
            <a:r>
              <a:rPr lang="fr-FR" dirty="0"/>
              <a:t>  </a:t>
            </a:r>
            <a:r>
              <a:rPr lang="fr-FR" dirty="0" err="1"/>
              <a:t>²chien</a:t>
            </a:r>
            <a:r>
              <a:rPr lang="fr-FR" dirty="0"/>
              <a:t>  </a:t>
            </a:r>
            <a:r>
              <a:rPr lang="fr-FR" dirty="0" err="1"/>
              <a:t>²cassait</a:t>
            </a:r>
            <a:r>
              <a:rPr lang="fr-FR" dirty="0"/>
              <a:t>  </a:t>
            </a:r>
            <a:r>
              <a:rPr lang="fr-FR" dirty="0" err="1"/>
              <a:t>²de</a:t>
            </a:r>
            <a:r>
              <a:rPr lang="fr-FR" dirty="0"/>
              <a:t>$  </a:t>
            </a:r>
            <a:r>
              <a:rPr lang="fr-FR" dirty="0" err="1"/>
              <a:t>²objet</a:t>
            </a:r>
            <a:r>
              <a:rPr lang="fr-FR" dirty="0"/>
              <a:t>$ .</a:t>
            </a:r>
          </a:p>
          <a:p>
            <a:pPr lvl="1"/>
            <a:endParaRPr lang="fr-FR" dirty="0"/>
          </a:p>
          <a:p>
            <a:pPr lvl="1"/>
            <a:r>
              <a:rPr lang="fr-FR" dirty="0" err="1"/>
              <a:t>D²an</a:t>
            </a:r>
            <a:r>
              <a:rPr lang="fr-FR" dirty="0"/>
              <a:t>$  </a:t>
            </a:r>
            <a:r>
              <a:rPr lang="fr-FR" dirty="0" err="1"/>
              <a:t>²le</a:t>
            </a:r>
            <a:r>
              <a:rPr lang="fr-FR" dirty="0"/>
              <a:t>$  </a:t>
            </a:r>
            <a:r>
              <a:rPr lang="fr-FR" dirty="0" err="1"/>
              <a:t>²pré</a:t>
            </a:r>
            <a:r>
              <a:rPr lang="fr-FR" dirty="0"/>
              <a:t>$ ,  </a:t>
            </a:r>
            <a:r>
              <a:rPr lang="fr-FR" dirty="0" err="1"/>
              <a:t>²il</a:t>
            </a:r>
            <a:r>
              <a:rPr lang="fr-FR" dirty="0"/>
              <a:t>  </a:t>
            </a:r>
            <a:r>
              <a:rPr lang="fr-FR" dirty="0" err="1"/>
              <a:t>²gambadait</a:t>
            </a:r>
            <a:r>
              <a:rPr lang="fr-FR" dirty="0"/>
              <a:t>  </a:t>
            </a:r>
            <a:r>
              <a:rPr lang="fr-FR" dirty="0" err="1"/>
              <a:t>²dan</a:t>
            </a:r>
            <a:r>
              <a:rPr lang="fr-FR" dirty="0"/>
              <a:t>$  ²l’</a:t>
            </a:r>
            <a:r>
              <a:rPr lang="fr-FR" dirty="0" err="1"/>
              <a:t>²herbe</a:t>
            </a:r>
            <a:r>
              <a:rPr lang="fr-FR" dirty="0"/>
              <a:t> .</a:t>
            </a:r>
          </a:p>
          <a:p>
            <a:endParaRPr lang="fr-FR" dirty="0"/>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054875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Écris à la forme négative :</a:t>
            </a:r>
          </a:p>
          <a:p>
            <a:pPr lvl="2"/>
            <a:r>
              <a:rPr lang="fr-FR" dirty="0" err="1"/>
              <a:t>Zouzou</a:t>
            </a:r>
            <a:r>
              <a:rPr lang="fr-FR" dirty="0"/>
              <a:t> était tout fou.</a:t>
            </a:r>
          </a:p>
          <a:p>
            <a:endParaRPr lang="fr-FR" dirty="0"/>
          </a:p>
          <a:p>
            <a:r>
              <a:rPr lang="fr-FR" dirty="0"/>
              <a:t>Écris une phrase avec les groupes de mots suivants.</a:t>
            </a:r>
          </a:p>
          <a:p>
            <a:r>
              <a:rPr lang="fr-FR" dirty="0"/>
              <a:t>Encadre en rouge le verbe, souligne en bleu son sujet.</a:t>
            </a:r>
          </a:p>
          <a:p>
            <a:pPr lvl="2" algn="ctr"/>
            <a:r>
              <a:rPr lang="fr-FR" dirty="0"/>
              <a:t>sagement    –    </a:t>
            </a:r>
            <a:r>
              <a:rPr lang="fr-FR" dirty="0" err="1"/>
              <a:t>Zouzou</a:t>
            </a:r>
            <a:r>
              <a:rPr lang="fr-FR" dirty="0"/>
              <a:t>    –    après  la  promenade    –    restait</a:t>
            </a:r>
          </a:p>
          <a:p>
            <a:pPr lvl="2" algn="ctr"/>
            <a:r>
              <a:rPr lang="fr-FR" dirty="0"/>
              <a:t>sur  son  tapis    –    pendant  quelques  heures</a:t>
            </a:r>
          </a:p>
          <a:p>
            <a:endParaRPr lang="fr-FR" dirty="0"/>
          </a:p>
          <a:p>
            <a:r>
              <a:rPr lang="fr-FR" dirty="0"/>
              <a:t>Souligne le verbe et encadre le sujet. Indique l’infinitif du verbe :</a:t>
            </a:r>
          </a:p>
          <a:p>
            <a:pPr marL="720000" lvl="2" indent="-360000">
              <a:buFont typeface="+mj-lt"/>
              <a:buAutoNum type="alphaLcParenR"/>
            </a:pPr>
            <a:r>
              <a:rPr lang="fr-FR" dirty="0" err="1"/>
              <a:t>Zouzou</a:t>
            </a:r>
            <a:r>
              <a:rPr lang="fr-FR" dirty="0"/>
              <a:t> joue dans les prés.</a:t>
            </a:r>
          </a:p>
          <a:p>
            <a:pPr marL="720000" lvl="2" indent="-360000">
              <a:buFont typeface="+mj-lt"/>
              <a:buAutoNum type="alphaLcParenR"/>
            </a:pPr>
            <a:r>
              <a:rPr lang="fr-FR" dirty="0"/>
              <a:t>À mon retour de l’école je joue avec </a:t>
            </a:r>
            <a:r>
              <a:rPr lang="fr-FR" dirty="0" err="1"/>
              <a:t>Zouzou</a:t>
            </a:r>
            <a:r>
              <a:rPr lang="fr-FR" dirty="0"/>
              <a:t>.</a:t>
            </a:r>
          </a:p>
          <a:p>
            <a:pPr marL="720000" lvl="2" indent="-360000">
              <a:buFont typeface="+mj-lt"/>
              <a:buAutoNum type="alphaLcParenR"/>
            </a:pPr>
            <a:r>
              <a:rPr lang="fr-FR" dirty="0"/>
              <a:t>Maintenant, mon chien joue sagement.</a:t>
            </a:r>
            <a:endParaRPr lang="fr-FR" dirty="0"/>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3" y="584200"/>
            <a:ext cx="469353" cy="585168"/>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11" y="1516301"/>
            <a:ext cx="469353" cy="585168"/>
          </a:xfrm>
          <a:prstGeom prst="rect">
            <a:avLst/>
          </a:prstGeom>
        </p:spPr>
      </p:pic>
      <p:pic>
        <p:nvPicPr>
          <p:cNvPr id="10" name="Imag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412" y="3019170"/>
            <a:ext cx="469353" cy="585168"/>
          </a:xfrm>
          <a:prstGeom prst="rect">
            <a:avLst/>
          </a:prstGeom>
        </p:spPr>
      </p:pic>
    </p:spTree>
    <p:extLst>
      <p:ext uri="{BB962C8B-B14F-4D97-AF65-F5344CB8AC3E}">
        <p14:creationId xmlns:p14="http://schemas.microsoft.com/office/powerpoint/2010/main" val="32515914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T²ransposition</a:t>
            </a:r>
            <a:r>
              <a:rPr lang="fr-FR" dirty="0"/>
              <a:t>$</a:t>
            </a:r>
          </a:p>
        </p:txBody>
      </p:sp>
    </p:spTree>
    <p:extLst>
      <p:ext uri="{BB962C8B-B14F-4D97-AF65-F5344CB8AC3E}">
        <p14:creationId xmlns:p14="http://schemas.microsoft.com/office/powerpoint/2010/main" val="30975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pPr lvl="1"/>
            <a:r>
              <a:rPr lang="fr-FR" dirty="0"/>
              <a:t>Transposer le texte en transformant « il » en « tu ».</a:t>
            </a:r>
          </a:p>
          <a:p>
            <a:r>
              <a:rPr lang="fr-FR" dirty="0"/>
              <a:t>Lire le texte entier plusieurs fois en s’adressant à </a:t>
            </a:r>
            <a:r>
              <a:rPr lang="fr-FR" dirty="0" err="1"/>
              <a:t>Zouzou</a:t>
            </a:r>
            <a:r>
              <a:rPr lang="fr-FR" dirty="0"/>
              <a:t> : Quand tu étais jeune…</a:t>
            </a:r>
          </a:p>
          <a:p>
            <a:r>
              <a:rPr lang="fr-FR" dirty="0"/>
              <a:t>Écrire les changements collectivement au tableau pour le deuxième paragraphe. Remarquer la terminaison -ais des verbes. Faire constater que, avec tu, il y a toujours s à l’imparfait comme au présent.</a:t>
            </a:r>
          </a:p>
          <a:p>
            <a:r>
              <a:rPr lang="fr-FR" dirty="0"/>
              <a:t>Faire collectivement une première grande partie, puis finir individuellement sur le cahier.</a:t>
            </a:r>
          </a:p>
          <a:p>
            <a:r>
              <a:rPr lang="fr-FR" dirty="0"/>
              <a:t>Ne pas faire le dernier paragraphe au présent.</a:t>
            </a:r>
            <a:endParaRPr lang="fr-FR" dirty="0"/>
          </a:p>
        </p:txBody>
      </p:sp>
      <p:sp>
        <p:nvSpPr>
          <p:cNvPr id="3" name="Espace réservé du texte 2"/>
          <p:cNvSpPr>
            <a:spLocks noGrp="1"/>
          </p:cNvSpPr>
          <p:nvPr>
            <p:ph type="body" sz="quarter" idx="11"/>
          </p:nvPr>
        </p:nvSpPr>
        <p:spPr/>
        <p:txBody>
          <a:bodyPr/>
          <a:lstStyle/>
          <a:p>
            <a:r>
              <a:rPr lang="fr-FR" dirty="0"/>
              <a:t>Transposition</a:t>
            </a:r>
          </a:p>
        </p:txBody>
      </p:sp>
    </p:spTree>
    <p:extLst>
      <p:ext uri="{BB962C8B-B14F-4D97-AF65-F5344CB8AC3E}">
        <p14:creationId xmlns:p14="http://schemas.microsoft.com/office/powerpoint/2010/main" val="633408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Transformer  « il » en « tu » :</a:t>
            </a:r>
          </a:p>
        </p:txBody>
      </p:sp>
      <p:sp>
        <p:nvSpPr>
          <p:cNvPr id="5" name="Espace réservé du texte 4"/>
          <p:cNvSpPr>
            <a:spLocks noGrp="1"/>
          </p:cNvSpPr>
          <p:nvPr>
            <p:ph type="body" sz="quarter" idx="12"/>
          </p:nvPr>
        </p:nvSpPr>
        <p:spPr/>
        <p:txBody>
          <a:bodyPr/>
          <a:lstStyle/>
          <a:p>
            <a:r>
              <a:rPr lang="fr-FR" dirty="0"/>
              <a:t>Transposition</a:t>
            </a:r>
          </a:p>
        </p:txBody>
      </p:sp>
      <p:sp>
        <p:nvSpPr>
          <p:cNvPr id="2" name="Rectangle 1"/>
          <p:cNvSpPr/>
          <p:nvPr/>
        </p:nvSpPr>
        <p:spPr>
          <a:xfrm>
            <a:off x="125415" y="579093"/>
            <a:ext cx="9648824" cy="5762475"/>
          </a:xfrm>
          <a:prstGeom prst="rect">
            <a:avLst/>
          </a:prstGeom>
        </p:spPr>
        <p:txBody>
          <a:bodyPr wrap="square">
            <a:spAutoFit/>
          </a:bodyPr>
          <a:lstStyle/>
          <a:p>
            <a:pPr marL="0" lvl="2" defTabSz="360363">
              <a:lnSpc>
                <a:spcPct val="300000"/>
              </a:lnSpc>
            </a:pPr>
            <a:r>
              <a:rPr lang="fr-FR" dirty="0"/>
              <a:t>Quand  il  était  jeune,  mon  chien  </a:t>
            </a:r>
            <a:r>
              <a:rPr lang="fr-FR" dirty="0" err="1"/>
              <a:t>Zouzou</a:t>
            </a:r>
            <a:r>
              <a:rPr lang="fr-FR" dirty="0"/>
              <a:t>  était  tout  fou.  Il  jouait  avec  tout :  nos  chaussures,  les  bouteilles  vides  en  plastique,  sa  petite  balle  verte,  un  bâton,  un  carton…  Il  mordillait  les  chaussons.  Il  lançait  ses  jouets  en  l’air  et  il  sautait  pour  les  rattraper.  Parfois,  il  cassait  des  objets  et  Maman  le  grondait.  Alors  </a:t>
            </a:r>
            <a:r>
              <a:rPr lang="fr-FR" dirty="0" err="1"/>
              <a:t>Zouzou</a:t>
            </a:r>
            <a:r>
              <a:rPr lang="fr-FR" dirty="0"/>
              <a:t>  la  regardait  d’un  air  malheureux  et  elle  ne  criait  plus.  Il  aimait  surtout  se  promener  dans  les  prés.  Il  gambadait  dans  l’herbe.</a:t>
            </a:r>
          </a:p>
          <a:p>
            <a:pPr marL="0" lvl="2" defTabSz="360363">
              <a:lnSpc>
                <a:spcPct val="300000"/>
              </a:lnSpc>
            </a:pPr>
            <a:r>
              <a:rPr lang="fr-FR" dirty="0"/>
              <a:t>En  rentrant  à  la  maison,  il  était  fatigué.  Il  ne  bougeait  plus  et  il  restait  sur  son  tapis,  bien  tranquille,  pendant  quelques  heures.  Ensuite,  il  recommençait  à  courir  partout.</a:t>
            </a:r>
          </a:p>
        </p:txBody>
      </p:sp>
      <p:cxnSp>
        <p:nvCxnSpPr>
          <p:cNvPr id="6" name="Connecteur droit 5"/>
          <p:cNvCxnSpPr/>
          <p:nvPr/>
        </p:nvCxnSpPr>
        <p:spPr>
          <a:xfrm flipV="1">
            <a:off x="921895" y="1176728"/>
            <a:ext cx="697043" cy="7495"/>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sp>
        <p:nvSpPr>
          <p:cNvPr id="7" name="ZoneTexte 6"/>
          <p:cNvSpPr txBox="1"/>
          <p:nvPr/>
        </p:nvSpPr>
        <p:spPr>
          <a:xfrm>
            <a:off x="831954" y="1273142"/>
            <a:ext cx="502171" cy="461665"/>
          </a:xfrm>
          <a:prstGeom prst="rect">
            <a:avLst/>
          </a:prstGeom>
          <a:noFill/>
        </p:spPr>
        <p:txBody>
          <a:bodyPr wrap="square" rtlCol="0">
            <a:spAutoFit/>
          </a:bodyPr>
          <a:lstStyle/>
          <a:p>
            <a:r>
              <a:rPr lang="fr-FR" sz="2400" dirty="0" err="1">
                <a:solidFill>
                  <a:srgbClr val="FF0000"/>
                </a:solidFill>
                <a:latin typeface="Cursive standard" pitchFamily="2" charset="0"/>
              </a:rPr>
              <a:t>²tu</a:t>
            </a:r>
            <a:endParaRPr lang="fr-FR" sz="2400" dirty="0">
              <a:solidFill>
                <a:srgbClr val="FF0000"/>
              </a:solidFill>
              <a:latin typeface="Cursive standard" pitchFamily="2" charset="0"/>
            </a:endParaRPr>
          </a:p>
        </p:txBody>
      </p:sp>
      <p:cxnSp>
        <p:nvCxnSpPr>
          <p:cNvPr id="8" name="Connecteur droit 7"/>
          <p:cNvCxnSpPr/>
          <p:nvPr/>
        </p:nvCxnSpPr>
        <p:spPr>
          <a:xfrm flipV="1">
            <a:off x="2700728" y="5292779"/>
            <a:ext cx="697043" cy="7495"/>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9" name="Connecteur droit 8"/>
          <p:cNvCxnSpPr>
            <a:cxnSpLocks/>
          </p:cNvCxnSpPr>
          <p:nvPr/>
        </p:nvCxnSpPr>
        <p:spPr>
          <a:xfrm flipV="1">
            <a:off x="4252783" y="5292778"/>
            <a:ext cx="184306" cy="749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1" name="Connecteur droit 10"/>
          <p:cNvCxnSpPr>
            <a:cxnSpLocks/>
          </p:cNvCxnSpPr>
          <p:nvPr/>
        </p:nvCxnSpPr>
        <p:spPr>
          <a:xfrm flipV="1">
            <a:off x="4846820" y="5294450"/>
            <a:ext cx="811967" cy="4152"/>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3" name="Connecteur droit 12"/>
          <p:cNvCxnSpPr>
            <a:cxnSpLocks/>
          </p:cNvCxnSpPr>
          <p:nvPr/>
        </p:nvCxnSpPr>
        <p:spPr>
          <a:xfrm>
            <a:off x="6515724" y="5292779"/>
            <a:ext cx="852267" cy="5823"/>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cxnSp>
        <p:nvCxnSpPr>
          <p:cNvPr id="15" name="Connecteur droit 14"/>
          <p:cNvCxnSpPr>
            <a:cxnSpLocks/>
          </p:cNvCxnSpPr>
          <p:nvPr/>
        </p:nvCxnSpPr>
        <p:spPr>
          <a:xfrm flipV="1">
            <a:off x="4701914" y="6110991"/>
            <a:ext cx="1653916" cy="7496"/>
          </a:xfrm>
          <a:prstGeom prst="line">
            <a:avLst/>
          </a:prstGeom>
          <a:ln>
            <a:solidFill>
              <a:srgbClr val="C00000"/>
            </a:solidFill>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9628140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Transpose avec tu :</a:t>
            </a:r>
          </a:p>
          <a:p>
            <a:pPr lvl="2"/>
            <a:r>
              <a:rPr lang="fr-FR" dirty="0" err="1"/>
              <a:t>Zouzou</a:t>
            </a:r>
            <a:r>
              <a:rPr lang="fr-FR" dirty="0"/>
              <a:t> jouait avec tout. Il lançait la balle et il sautait pour la rattraper.</a:t>
            </a:r>
          </a:p>
          <a:p>
            <a:pPr lvl="2"/>
            <a:endParaRPr lang="fr-FR" dirty="0"/>
          </a:p>
          <a:p>
            <a:r>
              <a:rPr lang="fr-FR" dirty="0"/>
              <a:t>Transpose avec </a:t>
            </a:r>
            <a:r>
              <a:rPr lang="fr-FR" dirty="0" err="1"/>
              <a:t>Zouzou</a:t>
            </a:r>
            <a:r>
              <a:rPr lang="fr-FR" dirty="0"/>
              <a:t> :</a:t>
            </a:r>
          </a:p>
          <a:p>
            <a:pPr lvl="2"/>
            <a:r>
              <a:rPr lang="fr-FR" dirty="0"/>
              <a:t>Tu mordillais les chaussons. Tu cassais des objets.</a:t>
            </a:r>
            <a:endParaRPr lang="fr-FR" dirty="0"/>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038" y="584199"/>
            <a:ext cx="469353" cy="585168"/>
          </a:xfrm>
          <a:prstGeom prst="rect">
            <a:avLst/>
          </a:prstGeom>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038" y="1495091"/>
            <a:ext cx="469353" cy="585168"/>
          </a:xfrm>
          <a:prstGeom prst="rect">
            <a:avLst/>
          </a:prstGeom>
        </p:spPr>
      </p:pic>
    </p:spTree>
    <p:extLst>
      <p:ext uri="{BB962C8B-B14F-4D97-AF65-F5344CB8AC3E}">
        <p14:creationId xmlns:p14="http://schemas.microsoft.com/office/powerpoint/2010/main" val="15914561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mot$</a:t>
            </a:r>
          </a:p>
        </p:txBody>
      </p:sp>
    </p:spTree>
    <p:extLst>
      <p:ext uri="{BB962C8B-B14F-4D97-AF65-F5344CB8AC3E}">
        <p14:creationId xmlns:p14="http://schemas.microsoft.com/office/powerpoint/2010/main" val="23298863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Relever le nom propre du texte.</a:t>
            </a:r>
          </a:p>
          <a:p>
            <a:endParaRPr lang="fr-FR" dirty="0"/>
          </a:p>
          <a:p>
            <a:r>
              <a:rPr lang="fr-FR" dirty="0"/>
              <a:t>Dans les groupes nominaux suivants, écrire N sous le nom, D sous le déterminant. Classer les groupes nominaux en fonction de leur genre et leur nombre :</a:t>
            </a:r>
          </a:p>
          <a:p>
            <a:pPr lvl="1"/>
            <a:r>
              <a:rPr lang="fr-FR" dirty="0"/>
              <a:t>les bouteilles vides – nos chaussures – les chaussons – sa petite balle verte – un air malheureux – son tapis – l’herbe</a:t>
            </a:r>
          </a:p>
          <a:p>
            <a:pPr lvl="1"/>
            <a:endParaRPr lang="fr-FR" dirty="0"/>
          </a:p>
          <a:p>
            <a:r>
              <a:rPr lang="fr-FR" dirty="0"/>
              <a:t>Récrire les groupes nominaux en changeant le nombre.</a:t>
            </a:r>
          </a:p>
        </p:txBody>
      </p:sp>
      <p:sp>
        <p:nvSpPr>
          <p:cNvPr id="3" name="Espace réservé du texte 2"/>
          <p:cNvSpPr>
            <a:spLocks noGrp="1"/>
          </p:cNvSpPr>
          <p:nvPr>
            <p:ph type="body" sz="quarter" idx="11"/>
          </p:nvPr>
        </p:nvSpPr>
        <p:spPr/>
        <p:txBody>
          <a:bodyPr/>
          <a:lstStyle/>
          <a:p>
            <a:r>
              <a:rPr lang="fr-FR" dirty="0"/>
              <a:t>Le groupe nominal</a:t>
            </a:r>
          </a:p>
        </p:txBody>
      </p:sp>
    </p:spTree>
    <p:extLst>
      <p:ext uri="{BB962C8B-B14F-4D97-AF65-F5344CB8AC3E}">
        <p14:creationId xmlns:p14="http://schemas.microsoft.com/office/powerpoint/2010/main" val="1693329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Le </a:t>
            </a:r>
            <a:r>
              <a:rPr lang="fr-FR" dirty="0" err="1"/>
              <a:t>²texte</a:t>
            </a:r>
            <a:endParaRPr lang="fr-FR" dirty="0"/>
          </a:p>
        </p:txBody>
      </p:sp>
    </p:spTree>
    <p:extLst>
      <p:ext uri="{BB962C8B-B14F-4D97-AF65-F5344CB8AC3E}">
        <p14:creationId xmlns:p14="http://schemas.microsoft.com/office/powerpoint/2010/main" val="1603616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a:xfrm>
            <a:off x="125414" y="584684"/>
            <a:ext cx="9648824" cy="6157429"/>
          </a:xfrm>
        </p:spPr>
        <p:txBody>
          <a:bodyPr/>
          <a:lstStyle/>
          <a:p>
            <a:r>
              <a:rPr lang="fr-FR" dirty="0"/>
              <a:t>Écrire N sous le nom commun et D sous le déterminant :</a:t>
            </a:r>
          </a:p>
        </p:txBody>
      </p:sp>
      <p:sp>
        <p:nvSpPr>
          <p:cNvPr id="5" name="Espace réservé du texte 4"/>
          <p:cNvSpPr>
            <a:spLocks noGrp="1"/>
          </p:cNvSpPr>
          <p:nvPr>
            <p:ph type="body" sz="quarter" idx="12"/>
          </p:nvPr>
        </p:nvSpPr>
        <p:spPr/>
        <p:txBody>
          <a:bodyPr/>
          <a:lstStyle/>
          <a:p>
            <a:r>
              <a:rPr lang="fr-FR" dirty="0"/>
              <a:t>Les mots</a:t>
            </a:r>
          </a:p>
        </p:txBody>
      </p:sp>
      <p:sp>
        <p:nvSpPr>
          <p:cNvPr id="2" name="Rectangle 1"/>
          <p:cNvSpPr/>
          <p:nvPr/>
        </p:nvSpPr>
        <p:spPr>
          <a:xfrm>
            <a:off x="125414" y="584684"/>
            <a:ext cx="9648824" cy="3389248"/>
          </a:xfrm>
          <a:prstGeom prst="rect">
            <a:avLst/>
          </a:prstGeom>
        </p:spPr>
        <p:txBody>
          <a:bodyPr wrap="square" numCol="2" spcCol="360000">
            <a:noAutofit/>
          </a:bodyPr>
          <a:lstStyle/>
          <a:p>
            <a:pPr marL="0" lvl="1" defTabSz="360363">
              <a:lnSpc>
                <a:spcPct val="300000"/>
              </a:lnSpc>
            </a:pPr>
            <a:r>
              <a:rPr lang="fr-FR" dirty="0"/>
              <a:t>les  bouteilles  vides</a:t>
            </a:r>
          </a:p>
          <a:p>
            <a:pPr marL="0" lvl="1" defTabSz="360363">
              <a:lnSpc>
                <a:spcPct val="300000"/>
              </a:lnSpc>
            </a:pPr>
            <a:r>
              <a:rPr lang="fr-FR" dirty="0"/>
              <a:t>nos  chaussures</a:t>
            </a:r>
          </a:p>
          <a:p>
            <a:pPr marL="0" lvl="1" defTabSz="360363">
              <a:lnSpc>
                <a:spcPct val="300000"/>
              </a:lnSpc>
            </a:pPr>
            <a:r>
              <a:rPr lang="fr-FR" dirty="0"/>
              <a:t>les  chaussons</a:t>
            </a:r>
          </a:p>
          <a:p>
            <a:pPr marL="0" lvl="1" defTabSz="360363">
              <a:lnSpc>
                <a:spcPct val="300000"/>
              </a:lnSpc>
            </a:pPr>
            <a:r>
              <a:rPr lang="fr-FR" dirty="0"/>
              <a:t>sa  petite  balle  verte</a:t>
            </a:r>
          </a:p>
          <a:p>
            <a:pPr marL="0" lvl="1" defTabSz="360363">
              <a:lnSpc>
                <a:spcPct val="300000"/>
              </a:lnSpc>
            </a:pPr>
            <a:r>
              <a:rPr lang="fr-FR" dirty="0"/>
              <a:t>un  air  malheureux</a:t>
            </a:r>
          </a:p>
          <a:p>
            <a:pPr marL="0" lvl="1" defTabSz="360363">
              <a:lnSpc>
                <a:spcPct val="300000"/>
              </a:lnSpc>
            </a:pPr>
            <a:r>
              <a:rPr lang="fr-FR" dirty="0"/>
              <a:t>son  tapis</a:t>
            </a:r>
          </a:p>
          <a:p>
            <a:pPr marL="0" lvl="1" defTabSz="360363">
              <a:lnSpc>
                <a:spcPct val="300000"/>
              </a:lnSpc>
            </a:pPr>
            <a:r>
              <a:rPr lang="fr-FR" dirty="0"/>
              <a:t>l’herbe</a:t>
            </a:r>
          </a:p>
        </p:txBody>
      </p:sp>
    </p:spTree>
    <p:extLst>
      <p:ext uri="{BB962C8B-B14F-4D97-AF65-F5344CB8AC3E}">
        <p14:creationId xmlns:p14="http://schemas.microsoft.com/office/powerpoint/2010/main" val="41793243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Placer les groupes nominaux à la bonne place dans le tableau :</a:t>
            </a:r>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endParaRPr lang="fr-FR" dirty="0"/>
          </a:p>
          <a:p>
            <a:r>
              <a:rPr lang="fr-FR" dirty="0"/>
              <a:t>Puis transformer tous les groupes nominaux : mettre au pluriel tous les groupes singulier ou au singulier pour tous les groupes pluriel.</a:t>
            </a:r>
          </a:p>
        </p:txBody>
      </p:sp>
      <p:sp>
        <p:nvSpPr>
          <p:cNvPr id="3" name="Espace réservé du texte 2"/>
          <p:cNvSpPr>
            <a:spLocks noGrp="1"/>
          </p:cNvSpPr>
          <p:nvPr>
            <p:ph type="body" sz="quarter" idx="12"/>
          </p:nvPr>
        </p:nvSpPr>
        <p:spPr/>
        <p:txBody>
          <a:bodyPr/>
          <a:lstStyle/>
          <a:p>
            <a:r>
              <a:rPr lang="fr-FR" dirty="0"/>
              <a:t>Le groupe nominal</a:t>
            </a:r>
          </a:p>
        </p:txBody>
      </p:sp>
      <p:graphicFrame>
        <p:nvGraphicFramePr>
          <p:cNvPr id="4" name="Tableau 3"/>
          <p:cNvGraphicFramePr>
            <a:graphicFrameLocks noGrp="1"/>
          </p:cNvGraphicFramePr>
          <p:nvPr>
            <p:extLst>
              <p:ext uri="{D42A27DB-BD31-4B8C-83A1-F6EECF244321}">
                <p14:modId xmlns:p14="http://schemas.microsoft.com/office/powerpoint/2010/main" val="2307864752"/>
              </p:ext>
            </p:extLst>
          </p:nvPr>
        </p:nvGraphicFramePr>
        <p:xfrm>
          <a:off x="236115" y="1953938"/>
          <a:ext cx="9427422" cy="3808358"/>
        </p:xfrm>
        <a:graphic>
          <a:graphicData uri="http://schemas.openxmlformats.org/drawingml/2006/table">
            <a:tbl>
              <a:tblPr firstRow="1" bandRow="1">
                <a:tableStyleId>{5940675A-B579-460E-94D1-54222C63F5DA}</a:tableStyleId>
              </a:tblPr>
              <a:tblGrid>
                <a:gridCol w="1502897">
                  <a:extLst>
                    <a:ext uri="{9D8B030D-6E8A-4147-A177-3AD203B41FA5}">
                      <a16:colId xmlns:a16="http://schemas.microsoft.com/office/drawing/2014/main" val="925219026"/>
                    </a:ext>
                  </a:extLst>
                </a:gridCol>
                <a:gridCol w="3760076">
                  <a:extLst>
                    <a:ext uri="{9D8B030D-6E8A-4147-A177-3AD203B41FA5}">
                      <a16:colId xmlns:a16="http://schemas.microsoft.com/office/drawing/2014/main" val="2863905126"/>
                    </a:ext>
                  </a:extLst>
                </a:gridCol>
                <a:gridCol w="4164449">
                  <a:extLst>
                    <a:ext uri="{9D8B030D-6E8A-4147-A177-3AD203B41FA5}">
                      <a16:colId xmlns:a16="http://schemas.microsoft.com/office/drawing/2014/main" val="916904927"/>
                    </a:ext>
                  </a:extLst>
                </a:gridCol>
              </a:tblGrid>
              <a:tr h="221703">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a:t>Singulier</a:t>
                      </a:r>
                    </a:p>
                  </a:txBody>
                  <a:tcPr anchor="ctr"/>
                </a:tc>
                <a:tc>
                  <a:txBody>
                    <a:bodyPr/>
                    <a:lstStyle/>
                    <a:p>
                      <a:pPr algn="ctr"/>
                      <a:r>
                        <a:rPr lang="fr-FR" dirty="0"/>
                        <a:t>Pluriel</a:t>
                      </a:r>
                    </a:p>
                  </a:txBody>
                  <a:tcPr anchor="ctr"/>
                </a:tc>
                <a:extLst>
                  <a:ext uri="{0D108BD9-81ED-4DB2-BD59-A6C34878D82A}">
                    <a16:rowId xmlns:a16="http://schemas.microsoft.com/office/drawing/2014/main" val="354569019"/>
                  </a:ext>
                </a:extLst>
              </a:tr>
              <a:tr h="1676861">
                <a:tc>
                  <a:txBody>
                    <a:bodyPr/>
                    <a:lstStyle/>
                    <a:p>
                      <a:pPr algn="ctr"/>
                      <a:r>
                        <a:rPr lang="fr-FR" dirty="0"/>
                        <a:t>Masculin</a:t>
                      </a:r>
                    </a:p>
                  </a:txBody>
                  <a:tcPr anchor="ctr"/>
                </a:tc>
                <a:tc>
                  <a:txBody>
                    <a:bodyPr/>
                    <a:lstStyle/>
                    <a:p>
                      <a:pPr algn="ctr"/>
                      <a:endParaRPr lang="fr-FR" dirty="0"/>
                    </a:p>
                  </a:txBody>
                  <a:tcPr anchor="ctr"/>
                </a:tc>
                <a:tc>
                  <a:txBody>
                    <a:bodyPr/>
                    <a:lstStyle/>
                    <a:p>
                      <a:pPr algn="ctr"/>
                      <a:endParaRPr lang="fr-FR"/>
                    </a:p>
                  </a:txBody>
                  <a:tcPr anchor="ctr"/>
                </a:tc>
                <a:extLst>
                  <a:ext uri="{0D108BD9-81ED-4DB2-BD59-A6C34878D82A}">
                    <a16:rowId xmlns:a16="http://schemas.microsoft.com/office/drawing/2014/main" val="3110220946"/>
                  </a:ext>
                </a:extLst>
              </a:tr>
              <a:tr h="1765737">
                <a:tc>
                  <a:txBody>
                    <a:bodyPr/>
                    <a:lstStyle/>
                    <a:p>
                      <a:pPr algn="ctr"/>
                      <a:r>
                        <a:rPr lang="fr-FR" dirty="0"/>
                        <a:t>Féminin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val="2444051556"/>
                  </a:ext>
                </a:extLst>
              </a:tr>
            </a:tbl>
          </a:graphicData>
        </a:graphic>
      </p:graphicFrame>
    </p:spTree>
    <p:extLst>
      <p:ext uri="{BB962C8B-B14F-4D97-AF65-F5344CB8AC3E}">
        <p14:creationId xmlns:p14="http://schemas.microsoft.com/office/powerpoint/2010/main" val="373661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marL="0"/>
            <a:r>
              <a:rPr lang="fr-FR" dirty="0"/>
              <a:t>Dans ces groupes nominaux, trouve le nom et le déterminant. Écris N sous le nom, D sous le déterminant.</a:t>
            </a:r>
          </a:p>
          <a:p>
            <a:pPr marL="0"/>
            <a:r>
              <a:rPr lang="fr-FR" dirty="0"/>
              <a:t>Ensuite, écris les groupes nominaux dans le tableau.</a:t>
            </a:r>
          </a:p>
          <a:p>
            <a:pPr marL="0" lvl="2"/>
            <a:r>
              <a:rPr lang="fr-FR" dirty="0"/>
              <a:t>ce manteau – un bébé – un cheval – des oiseaux – des pantalons – des hirondelles – du brouillard</a:t>
            </a:r>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851947951"/>
              </p:ext>
            </p:extLst>
          </p:nvPr>
        </p:nvGraphicFramePr>
        <p:xfrm>
          <a:off x="236115" y="2229835"/>
          <a:ext cx="9427422" cy="3808358"/>
        </p:xfrm>
        <a:graphic>
          <a:graphicData uri="http://schemas.openxmlformats.org/drawingml/2006/table">
            <a:tbl>
              <a:tblPr firstRow="1" bandRow="1">
                <a:tableStyleId>{5940675A-B579-460E-94D1-54222C63F5DA}</a:tableStyleId>
              </a:tblPr>
              <a:tblGrid>
                <a:gridCol w="1502897">
                  <a:extLst>
                    <a:ext uri="{9D8B030D-6E8A-4147-A177-3AD203B41FA5}">
                      <a16:colId xmlns:a16="http://schemas.microsoft.com/office/drawing/2014/main" val="925219026"/>
                    </a:ext>
                  </a:extLst>
                </a:gridCol>
                <a:gridCol w="3760076">
                  <a:extLst>
                    <a:ext uri="{9D8B030D-6E8A-4147-A177-3AD203B41FA5}">
                      <a16:colId xmlns:a16="http://schemas.microsoft.com/office/drawing/2014/main" val="2863905126"/>
                    </a:ext>
                  </a:extLst>
                </a:gridCol>
                <a:gridCol w="4164449">
                  <a:extLst>
                    <a:ext uri="{9D8B030D-6E8A-4147-A177-3AD203B41FA5}">
                      <a16:colId xmlns:a16="http://schemas.microsoft.com/office/drawing/2014/main" val="916904927"/>
                    </a:ext>
                  </a:extLst>
                </a:gridCol>
              </a:tblGrid>
              <a:tr h="221703">
                <a:tc>
                  <a:txBody>
                    <a:bodyPr/>
                    <a:lstStyle/>
                    <a:p>
                      <a:pPr algn="ctr"/>
                      <a:endParaRPr lang="fr-FR" dirty="0"/>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a:t>Singulier</a:t>
                      </a:r>
                    </a:p>
                  </a:txBody>
                  <a:tcPr anchor="ctr"/>
                </a:tc>
                <a:tc>
                  <a:txBody>
                    <a:bodyPr/>
                    <a:lstStyle/>
                    <a:p>
                      <a:pPr algn="ctr"/>
                      <a:r>
                        <a:rPr lang="fr-FR" dirty="0"/>
                        <a:t>Pluriel</a:t>
                      </a:r>
                    </a:p>
                  </a:txBody>
                  <a:tcPr anchor="ctr"/>
                </a:tc>
                <a:extLst>
                  <a:ext uri="{0D108BD9-81ED-4DB2-BD59-A6C34878D82A}">
                    <a16:rowId xmlns:a16="http://schemas.microsoft.com/office/drawing/2014/main" val="354569019"/>
                  </a:ext>
                </a:extLst>
              </a:tr>
              <a:tr h="1676861">
                <a:tc>
                  <a:txBody>
                    <a:bodyPr/>
                    <a:lstStyle/>
                    <a:p>
                      <a:pPr algn="ctr"/>
                      <a:r>
                        <a:rPr lang="fr-FR" dirty="0"/>
                        <a:t>Masculin</a:t>
                      </a:r>
                    </a:p>
                  </a:txBody>
                  <a:tcPr anchor="ctr"/>
                </a:tc>
                <a:tc>
                  <a:txBody>
                    <a:bodyPr/>
                    <a:lstStyle/>
                    <a:p>
                      <a:pPr algn="ctr"/>
                      <a:endParaRPr lang="fr-FR" dirty="0"/>
                    </a:p>
                  </a:txBody>
                  <a:tcPr anchor="ctr"/>
                </a:tc>
                <a:tc>
                  <a:txBody>
                    <a:bodyPr/>
                    <a:lstStyle/>
                    <a:p>
                      <a:pPr algn="ctr"/>
                      <a:endParaRPr lang="fr-FR"/>
                    </a:p>
                  </a:txBody>
                  <a:tcPr anchor="ctr"/>
                </a:tc>
                <a:extLst>
                  <a:ext uri="{0D108BD9-81ED-4DB2-BD59-A6C34878D82A}">
                    <a16:rowId xmlns:a16="http://schemas.microsoft.com/office/drawing/2014/main" val="3110220946"/>
                  </a:ext>
                </a:extLst>
              </a:tr>
              <a:tr h="1765737">
                <a:tc>
                  <a:txBody>
                    <a:bodyPr/>
                    <a:lstStyle/>
                    <a:p>
                      <a:pPr algn="ctr"/>
                      <a:r>
                        <a:rPr lang="fr-FR" dirty="0"/>
                        <a:t>Féminin</a:t>
                      </a:r>
                    </a:p>
                  </a:txBody>
                  <a:tcPr anchor="ct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val="2444051556"/>
                  </a:ext>
                </a:extLst>
              </a:tr>
            </a:tbl>
          </a:graphicData>
        </a:graphic>
      </p:graphicFrame>
    </p:spTree>
    <p:extLst>
      <p:ext uri="{BB962C8B-B14F-4D97-AF65-F5344CB8AC3E}">
        <p14:creationId xmlns:p14="http://schemas.microsoft.com/office/powerpoint/2010/main" val="2366901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²de</a:t>
            </a:r>
            <a:r>
              <a:rPr lang="fr-FR" dirty="0"/>
              <a:t> vocabulaire</a:t>
            </a:r>
          </a:p>
        </p:txBody>
      </p:sp>
    </p:spTree>
    <p:extLst>
      <p:ext uri="{BB962C8B-B14F-4D97-AF65-F5344CB8AC3E}">
        <p14:creationId xmlns:p14="http://schemas.microsoft.com/office/powerpoint/2010/main" val="7366342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Chercher le sens de </a:t>
            </a:r>
            <a:r>
              <a:rPr lang="fr-FR" dirty="0">
                <a:solidFill>
                  <a:srgbClr val="3333FF"/>
                </a:solidFill>
                <a:latin typeface="Sassoon Infant Std" panose="020B0503020103030203" pitchFamily="34" charset="0"/>
              </a:rPr>
              <a:t>gambader</a:t>
            </a:r>
            <a:r>
              <a:rPr lang="fr-FR" dirty="0"/>
              <a:t> dans le dictionnaire. Relever les synonymes.</a:t>
            </a:r>
          </a:p>
          <a:p>
            <a:r>
              <a:rPr lang="fr-FR" dirty="0"/>
              <a:t>Utiliser le dictionnaire pour trouver les différents sens du verbe </a:t>
            </a:r>
            <a:r>
              <a:rPr lang="fr-FR" dirty="0">
                <a:solidFill>
                  <a:srgbClr val="3333FF"/>
                </a:solidFill>
                <a:latin typeface="Sassoon Infant Std" panose="020B0503020103030203" pitchFamily="34" charset="0"/>
              </a:rPr>
              <a:t>casser</a:t>
            </a:r>
            <a:r>
              <a:rPr lang="fr-FR" dirty="0"/>
              <a:t> et ses synonymes. Redire la phrase  en utilisant le synonyme qui convient :</a:t>
            </a:r>
          </a:p>
          <a:p>
            <a:pPr lvl="1"/>
            <a:r>
              <a:rPr lang="fr-FR" dirty="0"/>
              <a:t>Parfois, il cassait des objets.</a:t>
            </a:r>
            <a:endParaRPr lang="fr-FR" dirty="0"/>
          </a:p>
        </p:txBody>
      </p:sp>
      <p:sp>
        <p:nvSpPr>
          <p:cNvPr id="3" name="Espace réservé du texte 2"/>
          <p:cNvSpPr>
            <a:spLocks noGrp="1"/>
          </p:cNvSpPr>
          <p:nvPr>
            <p:ph type="body" sz="quarter" idx="11"/>
          </p:nvPr>
        </p:nvSpPr>
        <p:spPr/>
        <p:txBody>
          <a:bodyPr/>
          <a:lstStyle/>
          <a:p>
            <a:r>
              <a:rPr lang="fr-FR" dirty="0"/>
              <a:t>Vocabulaire</a:t>
            </a:r>
          </a:p>
        </p:txBody>
      </p:sp>
    </p:spTree>
    <p:extLst>
      <p:ext uri="{BB962C8B-B14F-4D97-AF65-F5344CB8AC3E}">
        <p14:creationId xmlns:p14="http://schemas.microsoft.com/office/powerpoint/2010/main" val="34412479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Chercher le mot « gambader » dans le dictionnaire :</a:t>
            </a:r>
          </a:p>
          <a:p>
            <a:pPr lvl="2"/>
            <a:r>
              <a:rPr lang="fr-FR" dirty="0"/>
              <a:t>Page :</a:t>
            </a:r>
          </a:p>
          <a:p>
            <a:pPr lvl="2"/>
            <a:r>
              <a:rPr lang="fr-FR" dirty="0"/>
              <a:t>Définition :</a:t>
            </a:r>
          </a:p>
          <a:p>
            <a:pPr lvl="2"/>
            <a:endParaRPr lang="fr-FR" dirty="0"/>
          </a:p>
          <a:p>
            <a:pPr lvl="2"/>
            <a:r>
              <a:rPr lang="fr-FR" dirty="0"/>
              <a:t>Phrase-exemple :</a:t>
            </a:r>
          </a:p>
          <a:p>
            <a:pPr lvl="2"/>
            <a:endParaRPr lang="fr-FR" dirty="0"/>
          </a:p>
          <a:p>
            <a:pPr lvl="2"/>
            <a:r>
              <a:rPr lang="fr-FR" dirty="0"/>
              <a:t>Mots qui ont le même sens :</a:t>
            </a:r>
          </a:p>
        </p:txBody>
      </p:sp>
      <p:sp>
        <p:nvSpPr>
          <p:cNvPr id="5" name="Espace réservé du texte 4"/>
          <p:cNvSpPr>
            <a:spLocks noGrp="1"/>
          </p:cNvSpPr>
          <p:nvPr>
            <p:ph type="body" sz="quarter" idx="12"/>
          </p:nvPr>
        </p:nvSpPr>
        <p:spPr/>
        <p:txBody>
          <a:bodyPr/>
          <a:lstStyle/>
          <a:p>
            <a:r>
              <a:rPr lang="fr-FR" dirty="0"/>
              <a:t>Vocabulaire</a:t>
            </a:r>
          </a:p>
        </p:txBody>
      </p:sp>
    </p:spTree>
    <p:extLst>
      <p:ext uri="{BB962C8B-B14F-4D97-AF65-F5344CB8AC3E}">
        <p14:creationId xmlns:p14="http://schemas.microsoft.com/office/powerpoint/2010/main" val="34519406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Chercher le mot « casser » dans le dictionnaire :</a:t>
            </a:r>
          </a:p>
          <a:p>
            <a:pPr lvl="2"/>
            <a:r>
              <a:rPr lang="fr-FR" dirty="0"/>
              <a:t>Page :</a:t>
            </a:r>
          </a:p>
          <a:p>
            <a:pPr lvl="2"/>
            <a:r>
              <a:rPr lang="fr-FR" dirty="0"/>
              <a:t>Définition :</a:t>
            </a:r>
          </a:p>
          <a:p>
            <a:pPr lvl="2"/>
            <a:endParaRPr lang="fr-FR" dirty="0"/>
          </a:p>
          <a:p>
            <a:pPr lvl="2"/>
            <a:r>
              <a:rPr lang="fr-FR" dirty="0"/>
              <a:t>Mots qui ont le même sens :</a:t>
            </a:r>
          </a:p>
          <a:p>
            <a:pPr lvl="2"/>
            <a:endParaRPr lang="fr-FR" dirty="0"/>
          </a:p>
          <a:p>
            <a:pPr lvl="2"/>
            <a:endParaRPr lang="fr-FR" dirty="0"/>
          </a:p>
          <a:p>
            <a:pPr lvl="2"/>
            <a:r>
              <a:rPr lang="fr-FR" dirty="0"/>
              <a:t>Remplace « cassait » par des mots qui ont le même sens :</a:t>
            </a:r>
          </a:p>
          <a:p>
            <a:pPr lvl="1"/>
            <a:r>
              <a:rPr lang="fr-FR" dirty="0" err="1"/>
              <a:t>P²arfoi</a:t>
            </a:r>
            <a:r>
              <a:rPr lang="fr-FR" dirty="0"/>
              <a:t>$ , </a:t>
            </a:r>
            <a:r>
              <a:rPr lang="fr-FR" dirty="0" err="1"/>
              <a:t>²il</a:t>
            </a:r>
            <a:r>
              <a:rPr lang="fr-FR" dirty="0"/>
              <a:t> </a:t>
            </a:r>
            <a:r>
              <a:rPr lang="fr-FR" dirty="0" err="1"/>
              <a:t>²cassait</a:t>
            </a:r>
            <a:r>
              <a:rPr lang="fr-FR" dirty="0"/>
              <a:t> </a:t>
            </a:r>
            <a:r>
              <a:rPr lang="fr-FR" dirty="0" err="1"/>
              <a:t>²de</a:t>
            </a:r>
            <a:r>
              <a:rPr lang="fr-FR" dirty="0"/>
              <a:t>$ </a:t>
            </a:r>
            <a:r>
              <a:rPr lang="fr-FR" dirty="0" err="1"/>
              <a:t>²objet</a:t>
            </a:r>
            <a:r>
              <a:rPr lang="fr-FR" dirty="0"/>
              <a:t>$.</a:t>
            </a:r>
          </a:p>
        </p:txBody>
      </p:sp>
      <p:sp>
        <p:nvSpPr>
          <p:cNvPr id="5" name="Espace réservé du texte 4"/>
          <p:cNvSpPr>
            <a:spLocks noGrp="1"/>
          </p:cNvSpPr>
          <p:nvPr>
            <p:ph type="body" sz="quarter" idx="12"/>
          </p:nvPr>
        </p:nvSpPr>
        <p:spPr/>
        <p:txBody>
          <a:bodyPr/>
          <a:lstStyle/>
          <a:p>
            <a:r>
              <a:rPr lang="fr-FR" dirty="0"/>
              <a:t>Vocabulaire</a:t>
            </a:r>
          </a:p>
        </p:txBody>
      </p:sp>
    </p:spTree>
    <p:extLst>
      <p:ext uri="{BB962C8B-B14F-4D97-AF65-F5344CB8AC3E}">
        <p14:creationId xmlns:p14="http://schemas.microsoft.com/office/powerpoint/2010/main" val="39533693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marL="0" defTabSz="361950"/>
            <a:r>
              <a:rPr lang="fr-FR" dirty="0"/>
              <a:t>Recopie la phrase en remplaçant le mot en gras par un synonyme :</a:t>
            </a:r>
          </a:p>
          <a:p>
            <a:pPr marL="0" lvl="2" defTabSz="361950"/>
            <a:r>
              <a:rPr lang="fr-FR" dirty="0"/>
              <a:t>Mes parents font bâtir une maison.</a:t>
            </a:r>
          </a:p>
          <a:p>
            <a:pPr marL="0" lvl="2" defTabSz="361950"/>
            <a:endParaRPr lang="fr-FR" dirty="0"/>
          </a:p>
          <a:p>
            <a:pPr marL="0" defTabSz="361950"/>
            <a:r>
              <a:rPr lang="fr-FR" dirty="0"/>
              <a:t>Écris deux phrases avec le verbe gambader.</a:t>
            </a:r>
            <a:endParaRPr lang="fr-FR" dirty="0"/>
          </a:p>
        </p:txBody>
      </p:sp>
    </p:spTree>
    <p:extLst>
      <p:ext uri="{BB962C8B-B14F-4D97-AF65-F5344CB8AC3E}">
        <p14:creationId xmlns:p14="http://schemas.microsoft.com/office/powerpoint/2010/main" val="15427527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P²roduction</a:t>
            </a:r>
            <a:r>
              <a:rPr lang="fr-FR" dirty="0"/>
              <a:t> d’écrit</a:t>
            </a:r>
          </a:p>
        </p:txBody>
      </p:sp>
    </p:spTree>
    <p:extLst>
      <p:ext uri="{BB962C8B-B14F-4D97-AF65-F5344CB8AC3E}">
        <p14:creationId xmlns:p14="http://schemas.microsoft.com/office/powerpoint/2010/main" val="18198638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Continuer le texte, sur le modèle du texte parlant de </a:t>
            </a:r>
            <a:r>
              <a:rPr lang="fr-FR" dirty="0" err="1"/>
              <a:t>Zouzou</a:t>
            </a:r>
            <a:r>
              <a:rPr lang="fr-FR" dirty="0"/>
              <a:t> :</a:t>
            </a:r>
          </a:p>
          <a:p>
            <a:pPr lvl="1"/>
            <a:r>
              <a:rPr lang="fr-FR" dirty="0"/>
              <a:t>Quand mon petit chat Bouboule était petit, il ………</a:t>
            </a:r>
          </a:p>
          <a:p>
            <a:endParaRPr lang="fr-FR" dirty="0"/>
          </a:p>
          <a:p>
            <a:r>
              <a:rPr lang="fr-FR" dirty="0"/>
              <a:t>Relire le texte en veillant à la ponctuation, à l'accord sujet/verbe et aux accords dans le groupe nominal.</a:t>
            </a:r>
            <a:endParaRPr lang="fr-FR" dirty="0"/>
          </a:p>
        </p:txBody>
      </p:sp>
      <p:sp>
        <p:nvSpPr>
          <p:cNvPr id="4" name="Espace réservé du texte 3"/>
          <p:cNvSpPr>
            <a:spLocks noGrp="1"/>
          </p:cNvSpPr>
          <p:nvPr>
            <p:ph type="body" sz="quarter" idx="11"/>
          </p:nvPr>
        </p:nvSpPr>
        <p:spPr/>
        <p:txBody>
          <a:bodyPr/>
          <a:lstStyle/>
          <a:p>
            <a:r>
              <a:rPr lang="fr-FR" dirty="0"/>
              <a:t>Production d’écrit</a:t>
            </a:r>
          </a:p>
        </p:txBody>
      </p:sp>
    </p:spTree>
    <p:extLst>
      <p:ext uri="{BB962C8B-B14F-4D97-AF65-F5344CB8AC3E}">
        <p14:creationId xmlns:p14="http://schemas.microsoft.com/office/powerpoint/2010/main" val="2880678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Quand </a:t>
            </a:r>
            <a:r>
              <a:rPr lang="fr-FR" dirty="0" err="1"/>
              <a:t>Zouzou</a:t>
            </a:r>
            <a:r>
              <a:rPr lang="fr-FR" dirty="0"/>
              <a:t> était un jeune chiot</a:t>
            </a:r>
          </a:p>
        </p:txBody>
      </p:sp>
      <p:sp>
        <p:nvSpPr>
          <p:cNvPr id="3" name="Espace réservé du texte 2"/>
          <p:cNvSpPr>
            <a:spLocks noGrp="1"/>
          </p:cNvSpPr>
          <p:nvPr>
            <p:ph type="body" sz="quarter" idx="10"/>
          </p:nvPr>
        </p:nvSpPr>
        <p:spPr/>
        <p:txBody>
          <a:bodyPr/>
          <a:lstStyle/>
          <a:p>
            <a:pPr indent="360000">
              <a:spcBef>
                <a:spcPts val="600"/>
              </a:spcBef>
              <a:spcAft>
                <a:spcPts val="600"/>
              </a:spcAft>
            </a:pPr>
            <a:r>
              <a:rPr lang="fr-FR" dirty="0"/>
              <a:t>J’ai un chien, il s’appelle </a:t>
            </a:r>
            <a:r>
              <a:rPr lang="fr-FR" dirty="0" err="1"/>
              <a:t>Zouzou</a:t>
            </a:r>
            <a:r>
              <a:rPr lang="fr-FR" dirty="0"/>
              <a:t>. Il a quatre ans.</a:t>
            </a:r>
          </a:p>
          <a:p>
            <a:pPr indent="360000">
              <a:spcBef>
                <a:spcPts val="600"/>
              </a:spcBef>
              <a:spcAft>
                <a:spcPts val="600"/>
              </a:spcAft>
            </a:pPr>
            <a:r>
              <a:rPr lang="fr-FR" dirty="0"/>
              <a:t>Quand il était jeune, mon chien </a:t>
            </a:r>
            <a:r>
              <a:rPr lang="fr-FR" dirty="0" err="1"/>
              <a:t>Zouzou</a:t>
            </a:r>
            <a:r>
              <a:rPr lang="fr-FR" dirty="0"/>
              <a:t> était tout fou. Il jouait avec tout : nos chaussures, les bouteilles vides en plastique, sa petite balle verte, un bâton, un carton… Il mordillait les chaussons. Il lançait ses jouets en l’air et il sautait pour les rattraper. Parfois, il cassait des objets et Maman le grondait. Alors </a:t>
            </a:r>
            <a:r>
              <a:rPr lang="fr-FR" dirty="0" err="1"/>
              <a:t>Zouzou</a:t>
            </a:r>
            <a:r>
              <a:rPr lang="fr-FR" dirty="0"/>
              <a:t> la regardait d’un air malheureux et elle ne criait plus. Il aimait surtout se promener dans les prés. Il gambadait dans l’herbe. En rentrant à la maison, il était fatigué. Il ne bougeait plus et il restait sur son tapis, bien tranquille, pendant quelques heures. Ensuite, il recommençait à courir partout.</a:t>
            </a:r>
          </a:p>
          <a:p>
            <a:pPr indent="360000">
              <a:spcBef>
                <a:spcPts val="600"/>
              </a:spcBef>
              <a:spcAft>
                <a:spcPts val="600"/>
              </a:spcAft>
            </a:pPr>
            <a:r>
              <a:rPr lang="fr-FR" dirty="0"/>
              <a:t>Aujourd’hui, </a:t>
            </a:r>
            <a:r>
              <a:rPr lang="fr-FR" dirty="0" err="1"/>
              <a:t>Zouzou</a:t>
            </a:r>
            <a:r>
              <a:rPr lang="fr-FR" dirty="0"/>
              <a:t> est un chien adulte. Il aime encore s’amuser avec moi quand je rentre de l’école. Mais maintenant il joue sagement.</a:t>
            </a:r>
            <a:endParaRPr lang="fr-FR" dirty="0"/>
          </a:p>
        </p:txBody>
      </p:sp>
    </p:spTree>
    <p:extLst>
      <p:ext uri="{BB962C8B-B14F-4D97-AF65-F5344CB8AC3E}">
        <p14:creationId xmlns:p14="http://schemas.microsoft.com/office/powerpoint/2010/main" val="13337485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Continuer le texte, sur le modèle du texte parlant de </a:t>
            </a:r>
            <a:r>
              <a:rPr lang="fr-FR" dirty="0" err="1"/>
              <a:t>Zouzou</a:t>
            </a:r>
            <a:r>
              <a:rPr lang="fr-FR" dirty="0"/>
              <a:t> :</a:t>
            </a:r>
            <a:endParaRPr lang="fr-FR" dirty="0"/>
          </a:p>
        </p:txBody>
      </p:sp>
      <p:sp>
        <p:nvSpPr>
          <p:cNvPr id="4" name="Espace réservé du texte 3"/>
          <p:cNvSpPr>
            <a:spLocks noGrp="1"/>
          </p:cNvSpPr>
          <p:nvPr>
            <p:ph type="body" sz="quarter" idx="12"/>
          </p:nvPr>
        </p:nvSpPr>
        <p:spPr/>
        <p:txBody>
          <a:bodyPr/>
          <a:lstStyle/>
          <a:p>
            <a:r>
              <a:rPr lang="fr-FR" dirty="0"/>
              <a:t>Production d’écrit</a:t>
            </a:r>
          </a:p>
        </p:txBody>
      </p:sp>
      <p:sp>
        <p:nvSpPr>
          <p:cNvPr id="5" name="Espace réservé du texte 4"/>
          <p:cNvSpPr>
            <a:spLocks noGrp="1"/>
          </p:cNvSpPr>
          <p:nvPr>
            <p:ph type="body" sz="quarter" idx="13"/>
          </p:nvPr>
        </p:nvSpPr>
        <p:spPr>
          <a:xfrm>
            <a:off x="1060057" y="1096218"/>
            <a:ext cx="8714996" cy="5616575"/>
          </a:xfrm>
        </p:spPr>
        <p:txBody>
          <a:bodyPr/>
          <a:lstStyle/>
          <a:p>
            <a:pPr lvl="1"/>
            <a:r>
              <a:rPr lang="fr-FR" sz="3000" dirty="0" err="1"/>
              <a:t>Q²uand</a:t>
            </a:r>
            <a:r>
              <a:rPr lang="fr-FR" sz="3000" dirty="0"/>
              <a:t> mon </a:t>
            </a:r>
            <a:r>
              <a:rPr lang="fr-FR" sz="3000" dirty="0" err="1"/>
              <a:t>²petit</a:t>
            </a:r>
            <a:r>
              <a:rPr lang="fr-FR" sz="3000" dirty="0"/>
              <a:t> </a:t>
            </a:r>
            <a:r>
              <a:rPr lang="fr-FR" sz="3000" dirty="0" err="1"/>
              <a:t>²chat</a:t>
            </a:r>
            <a:r>
              <a:rPr lang="fr-FR" sz="3000" dirty="0"/>
              <a:t> </a:t>
            </a:r>
            <a:r>
              <a:rPr lang="fr-FR" sz="3000" dirty="0" err="1"/>
              <a:t>B²ouboule</a:t>
            </a:r>
            <a:r>
              <a:rPr lang="fr-FR" sz="3000" dirty="0"/>
              <a:t> était </a:t>
            </a:r>
            <a:r>
              <a:rPr lang="fr-FR" sz="3000" dirty="0" err="1"/>
              <a:t>²petit</a:t>
            </a:r>
            <a:r>
              <a:rPr lang="fr-FR" sz="3000" dirty="0"/>
              <a:t>, </a:t>
            </a:r>
            <a:r>
              <a:rPr lang="fr-FR" sz="3000" dirty="0" err="1"/>
              <a:t>²il</a:t>
            </a:r>
            <a:r>
              <a:rPr lang="fr-FR" sz="3000" dirty="0"/>
              <a:t> …………</a:t>
            </a:r>
            <a:endParaRPr lang="fr-FR" sz="3000" dirty="0"/>
          </a:p>
        </p:txBody>
      </p:sp>
    </p:spTree>
    <p:extLst>
      <p:ext uri="{BB962C8B-B14F-4D97-AF65-F5344CB8AC3E}">
        <p14:creationId xmlns:p14="http://schemas.microsoft.com/office/powerpoint/2010/main" val="3516753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Questions de compréhensions, collectivement, à l’oral :</a:t>
            </a:r>
          </a:p>
          <a:p>
            <a:pPr marL="342900" indent="-342900">
              <a:buFont typeface="+mj-lt"/>
              <a:buAutoNum type="arabicParenR"/>
            </a:pPr>
            <a:r>
              <a:rPr lang="fr-FR" dirty="0"/>
              <a:t>Qui raconte cette histoire ?</a:t>
            </a:r>
          </a:p>
          <a:p>
            <a:pPr marL="342900" indent="-342900">
              <a:buFont typeface="+mj-lt"/>
              <a:buAutoNum type="arabicParenR"/>
            </a:pPr>
            <a:r>
              <a:rPr lang="fr-FR" dirty="0"/>
              <a:t>Que faisait </a:t>
            </a:r>
            <a:r>
              <a:rPr lang="fr-FR" dirty="0" err="1"/>
              <a:t>Zouzou</a:t>
            </a:r>
            <a:r>
              <a:rPr lang="fr-FR" dirty="0"/>
              <a:t> quand il était jeune ?</a:t>
            </a:r>
          </a:p>
          <a:p>
            <a:pPr marL="342900" indent="-342900">
              <a:buFont typeface="+mj-lt"/>
              <a:buAutoNum type="arabicParenR"/>
            </a:pPr>
            <a:r>
              <a:rPr lang="fr-FR" dirty="0"/>
              <a:t>Pourquoi Maman le grondait-elle ?</a:t>
            </a:r>
          </a:p>
          <a:p>
            <a:pPr marL="342900" indent="-342900">
              <a:buFont typeface="+mj-lt"/>
              <a:buAutoNum type="arabicParenR"/>
            </a:pPr>
            <a:r>
              <a:rPr lang="fr-FR" dirty="0"/>
              <a:t>Qu’aimait-il faire surtout ?</a:t>
            </a:r>
          </a:p>
          <a:p>
            <a:pPr marL="342900" indent="-342900">
              <a:buFont typeface="+mj-lt"/>
              <a:buAutoNum type="arabicParenR"/>
            </a:pPr>
            <a:r>
              <a:rPr lang="fr-FR" dirty="0"/>
              <a:t>Et maintenant est-il toujours aussi fou ? Pourquoi ?</a:t>
            </a:r>
          </a:p>
          <a:p>
            <a:pPr marL="342900" indent="-342900">
              <a:buFont typeface="+mj-lt"/>
              <a:buAutoNum type="arabicParenR"/>
            </a:pPr>
            <a:r>
              <a:rPr lang="fr-FR" dirty="0"/>
              <a:t>Expliquer : mordiller – gambader – adulte.</a:t>
            </a:r>
            <a:endParaRPr lang="fr-FR" dirty="0"/>
          </a:p>
        </p:txBody>
      </p:sp>
      <p:sp>
        <p:nvSpPr>
          <p:cNvPr id="5" name="Espace réservé du texte 4"/>
          <p:cNvSpPr>
            <a:spLocks noGrp="1"/>
          </p:cNvSpPr>
          <p:nvPr>
            <p:ph type="body" sz="quarter" idx="11"/>
          </p:nvPr>
        </p:nvSpPr>
        <p:spPr/>
        <p:txBody>
          <a:bodyPr/>
          <a:lstStyle/>
          <a:p>
            <a:r>
              <a:rPr lang="fr-FR" dirty="0"/>
              <a:t>Compréhension</a:t>
            </a:r>
          </a:p>
        </p:txBody>
      </p:sp>
    </p:spTree>
    <p:extLst>
      <p:ext uri="{BB962C8B-B14F-4D97-AF65-F5344CB8AC3E}">
        <p14:creationId xmlns:p14="http://schemas.microsoft.com/office/powerpoint/2010/main" val="15545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²texte</a:t>
            </a:r>
            <a:endParaRPr lang="fr-FR" dirty="0"/>
          </a:p>
        </p:txBody>
      </p:sp>
    </p:spTree>
    <p:extLst>
      <p:ext uri="{BB962C8B-B14F-4D97-AF65-F5344CB8AC3E}">
        <p14:creationId xmlns:p14="http://schemas.microsoft.com/office/powerpoint/2010/main" val="2556100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u="sng" dirty="0"/>
              <a:t>Organisation du texte :</a:t>
            </a:r>
          </a:p>
          <a:p>
            <a:r>
              <a:rPr lang="fr-FR" dirty="0"/>
              <a:t>Compter le nombre de paragraphes.</a:t>
            </a:r>
          </a:p>
          <a:p>
            <a:r>
              <a:rPr lang="fr-FR" dirty="0"/>
              <a:t>Lire des phrases du texte. Remarquer les points de suspension qui montrent que l’énumération n’est pas terminée.</a:t>
            </a:r>
          </a:p>
          <a:p>
            <a:endParaRPr lang="fr-FR" dirty="0"/>
          </a:p>
          <a:p>
            <a:r>
              <a:rPr lang="fr-FR" u="sng" dirty="0"/>
              <a:t>Les procédés anaphoriques :</a:t>
            </a:r>
          </a:p>
          <a:p>
            <a:r>
              <a:rPr lang="fr-FR" dirty="0"/>
              <a:t>Trouver ce que désignent chacun des mots soulignés en rouge. </a:t>
            </a:r>
            <a:r>
              <a:rPr lang="fr-FR" dirty="0"/>
              <a:t>Interpréter les pronoms.</a:t>
            </a:r>
            <a:endParaRPr lang="fr-FR" dirty="0"/>
          </a:p>
          <a:p>
            <a:endParaRPr lang="fr-FR" dirty="0"/>
          </a:p>
          <a:p>
            <a:r>
              <a:rPr lang="fr-FR" u="sng" dirty="0"/>
              <a:t>Le temps du texte :</a:t>
            </a:r>
          </a:p>
          <a:p>
            <a:r>
              <a:rPr lang="fr-FR" dirty="0"/>
              <a:t>L’histoire est-elle racontée au passé, au présent ou au futur ? Retrouver la partie au passé et celle au présent. </a:t>
            </a:r>
          </a:p>
          <a:p>
            <a:r>
              <a:rPr lang="fr-FR" dirty="0"/>
              <a:t>Indiquer que la partie du texte qui se déroule au passé est écrite à l’imparfait.</a:t>
            </a:r>
          </a:p>
        </p:txBody>
      </p:sp>
      <p:sp>
        <p:nvSpPr>
          <p:cNvPr id="5" name="Espace réservé du texte 4"/>
          <p:cNvSpPr>
            <a:spLocks noGrp="1"/>
          </p:cNvSpPr>
          <p:nvPr>
            <p:ph type="body" sz="quarter" idx="11"/>
          </p:nvPr>
        </p:nvSpPr>
        <p:spPr/>
        <p:txBody>
          <a:bodyPr/>
          <a:lstStyle/>
          <a:p>
            <a:r>
              <a:rPr lang="fr-FR" dirty="0"/>
              <a:t>Le texte</a:t>
            </a:r>
          </a:p>
        </p:txBody>
      </p:sp>
    </p:spTree>
    <p:extLst>
      <p:ext uri="{BB962C8B-B14F-4D97-AF65-F5344CB8AC3E}">
        <p14:creationId xmlns:p14="http://schemas.microsoft.com/office/powerpoint/2010/main" val="3948391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Que signifie chacun des mots soulignés ?</a:t>
            </a:r>
          </a:p>
          <a:p>
            <a:pPr lvl="2"/>
            <a:r>
              <a:rPr lang="fr-FR" dirty="0"/>
              <a:t>J’ai  un  chien,  il  s’appelle  </a:t>
            </a:r>
            <a:r>
              <a:rPr lang="fr-FR" dirty="0" err="1"/>
              <a:t>Zouzou</a:t>
            </a:r>
            <a:r>
              <a:rPr lang="fr-FR" dirty="0"/>
              <a:t>.  Il  a  quatre  ans.</a:t>
            </a:r>
          </a:p>
          <a:p>
            <a:pPr lvl="2"/>
            <a:r>
              <a:rPr lang="fr-FR" dirty="0"/>
              <a:t>Quand  il </a:t>
            </a:r>
            <a:r>
              <a:rPr lang="fr-FR" dirty="0">
                <a:solidFill>
                  <a:srgbClr val="3333FF"/>
                </a:solidFill>
              </a:rPr>
              <a:t>(1)</a:t>
            </a:r>
            <a:r>
              <a:rPr lang="fr-FR" dirty="0"/>
              <a:t>  était  jeune,  mon  chien  </a:t>
            </a:r>
            <a:r>
              <a:rPr lang="fr-FR" dirty="0" err="1"/>
              <a:t>Zouzou</a:t>
            </a:r>
            <a:r>
              <a:rPr lang="fr-FR" dirty="0"/>
              <a:t>  était  tout  fou.  Il  jouait  avec  tout :  nos  chaussures,  les  bouteilles  vides  en  plastique,  sa  petite  balle  verte,  un  bâton,  un  carton…  Il  mordillait  les  chaussons.  Il  lançait  ses </a:t>
            </a:r>
            <a:r>
              <a:rPr lang="fr-FR" dirty="0">
                <a:solidFill>
                  <a:srgbClr val="3333FF"/>
                </a:solidFill>
              </a:rPr>
              <a:t>(2)</a:t>
            </a:r>
            <a:r>
              <a:rPr lang="fr-FR" dirty="0"/>
              <a:t>  jouets  en  l’air  et  il  sautait  pour  les </a:t>
            </a:r>
            <a:r>
              <a:rPr lang="fr-FR" dirty="0">
                <a:solidFill>
                  <a:srgbClr val="3333FF"/>
                </a:solidFill>
              </a:rPr>
              <a:t>(3)</a:t>
            </a:r>
            <a:r>
              <a:rPr lang="fr-FR" dirty="0"/>
              <a:t>  rattraper.  Parfois,  il  cassait  des  objets  et  Maman  le </a:t>
            </a:r>
            <a:r>
              <a:rPr lang="fr-FR" dirty="0">
                <a:solidFill>
                  <a:srgbClr val="3333FF"/>
                </a:solidFill>
              </a:rPr>
              <a:t>(4)</a:t>
            </a:r>
            <a:r>
              <a:rPr lang="fr-FR" dirty="0"/>
              <a:t>  grondait.  Alors  </a:t>
            </a:r>
            <a:r>
              <a:rPr lang="fr-FR" dirty="0" err="1"/>
              <a:t>Zouzou</a:t>
            </a:r>
            <a:r>
              <a:rPr lang="fr-FR" dirty="0"/>
              <a:t>  la </a:t>
            </a:r>
            <a:r>
              <a:rPr lang="fr-FR" dirty="0">
                <a:solidFill>
                  <a:srgbClr val="3333FF"/>
                </a:solidFill>
              </a:rPr>
              <a:t>(5)</a:t>
            </a:r>
            <a:r>
              <a:rPr lang="fr-FR" dirty="0"/>
              <a:t>  regardait  d’un  air  malheureux  et  elle </a:t>
            </a:r>
            <a:r>
              <a:rPr lang="fr-FR" dirty="0">
                <a:solidFill>
                  <a:srgbClr val="3333FF"/>
                </a:solidFill>
              </a:rPr>
              <a:t>(6)</a:t>
            </a:r>
            <a:r>
              <a:rPr lang="fr-FR" dirty="0"/>
              <a:t>  ne  criait  plus.  Il  aimait  surtout  se  promener  dans  les  prés.  Il  gambadait  dans  l’herbe.  En  rentrant  à  la  maison,  il  était  fatigué.  Il  ne  bougeait  plus  et  il  restait  sur  son  tapis,  bien  tranquille,  pendant  quelques  heures.  Ensuite,  il  recommençait  à  courir  partout.</a:t>
            </a:r>
          </a:p>
          <a:p>
            <a:pPr lvl="2"/>
            <a:r>
              <a:rPr lang="fr-FR" dirty="0"/>
              <a:t>Aujourd’hui,  </a:t>
            </a:r>
            <a:r>
              <a:rPr lang="fr-FR" dirty="0" err="1"/>
              <a:t>Zouzou</a:t>
            </a:r>
            <a:r>
              <a:rPr lang="fr-FR" dirty="0"/>
              <a:t>  est  un  chien  adulte.  Il  aime  encore  s’amuser  avec  moi  quand      je </a:t>
            </a:r>
            <a:r>
              <a:rPr lang="fr-FR" dirty="0">
                <a:solidFill>
                  <a:srgbClr val="3333FF"/>
                </a:solidFill>
              </a:rPr>
              <a:t>(7)</a:t>
            </a:r>
            <a:r>
              <a:rPr lang="fr-FR" dirty="0"/>
              <a:t>  rentre  de  l’école.  Mais  maintenant  il </a:t>
            </a:r>
            <a:r>
              <a:rPr lang="fr-FR" dirty="0">
                <a:solidFill>
                  <a:srgbClr val="3333FF"/>
                </a:solidFill>
              </a:rPr>
              <a:t>(8)</a:t>
            </a:r>
            <a:r>
              <a:rPr lang="fr-FR" dirty="0"/>
              <a:t>  joue  sagement.</a:t>
            </a:r>
            <a:endParaRPr lang="fr-FR" dirty="0"/>
          </a:p>
        </p:txBody>
      </p:sp>
      <p:sp>
        <p:nvSpPr>
          <p:cNvPr id="5" name="Espace réservé du texte 4"/>
          <p:cNvSpPr>
            <a:spLocks noGrp="1"/>
          </p:cNvSpPr>
          <p:nvPr>
            <p:ph type="body" sz="quarter" idx="12"/>
          </p:nvPr>
        </p:nvSpPr>
        <p:spPr/>
        <p:txBody>
          <a:bodyPr/>
          <a:lstStyle/>
          <a:p>
            <a:r>
              <a:rPr lang="fr-FR" dirty="0"/>
              <a:t>Le texte</a:t>
            </a:r>
          </a:p>
        </p:txBody>
      </p:sp>
      <p:cxnSp>
        <p:nvCxnSpPr>
          <p:cNvPr id="3" name="Connecteur droit 2"/>
          <p:cNvCxnSpPr/>
          <p:nvPr/>
        </p:nvCxnSpPr>
        <p:spPr>
          <a:xfrm>
            <a:off x="1011836" y="1776334"/>
            <a:ext cx="179882"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6" name="Connecteur droit 5"/>
          <p:cNvCxnSpPr>
            <a:cxnSpLocks/>
          </p:cNvCxnSpPr>
          <p:nvPr/>
        </p:nvCxnSpPr>
        <p:spPr>
          <a:xfrm>
            <a:off x="5294026" y="2685738"/>
            <a:ext cx="364761"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8" name="Connecteur droit 7"/>
          <p:cNvCxnSpPr>
            <a:cxnSpLocks/>
          </p:cNvCxnSpPr>
          <p:nvPr/>
        </p:nvCxnSpPr>
        <p:spPr>
          <a:xfrm>
            <a:off x="224852" y="3165423"/>
            <a:ext cx="299804"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1" name="Connecteur droit 10"/>
          <p:cNvCxnSpPr>
            <a:cxnSpLocks/>
          </p:cNvCxnSpPr>
          <p:nvPr/>
        </p:nvCxnSpPr>
        <p:spPr>
          <a:xfrm>
            <a:off x="6533212" y="3165423"/>
            <a:ext cx="242342"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3" name="Connecteur droit 12"/>
          <p:cNvCxnSpPr>
            <a:cxnSpLocks/>
          </p:cNvCxnSpPr>
          <p:nvPr/>
        </p:nvCxnSpPr>
        <p:spPr>
          <a:xfrm>
            <a:off x="174956" y="5903627"/>
            <a:ext cx="244769"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5" name="Connecteur droit 14"/>
          <p:cNvCxnSpPr>
            <a:cxnSpLocks/>
          </p:cNvCxnSpPr>
          <p:nvPr/>
        </p:nvCxnSpPr>
        <p:spPr>
          <a:xfrm>
            <a:off x="4706911" y="5903627"/>
            <a:ext cx="181131"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7" name="Connecteur droit 16"/>
          <p:cNvCxnSpPr>
            <a:cxnSpLocks/>
          </p:cNvCxnSpPr>
          <p:nvPr/>
        </p:nvCxnSpPr>
        <p:spPr>
          <a:xfrm>
            <a:off x="4789357" y="3610132"/>
            <a:ext cx="444708"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18" name="Connecteur droit 17"/>
          <p:cNvCxnSpPr>
            <a:cxnSpLocks/>
          </p:cNvCxnSpPr>
          <p:nvPr/>
        </p:nvCxnSpPr>
        <p:spPr>
          <a:xfrm>
            <a:off x="224852" y="3610132"/>
            <a:ext cx="194873"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668276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²phrase</a:t>
            </a:r>
            <a:r>
              <a:rPr lang="fr-FR" dirty="0"/>
              <a:t>$</a:t>
            </a:r>
          </a:p>
        </p:txBody>
      </p:sp>
    </p:spTree>
    <p:extLst>
      <p:ext uri="{BB962C8B-B14F-4D97-AF65-F5344CB8AC3E}">
        <p14:creationId xmlns:p14="http://schemas.microsoft.com/office/powerpoint/2010/main" val="165338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t>(Diapo de travail : voir les pages suivantes – Compléter avec les étiquettes mots)</a:t>
            </a:r>
          </a:p>
          <a:p>
            <a:endParaRPr lang="fr-FR" dirty="0"/>
          </a:p>
          <a:p>
            <a:r>
              <a:rPr lang="fr-FR" u="sng" dirty="0"/>
              <a:t>Reconstituer les phrases suivantes :</a:t>
            </a:r>
          </a:p>
          <a:p>
            <a:pPr lvl="1"/>
            <a:r>
              <a:rPr lang="fr-FR" dirty="0"/>
              <a:t>phrase : </a:t>
            </a:r>
            <a:r>
              <a:rPr lang="fr-FR" dirty="0"/>
              <a:t>cassait des objets – parfois – </a:t>
            </a:r>
            <a:r>
              <a:rPr lang="fr-FR" dirty="0" err="1"/>
              <a:t>Zouzou</a:t>
            </a:r>
            <a:r>
              <a:rPr lang="fr-FR" dirty="0"/>
              <a:t> – dans la maison – en sautant.</a:t>
            </a:r>
            <a:endParaRPr lang="fr-FR" dirty="0"/>
          </a:p>
          <a:p>
            <a:r>
              <a:rPr lang="fr-FR" dirty="0"/>
              <a:t>Remarquer les différentes possibilités en fonction de la place de parfois – dans la maison – en sautant.</a:t>
            </a:r>
          </a:p>
          <a:p>
            <a:r>
              <a:rPr lang="fr-FR" dirty="0"/>
              <a:t>Dans chaque phrase, encadrer le sujet, ce qu’on en dit. Encadrer le groupe déplaçable.</a:t>
            </a:r>
            <a:endParaRPr lang="fr-FR" dirty="0"/>
          </a:p>
          <a:p>
            <a:endParaRPr lang="fr-FR" dirty="0"/>
          </a:p>
          <a:p>
            <a:r>
              <a:rPr lang="fr-FR" u="sng" dirty="0"/>
              <a:t>Transformation affirmatif / négatif :</a:t>
            </a:r>
          </a:p>
          <a:p>
            <a:r>
              <a:rPr lang="fr-FR" dirty="0"/>
              <a:t>Transformer en phrase négative la cinquième phrase du texte et la phrase :</a:t>
            </a:r>
          </a:p>
          <a:p>
            <a:pPr lvl="1"/>
            <a:r>
              <a:rPr lang="fr-FR" dirty="0"/>
              <a:t>Il aime encore s’amuser avec moi.</a:t>
            </a:r>
          </a:p>
          <a:p>
            <a:r>
              <a:rPr lang="fr-FR" dirty="0"/>
              <a:t>Transformer la phrase suivante en phrase affirmative :</a:t>
            </a:r>
          </a:p>
          <a:p>
            <a:pPr lvl="1"/>
            <a:r>
              <a:rPr lang="fr-FR" dirty="0"/>
              <a:t>Elle ne criait plus.</a:t>
            </a:r>
            <a:endParaRPr lang="fr-FR" dirty="0"/>
          </a:p>
          <a:p>
            <a:endParaRPr lang="fr-FR" dirty="0"/>
          </a:p>
          <a:p>
            <a:r>
              <a:rPr lang="fr-FR" u="sng" dirty="0"/>
              <a:t>Analyse fonctionnelle :</a:t>
            </a:r>
          </a:p>
          <a:p>
            <a:r>
              <a:rPr lang="fr-FR" dirty="0"/>
              <a:t>Dans les phrases suivantes, encadrer le sujet, ce qu’on en dit, souligner le verbe, donner son infinitif, indiquer si le sujet est un pronom ou un </a:t>
            </a:r>
            <a:r>
              <a:rPr lang="fr-FR" dirty="0" err="1"/>
              <a:t>GN</a:t>
            </a:r>
            <a:r>
              <a:rPr lang="fr-FR" dirty="0"/>
              <a:t> ; encadrer le groupe déplaçable s’il y en a un. Dire si le sujet est un pronom ou un </a:t>
            </a:r>
            <a:r>
              <a:rPr lang="fr-FR" dirty="0" err="1"/>
              <a:t>GN</a:t>
            </a:r>
            <a:r>
              <a:rPr lang="fr-FR" dirty="0"/>
              <a:t> :</a:t>
            </a:r>
          </a:p>
          <a:p>
            <a:pPr lvl="1"/>
            <a:r>
              <a:rPr lang="fr-FR" dirty="0"/>
              <a:t>Autrefois, </a:t>
            </a:r>
            <a:r>
              <a:rPr lang="fr-FR" dirty="0" err="1"/>
              <a:t>Zouzou</a:t>
            </a:r>
            <a:r>
              <a:rPr lang="fr-FR" dirty="0"/>
              <a:t> mordillait les chaussons.</a:t>
            </a:r>
          </a:p>
          <a:p>
            <a:pPr lvl="1"/>
            <a:r>
              <a:rPr lang="fr-FR" dirty="0"/>
              <a:t>Parfois, mon jeune chien cassait des objets.</a:t>
            </a:r>
          </a:p>
          <a:p>
            <a:pPr lvl="1"/>
            <a:r>
              <a:rPr lang="fr-FR" dirty="0"/>
              <a:t>Dans les prés, il gambadait dans l’herbe.</a:t>
            </a:r>
            <a:endParaRPr lang="fr-FR" dirty="0"/>
          </a:p>
          <a:p>
            <a:endParaRPr lang="fr-FR" dirty="0"/>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5797717"/>
      </p:ext>
    </p:extLst>
  </p:cSld>
  <p:clrMapOvr>
    <a:masterClrMapping/>
  </p:clrMapOvr>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2" id="{1D74D738-BA49-4FEB-B8EA-7212550D8016}" vid="{598B8FFC-F393-4FAB-BEC8-2C74464F0916}"/>
    </a:ext>
  </a:extLst>
</a:theme>
</file>

<file path=docProps/app.xml><?xml version="1.0" encoding="utf-8"?>
<Properties xmlns="http://schemas.openxmlformats.org/officeDocument/2006/extended-properties" xmlns:vt="http://schemas.openxmlformats.org/officeDocument/2006/docPropsVTypes">
  <Template>Faire de la grammaire au</Template>
  <TotalTime>62</TotalTime>
  <Words>739</Words>
  <Application>Microsoft Office PowerPoint</Application>
  <PresentationFormat>Personnalisé</PresentationFormat>
  <Paragraphs>188</Paragraphs>
  <Slides>30</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30</vt:i4>
      </vt:variant>
    </vt:vector>
  </HeadingPairs>
  <TitlesOfParts>
    <vt:vector size="38" baseType="lpstr">
      <vt:lpstr>A Gentle Touch</vt:lpstr>
      <vt:lpstr>Androgyne</vt:lpstr>
      <vt:lpstr>Arial</vt:lpstr>
      <vt:lpstr>Calibri</vt:lpstr>
      <vt:lpstr>Cursive standard</vt:lpstr>
      <vt:lpstr>Gabriola</vt:lpstr>
      <vt:lpstr>Sassoon Infant Std</vt:lpstr>
      <vt:lpstr>Faire de la grammaire au CE1 - Prérempli</vt:lpstr>
      <vt:lpstr>Présentation PowerPoint</vt:lpstr>
      <vt:lpstr>Le ²texte</vt:lpstr>
      <vt:lpstr>Quand Zouzou était un jeune chiot</vt:lpstr>
      <vt:lpstr>Présentation PowerPoint</vt:lpstr>
      <vt:lpstr>A²ctivité$ ²sur ²le ²texte</vt:lpstr>
      <vt:lpstr>Présentation PowerPoint</vt:lpstr>
      <vt:lpstr>Présentation PowerPoint</vt:lpstr>
      <vt:lpstr>A²ctivité$ ²sur ²le$ ²phrase$</vt:lpstr>
      <vt:lpstr>Présentation PowerPoint</vt:lpstr>
      <vt:lpstr>Présentation PowerPoint</vt:lpstr>
      <vt:lpstr>Présentation PowerPoint</vt:lpstr>
      <vt:lpstr>Présentation PowerPoint</vt:lpstr>
      <vt:lpstr>Présentation PowerPoint</vt:lpstr>
      <vt:lpstr>T²ransposition$</vt:lpstr>
      <vt:lpstr>Présentation PowerPoint</vt:lpstr>
      <vt:lpstr>Présentation PowerPoint</vt:lpstr>
      <vt:lpstr>Présentation PowerPoint</vt:lpstr>
      <vt:lpstr>A²ctivité$ ²sur ²le$ mot$</vt:lpstr>
      <vt:lpstr>Présentation PowerPoint</vt:lpstr>
      <vt:lpstr>Présentation PowerPoint</vt:lpstr>
      <vt:lpstr>Présentation PowerPoint</vt:lpstr>
      <vt:lpstr>Présentation PowerPoint</vt:lpstr>
      <vt:lpstr>A²ctivité$ ²de vocabulaire</vt:lpstr>
      <vt:lpstr>Présentation PowerPoint</vt:lpstr>
      <vt:lpstr>Présentation PowerPoint</vt:lpstr>
      <vt:lpstr>Présentation PowerPoint</vt:lpstr>
      <vt:lpstr>Présentation PowerPoint</vt:lpstr>
      <vt:lpstr>P²roduction d’écrit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 E.</dc:creator>
  <cp:lastModifiedBy>Enge E.</cp:lastModifiedBy>
  <cp:revision>11</cp:revision>
  <dcterms:created xsi:type="dcterms:W3CDTF">2017-03-12T09:32:20Z</dcterms:created>
  <dcterms:modified xsi:type="dcterms:W3CDTF">2017-03-12T10:35:08Z</dcterms:modified>
</cp:coreProperties>
</file>