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96" r:id="rId5"/>
    <p:sldId id="272" r:id="rId6"/>
    <p:sldId id="291" r:id="rId7"/>
    <p:sldId id="277" r:id="rId8"/>
    <p:sldId id="274" r:id="rId9"/>
    <p:sldId id="292" r:id="rId10"/>
    <p:sldId id="279" r:id="rId11"/>
    <p:sldId id="280" r:id="rId12"/>
    <p:sldId id="281" r:id="rId13"/>
    <p:sldId id="297" r:id="rId14"/>
    <p:sldId id="282" r:id="rId15"/>
    <p:sldId id="283" r:id="rId16"/>
    <p:sldId id="284" r:id="rId17"/>
    <p:sldId id="298" r:id="rId18"/>
    <p:sldId id="299" r:id="rId19"/>
    <p:sldId id="285" r:id="rId20"/>
    <p:sldId id="286" r:id="rId21"/>
    <p:sldId id="288" r:id="rId22"/>
    <p:sldId id="300" r:id="rId23"/>
    <p:sldId id="301" r:id="rId24"/>
    <p:sldId id="293" r:id="rId25"/>
    <p:sldId id="287" r:id="rId26"/>
    <p:sldId id="302" r:id="rId27"/>
    <p:sldId id="289" r:id="rId28"/>
    <p:sldId id="295" r:id="rId29"/>
    <p:sldId id="290" r:id="rId30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FF"/>
    <a:srgbClr val="339966"/>
    <a:srgbClr val="9F5FCF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996" y="-102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Texte 17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latin typeface="Gabriola" panose="04040605051002020D02" pitchFamily="82" charset="0"/>
              </a:rPr>
              <a:t>Quand j’étais petite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pages suivantes – Compléter avec les étiquettes mots)</a:t>
            </a:r>
          </a:p>
          <a:p>
            <a:endParaRPr lang="fr-FR" dirty="0"/>
          </a:p>
          <a:p>
            <a:r>
              <a:rPr lang="fr-FR" u="sng" dirty="0"/>
              <a:t>Reconstituer les phrases suivantes :</a:t>
            </a:r>
          </a:p>
          <a:p>
            <a:r>
              <a:rPr lang="fr-FR" dirty="0"/>
              <a:t>Donner une phrase en désordre et la récrire ensemble.</a:t>
            </a:r>
          </a:p>
          <a:p>
            <a:pPr lvl="1"/>
            <a:r>
              <a:rPr lang="fr-FR" dirty="0"/>
              <a:t>allumait la lampe à pétrole   –   dans la cuisine   –   ma mère   –   le soir</a:t>
            </a:r>
          </a:p>
          <a:p>
            <a:r>
              <a:rPr lang="fr-FR" dirty="0"/>
              <a:t>Remarquer les différentes possibilités en fonction de la place de le soir et de dans la cuisine.</a:t>
            </a:r>
          </a:p>
          <a:p>
            <a:r>
              <a:rPr lang="fr-FR" dirty="0"/>
              <a:t>Dans chaque phrase, encadrer le sujet, ce qu’on en dit. Encadrer le groupe déplaçable.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u="sng" dirty="0"/>
              <a:t>Transformation affirmatif / négatif :</a:t>
            </a:r>
          </a:p>
          <a:p>
            <a:endParaRPr lang="fr-FR" dirty="0"/>
          </a:p>
          <a:p>
            <a:endParaRPr lang="fr-FR" dirty="0"/>
          </a:p>
          <a:p>
            <a:r>
              <a:rPr lang="fr-FR" u="sng" dirty="0"/>
              <a:t>Analyse fonctionnelle :</a:t>
            </a:r>
          </a:p>
          <a:p>
            <a:r>
              <a:rPr lang="fr-FR" dirty="0"/>
              <a:t>Dans les phrases suivantes, encadrer le sujet, ce qu’on en dit, souligner le verbe, donner son infinitif, indiquer si le sujet est un pronom ou un </a:t>
            </a:r>
            <a:r>
              <a:rPr lang="fr-FR" dirty="0" err="1"/>
              <a:t>GN</a:t>
            </a:r>
            <a:r>
              <a:rPr lang="fr-FR" dirty="0"/>
              <a:t> ; encadrer le groupe déplaçable s’il y en a un et dire si le sujet est un pronom ou un </a:t>
            </a:r>
            <a:r>
              <a:rPr lang="fr-FR" dirty="0" err="1"/>
              <a:t>GN</a:t>
            </a:r>
            <a:r>
              <a:rPr lang="fr-FR" dirty="0"/>
              <a:t> :</a:t>
            </a:r>
          </a:p>
          <a:p>
            <a:pPr lvl="1"/>
            <a:r>
              <a:rPr lang="fr-FR" dirty="0"/>
              <a:t>Après le repas, la fillette montait dans sa chambre.</a:t>
            </a:r>
          </a:p>
          <a:p>
            <a:pPr lvl="1"/>
            <a:r>
              <a:rPr lang="fr-FR" dirty="0"/>
              <a:t>La vieille dame raconte son enfance.</a:t>
            </a:r>
          </a:p>
          <a:p>
            <a:pPr lvl="1"/>
            <a:r>
              <a:rPr lang="fr-FR" dirty="0"/>
              <a:t>Je faisais mes devoirs sur la table de la cuisine.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5797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Remettre </a:t>
            </a:r>
            <a:r>
              <a:rPr lang="fr-FR" dirty="0"/>
              <a:t>les mots dans l’ordre pour former une phrase correcte, de deux façons différentes.</a:t>
            </a:r>
          </a:p>
          <a:p>
            <a:r>
              <a:rPr lang="fr-FR" dirty="0" smtClean="0"/>
              <a:t>Encadrer </a:t>
            </a:r>
            <a:r>
              <a:rPr lang="fr-FR" dirty="0"/>
              <a:t>le verbe en rouge, souligne son sujet en bleu.</a:t>
            </a:r>
          </a:p>
          <a:p>
            <a:r>
              <a:rPr lang="fr-FR" dirty="0"/>
              <a:t>Puis </a:t>
            </a:r>
            <a:r>
              <a:rPr lang="fr-FR" dirty="0" smtClean="0"/>
              <a:t>souligner </a:t>
            </a:r>
            <a:r>
              <a:rPr lang="fr-FR" dirty="0"/>
              <a:t>en vert les deux groupes de mots qui peuvent être déplacés à un autre endroit.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281953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Encadrer </a:t>
            </a:r>
            <a:r>
              <a:rPr lang="fr-FR" dirty="0"/>
              <a:t>le verbe en rouge, </a:t>
            </a:r>
            <a:r>
              <a:rPr lang="fr-FR" dirty="0" smtClean="0"/>
              <a:t>souligner </a:t>
            </a:r>
            <a:r>
              <a:rPr lang="fr-FR" dirty="0"/>
              <a:t>son sujet en bleu.</a:t>
            </a:r>
          </a:p>
          <a:p>
            <a:r>
              <a:rPr lang="fr-FR" dirty="0"/>
              <a:t>Puis </a:t>
            </a:r>
            <a:r>
              <a:rPr lang="fr-FR" dirty="0" smtClean="0"/>
              <a:t>souligner </a:t>
            </a:r>
            <a:r>
              <a:rPr lang="fr-FR" dirty="0"/>
              <a:t>en vert </a:t>
            </a:r>
            <a:r>
              <a:rPr lang="fr-FR" dirty="0" smtClean="0"/>
              <a:t>le groupe </a:t>
            </a:r>
            <a:r>
              <a:rPr lang="fr-FR" dirty="0"/>
              <a:t>de mots qui </a:t>
            </a:r>
            <a:r>
              <a:rPr lang="fr-FR" dirty="0" smtClean="0"/>
              <a:t>pourrait être déplacé </a:t>
            </a:r>
            <a:r>
              <a:rPr lang="fr-FR" dirty="0"/>
              <a:t>à un autre </a:t>
            </a:r>
            <a:r>
              <a:rPr lang="fr-FR" dirty="0" smtClean="0"/>
              <a:t>endroit, si il y en a un. </a:t>
            </a:r>
          </a:p>
          <a:p>
            <a:pPr lvl="1">
              <a:lnSpc>
                <a:spcPct val="200000"/>
              </a:lnSpc>
            </a:pPr>
            <a:r>
              <a:rPr lang="fr-FR" dirty="0" smtClean="0"/>
              <a:t>A²prè</a:t>
            </a:r>
            <a:r>
              <a:rPr lang="fr-FR" dirty="0"/>
              <a:t>$  ²le  ²repa$ ,  ²la  ²fillette  montait  ²dan$  ²sa  ²chambre .</a:t>
            </a:r>
          </a:p>
          <a:p>
            <a:pPr lvl="1">
              <a:lnSpc>
                <a:spcPct val="300000"/>
              </a:lnSpc>
            </a:pPr>
            <a:r>
              <a:rPr lang="fr-FR" dirty="0"/>
              <a:t>La  vieille  </a:t>
            </a:r>
            <a:r>
              <a:rPr lang="fr-FR" dirty="0" err="1"/>
              <a:t>²dame</a:t>
            </a:r>
            <a:r>
              <a:rPr lang="fr-FR" dirty="0"/>
              <a:t>  </a:t>
            </a:r>
            <a:r>
              <a:rPr lang="fr-FR" dirty="0" err="1"/>
              <a:t>²raconte</a:t>
            </a:r>
            <a:r>
              <a:rPr lang="fr-FR" dirty="0"/>
              <a:t>  </a:t>
            </a:r>
            <a:r>
              <a:rPr lang="fr-FR" dirty="0" err="1"/>
              <a:t>²son</a:t>
            </a:r>
            <a:r>
              <a:rPr lang="fr-FR" dirty="0"/>
              <a:t>  enfance .</a:t>
            </a:r>
          </a:p>
          <a:p>
            <a:pPr lvl="1">
              <a:lnSpc>
                <a:spcPct val="300000"/>
              </a:lnSpc>
            </a:pPr>
            <a:r>
              <a:rPr lang="fr-FR" dirty="0"/>
              <a:t>Je  </a:t>
            </a:r>
            <a:r>
              <a:rPr lang="fr-FR" dirty="0" err="1"/>
              <a:t>²faisai</a:t>
            </a:r>
            <a:r>
              <a:rPr lang="fr-FR" dirty="0"/>
              <a:t>$  me$  </a:t>
            </a:r>
            <a:r>
              <a:rPr lang="fr-FR" dirty="0" err="1"/>
              <a:t>²devoir</a:t>
            </a:r>
            <a:r>
              <a:rPr lang="fr-FR" dirty="0"/>
              <a:t>$  </a:t>
            </a:r>
            <a:r>
              <a:rPr lang="fr-FR" dirty="0" err="1"/>
              <a:t>²sur</a:t>
            </a:r>
            <a:r>
              <a:rPr lang="fr-FR" dirty="0"/>
              <a:t>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²table</a:t>
            </a:r>
            <a:r>
              <a:rPr lang="fr-FR" dirty="0"/>
              <a:t>  </a:t>
            </a:r>
            <a:r>
              <a:rPr lang="fr-FR" dirty="0" err="1"/>
              <a:t>²de</a:t>
            </a:r>
            <a:r>
              <a:rPr lang="fr-FR" dirty="0"/>
              <a:t>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²cuisine</a:t>
            </a:r>
            <a:r>
              <a:rPr lang="fr-FR" dirty="0"/>
              <a:t> 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29440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Recopie une ou plusieurs phrases du texte.</a:t>
            </a:r>
          </a:p>
          <a:p>
            <a:endParaRPr lang="fr-FR" dirty="0"/>
          </a:p>
          <a:p>
            <a:r>
              <a:rPr lang="fr-FR" dirty="0"/>
              <a:t>Écris une phrase avec les groupes de mots suivants, pense à la majuscule et au point, souligne le verbe :</a:t>
            </a:r>
          </a:p>
          <a:p>
            <a:pPr lvl="2"/>
            <a:r>
              <a:rPr lang="fr-FR" dirty="0"/>
              <a:t>à la ferme   –   le jeudi et le dimanche   –   j’   –   aidais mes parents</a:t>
            </a:r>
          </a:p>
          <a:p>
            <a:endParaRPr lang="fr-FR" dirty="0"/>
          </a:p>
          <a:p>
            <a:r>
              <a:rPr lang="fr-FR" dirty="0"/>
              <a:t>Souligne le verbe et encadre le sujet. Indique l’infinitif du verbe :</a:t>
            </a:r>
          </a:p>
          <a:p>
            <a:pPr lvl="2"/>
            <a:r>
              <a:rPr lang="fr-FR" dirty="0"/>
              <a:t>Tous les jours, les élèves mangeaient à l’école.</a:t>
            </a:r>
          </a:p>
          <a:p>
            <a:pPr lvl="2"/>
            <a:r>
              <a:rPr lang="fr-FR" dirty="0"/>
              <a:t>Ils posaient leur gamelle sur le poêle pour la réchauffer.</a:t>
            </a:r>
          </a:p>
          <a:p>
            <a:pPr lvl="2"/>
            <a:r>
              <a:rPr lang="fr-FR" dirty="0"/>
              <a:t>Je marchais souvent dans la boue.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600907"/>
            <a:ext cx="469353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202783"/>
            <a:ext cx="469353" cy="58516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2439570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8555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Transposer le texte en transformant « la vieille dame » en « deux vieilles dames » (je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nous).</a:t>
            </a:r>
          </a:p>
          <a:p>
            <a:r>
              <a:rPr lang="fr-FR" dirty="0"/>
              <a:t>Lire le texte entier plusieurs fois en remplaçant la vieille dame par deux vieilles dames :</a:t>
            </a:r>
          </a:p>
          <a:p>
            <a:pPr lvl="1"/>
            <a:r>
              <a:rPr lang="fr-FR" dirty="0"/>
              <a:t>Quand nous étions ……</a:t>
            </a:r>
          </a:p>
          <a:p>
            <a:endParaRPr lang="fr-FR" dirty="0"/>
          </a:p>
          <a:p>
            <a:r>
              <a:rPr lang="fr-FR" dirty="0"/>
              <a:t>Écrire les changements collectivement au tableau.</a:t>
            </a:r>
          </a:p>
          <a:p>
            <a:r>
              <a:rPr lang="fr-FR" dirty="0"/>
              <a:t>Remarquer la terminaison -ais et -ions des verbes.</a:t>
            </a:r>
          </a:p>
          <a:p>
            <a:r>
              <a:rPr lang="fr-FR" dirty="0"/>
              <a:t>Faire constater que, avec nous, il y a toujours -</a:t>
            </a:r>
            <a:r>
              <a:rPr lang="fr-FR" dirty="0" err="1"/>
              <a:t>ons</a:t>
            </a:r>
            <a:r>
              <a:rPr lang="fr-FR" dirty="0"/>
              <a:t> à l’imparfait comme au présent.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« la vieille dame » en « deux vieilles dames » :</a:t>
            </a:r>
          </a:p>
          <a:p>
            <a:pPr lvl="2">
              <a:spcAft>
                <a:spcPts val="1800"/>
              </a:spcAft>
            </a:pPr>
            <a:r>
              <a:rPr lang="fr-FR" dirty="0"/>
              <a:t>Une  très  vieille  dame  raconte  son  enfance  :</a:t>
            </a:r>
          </a:p>
          <a:p>
            <a:pPr lvl="2">
              <a:lnSpc>
                <a:spcPct val="180000"/>
              </a:lnSpc>
            </a:pPr>
            <a:r>
              <a:rPr lang="fr-FR" dirty="0"/>
              <a:t>« Quand  j’étais  une  petite  fille,  j’habitais  un  petit  hameau  dans  la  campagne.  Pour  aller  à  l’école,  le  matin,  je  marchais  pendant  plus  d’une  heure.  J’emportais  une  gamelle  avec  mon  repas.  Le  midi,  je  mangeais  à  l’école.  J’aimais  beaucoup  lire.  Je  travaillais  bien  car  plus  tard,  je  voulais  être  maitresse.</a:t>
            </a:r>
          </a:p>
          <a:p>
            <a:pPr lvl="2">
              <a:lnSpc>
                <a:spcPct val="180000"/>
              </a:lnSpc>
            </a:pPr>
            <a:r>
              <a:rPr lang="fr-FR" dirty="0"/>
              <a:t>Le  soir,  l’hiver,  je  rentrais  à  la  maison  à  la  nuit.  Ma  mère  allumait  la  lampe  à  pétrole  et  je  faisais  mes  devoirs  sur  la  table  de  la  cuisine.  Après  le  repas,  je  montais  dans  ma  chambre  et  je  dormais  tout  de  suite.  J’étais  fatiguée.</a:t>
            </a:r>
          </a:p>
          <a:p>
            <a:pPr lvl="2">
              <a:lnSpc>
                <a:spcPct val="180000"/>
              </a:lnSpc>
            </a:pPr>
            <a:r>
              <a:rPr lang="fr-FR" dirty="0"/>
              <a:t>J’allais  à  l’école  tous  les  jours  sauf  le  jeudi  et  le  dimanche.  Ces  jours-là,  je  travaillais  avec  mes  parents  à  la  ferme. »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94872" y="1199213"/>
            <a:ext cx="38674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25414" y="1325255"/>
            <a:ext cx="45496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Cursive standard" pitchFamily="2" charset="0"/>
              </a:rPr>
              <a:t>Deux </a:t>
            </a:r>
            <a:r>
              <a:rPr lang="fr-FR" sz="2200" dirty="0" err="1">
                <a:solidFill>
                  <a:srgbClr val="FF0000"/>
                </a:solidFill>
                <a:latin typeface="Cursive standard" pitchFamily="2" charset="0"/>
              </a:rPr>
              <a:t>²trè</a:t>
            </a:r>
            <a:r>
              <a:rPr lang="fr-FR" sz="2200" dirty="0">
                <a:solidFill>
                  <a:srgbClr val="FF0000"/>
                </a:solidFill>
                <a:latin typeface="Cursive standard" pitchFamily="2" charset="0"/>
              </a:rPr>
              <a:t>$ vieille$ </a:t>
            </a:r>
            <a:r>
              <a:rPr lang="fr-FR" sz="2200" dirty="0" err="1">
                <a:solidFill>
                  <a:srgbClr val="FF0000"/>
                </a:solidFill>
                <a:latin typeface="Cursive standard" pitchFamily="2" charset="0"/>
              </a:rPr>
              <a:t>²dame</a:t>
            </a:r>
            <a:r>
              <a:rPr lang="fr-FR" sz="2200" dirty="0">
                <a:solidFill>
                  <a:srgbClr val="FF0000"/>
                </a:solidFill>
                <a:latin typeface="Cursive standard" pitchFamily="2" charset="0"/>
              </a:rPr>
              <a:t>$ </a:t>
            </a:r>
            <a:r>
              <a:rPr lang="fr-FR" sz="2200" dirty="0" err="1">
                <a:solidFill>
                  <a:srgbClr val="FF0000"/>
                </a:solidFill>
                <a:latin typeface="Cursive standard" pitchFamily="2" charset="0"/>
              </a:rPr>
              <a:t>²racontent</a:t>
            </a:r>
            <a:r>
              <a:rPr lang="fr-FR" sz="2200" dirty="0">
                <a:solidFill>
                  <a:srgbClr val="FF0000"/>
                </a:solidFill>
                <a:latin typeface="Cursive standard" pitchFamily="2" charset="0"/>
              </a:rPr>
              <a:t> </a:t>
            </a:r>
            <a:r>
              <a:rPr lang="fr-FR" sz="2200" dirty="0" err="1">
                <a:solidFill>
                  <a:srgbClr val="FF0000"/>
                </a:solidFill>
                <a:latin typeface="Cursive standard" pitchFamily="2" charset="0"/>
              </a:rPr>
              <a:t>²leur</a:t>
            </a:r>
            <a:endParaRPr lang="fr-FR" sz="2200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cxnSp>
        <p:nvCxnSpPr>
          <p:cNvPr id="7" name="Connecteur droit 6"/>
          <p:cNvCxnSpPr>
            <a:cxnSpLocks/>
          </p:cNvCxnSpPr>
          <p:nvPr/>
        </p:nvCxnSpPr>
        <p:spPr>
          <a:xfrm>
            <a:off x="1198610" y="1966469"/>
            <a:ext cx="68536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cxnSpLocks/>
          </p:cNvCxnSpPr>
          <p:nvPr/>
        </p:nvCxnSpPr>
        <p:spPr>
          <a:xfrm>
            <a:off x="1939589" y="1970130"/>
            <a:ext cx="174165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« la vieille dame » en « deux vieilles dames »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414" y="777992"/>
            <a:ext cx="964882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defTabSz="361950">
              <a:lnSpc>
                <a:spcPct val="250000"/>
              </a:lnSpc>
            </a:pPr>
            <a:r>
              <a:rPr lang="fr-FR" dirty="0"/>
              <a:t>« Quand  j’étais  une  petite  fille,  j’habitais  un  petit  hameau  dans  la  campagne.  Pour  aller  à  l’école,  le  matin,  je  marchais  pendant  plus  d’une  heure.  J’emportais  une  gamelle  avec  mon  repas.  Le  midi,  je  mangeais  à  l’école.  J’aimais  beaucoup  lire.  Je  travaillais  bien  car  plus  tard,  je  voulais  être  maitresse.</a:t>
            </a:r>
          </a:p>
          <a:p>
            <a:pPr marL="0" lvl="2" defTabSz="361950">
              <a:lnSpc>
                <a:spcPct val="250000"/>
              </a:lnSpc>
              <a:spcAft>
                <a:spcPts val="1800"/>
              </a:spcAft>
            </a:pPr>
            <a:r>
              <a:rPr lang="fr-FR" dirty="0"/>
              <a:t>Le  soir,  l’hiver,  je  rentrais  à  la  maison  à  la  nuit.  Ma  mère  allumait  la  lampe  à  pétrole  et  je  faisais  mes  devoirs  sur  la  table  de  la  cuisine.  Après  le  repas,  je  montais  dans  ma  chambre  et  je  dormais  tout  de  suite.  J’étais  fatiguée.</a:t>
            </a:r>
          </a:p>
          <a:p>
            <a:pPr marL="0" lvl="2" defTabSz="361950">
              <a:lnSpc>
                <a:spcPct val="150000"/>
              </a:lnSpc>
            </a:pPr>
            <a:r>
              <a:rPr lang="fr-FR" i="1" dirty="0"/>
              <a:t>J’allais  à  l’école  tous  les  jours  sauf  le  jeudi  et  le  dimanche.  Ces  jours-là,  je  travaillais  avec  mes  parents  à  la  ferme. »</a:t>
            </a:r>
          </a:p>
        </p:txBody>
      </p:sp>
      <p:cxnSp>
        <p:nvCxnSpPr>
          <p:cNvPr id="7" name="Connecteur droit 6"/>
          <p:cNvCxnSpPr>
            <a:cxnSpLocks/>
          </p:cNvCxnSpPr>
          <p:nvPr/>
        </p:nvCxnSpPr>
        <p:spPr>
          <a:xfrm>
            <a:off x="1111469" y="1272786"/>
            <a:ext cx="58332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cxnSpLocks/>
          </p:cNvCxnSpPr>
          <p:nvPr/>
        </p:nvCxnSpPr>
        <p:spPr>
          <a:xfrm>
            <a:off x="1750402" y="1272786"/>
            <a:ext cx="147364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429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Transpose avec nous :</a:t>
            </a:r>
          </a:p>
          <a:p>
            <a:pPr lvl="2"/>
            <a:r>
              <a:rPr lang="fr-FR" dirty="0"/>
              <a:t>Je travaillais sur la table de la cuisine puis je mangeais.</a:t>
            </a:r>
          </a:p>
          <a:p>
            <a:pPr lvl="2"/>
            <a:endParaRPr lang="fr-FR" dirty="0"/>
          </a:p>
          <a:p>
            <a:r>
              <a:rPr lang="fr-FR" dirty="0"/>
              <a:t>Transpose avec je :</a:t>
            </a:r>
          </a:p>
          <a:p>
            <a:pPr lvl="2"/>
            <a:r>
              <a:rPr lang="fr-FR" dirty="0"/>
              <a:t>Nous emportions notre gamelle et nous marchions vers l’école.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38" y="584200"/>
            <a:ext cx="469353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95" y="1487595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090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mot$</a:t>
            </a:r>
          </a:p>
        </p:txBody>
      </p:sp>
    </p:spTree>
    <p:extLst>
      <p:ext uri="{BB962C8B-B14F-4D97-AF65-F5344CB8AC3E}">
        <p14:creationId xmlns:p14="http://schemas.microsoft.com/office/powerpoint/2010/main" val="2329886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Dans les groupes nominaux suivants, écrire N sous le nom, D sous le déterminant.</a:t>
            </a:r>
          </a:p>
          <a:p>
            <a:r>
              <a:rPr lang="fr-FR" dirty="0"/>
              <a:t>Remarquer, dans certains groupes nominaux, le mot qui donne des précisions sur le nom.</a:t>
            </a:r>
          </a:p>
          <a:p>
            <a:endParaRPr lang="fr-FR" dirty="0"/>
          </a:p>
          <a:p>
            <a:r>
              <a:rPr lang="fr-FR" dirty="0"/>
              <a:t>Classer les groupes nominaux en fonction de leur genre et leur nombre.</a:t>
            </a:r>
          </a:p>
          <a:p>
            <a:endParaRPr lang="fr-FR" dirty="0"/>
          </a:p>
          <a:p>
            <a:pPr lvl="1"/>
            <a:r>
              <a:rPr lang="fr-FR" dirty="0"/>
              <a:t>une vieille dame   –   des petites filles   –   une gamelle   –   l’école   –   ma chambre</a:t>
            </a:r>
          </a:p>
          <a:p>
            <a:pPr lvl="1"/>
            <a:r>
              <a:rPr lang="fr-FR" dirty="0"/>
              <a:t>la jolie lampe   –   la cuisine   –   un matin brumeux   – un petit hameau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16933294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Écrire N sous le nom commun, D sous le déterminant, et A sous l’adjectif quand il y en a un.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414" y="616215"/>
            <a:ext cx="9648824" cy="4337264"/>
          </a:xfrm>
          <a:prstGeom prst="rect">
            <a:avLst/>
          </a:prstGeom>
        </p:spPr>
        <p:txBody>
          <a:bodyPr wrap="square" numCol="2" spcCol="360000">
            <a:noAutofit/>
          </a:bodyPr>
          <a:lstStyle/>
          <a:p>
            <a:pPr marL="0" lvl="2">
              <a:lnSpc>
                <a:spcPct val="300000"/>
              </a:lnSpc>
            </a:pPr>
            <a:r>
              <a:rPr lang="fr-FR" dirty="0"/>
              <a:t>une  vieille  dame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des  petites  filles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une  gamelle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l’école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ma  chambre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la  jolie  lampe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la  cuisine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un  matin  brumeux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un  petit  hameau</a:t>
            </a:r>
          </a:p>
        </p:txBody>
      </p:sp>
    </p:spTree>
    <p:extLst>
      <p:ext uri="{BB962C8B-B14F-4D97-AF65-F5344CB8AC3E}">
        <p14:creationId xmlns:p14="http://schemas.microsoft.com/office/powerpoint/2010/main" val="41793243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Classer les groupes nominaux dans le tableau.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900611"/>
              </p:ext>
            </p:extLst>
          </p:nvPr>
        </p:nvGraphicFramePr>
        <p:xfrm>
          <a:off x="207661" y="2947166"/>
          <a:ext cx="9451071" cy="369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594">
                  <a:extLst>
                    <a:ext uri="{9D8B030D-6E8A-4147-A177-3AD203B41FA5}">
                      <a16:colId xmlns:a16="http://schemas.microsoft.com/office/drawing/2014/main" xmlns="" val="2168956325"/>
                    </a:ext>
                  </a:extLst>
                </a:gridCol>
                <a:gridCol w="4051738">
                  <a:extLst>
                    <a:ext uri="{9D8B030D-6E8A-4147-A177-3AD203B41FA5}">
                      <a16:colId xmlns:a16="http://schemas.microsoft.com/office/drawing/2014/main" xmlns="" val="304938575"/>
                    </a:ext>
                  </a:extLst>
                </a:gridCol>
                <a:gridCol w="4077739">
                  <a:extLst>
                    <a:ext uri="{9D8B030D-6E8A-4147-A177-3AD203B41FA5}">
                      <a16:colId xmlns:a16="http://schemas.microsoft.com/office/drawing/2014/main" xmlns="" val="656805442"/>
                    </a:ext>
                  </a:extLst>
                </a:gridCol>
              </a:tblGrid>
              <a:tr h="213821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Singulier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Pluriel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79956195"/>
                  </a:ext>
                </a:extLst>
              </a:tr>
              <a:tr h="155073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Masculin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62486903"/>
                  </a:ext>
                </a:extLst>
              </a:tr>
              <a:tr h="178150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Féminin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200392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7287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Complète les groupes nominaux en ajoutant à chacun un ou deux adjectifs (un mot qui donne des précisions sur le nom) :</a:t>
            </a:r>
          </a:p>
          <a:p>
            <a:pPr lvl="2"/>
            <a:r>
              <a:rPr lang="fr-FR" dirty="0"/>
              <a:t>des animaux – une route – le village – mes chaussures – ces vêtements – une assiette</a:t>
            </a:r>
          </a:p>
          <a:p>
            <a:pPr lvl="2"/>
            <a:r>
              <a:rPr lang="fr-FR" dirty="0"/>
              <a:t>dangereuse – sauvages – vieilles – beaux – joli – propre</a:t>
            </a:r>
          </a:p>
          <a:p>
            <a:pPr lvl="2"/>
            <a:endParaRPr lang="fr-FR" dirty="0"/>
          </a:p>
          <a:p>
            <a:r>
              <a:rPr lang="fr-FR" dirty="0"/>
              <a:t>Dans ces groupes nominaux, trouve le nom, le déterminant. Écris N sous le nom, D sous le déterminant :</a:t>
            </a:r>
          </a:p>
          <a:p>
            <a:pPr lvl="2"/>
            <a:r>
              <a:rPr lang="fr-FR" dirty="0"/>
              <a:t>des bruits désagréables – un autobus blanc – une grande serviette neuve – des photos anciennes – une carte routière – des cartes postales – une voiture décapotable</a:t>
            </a:r>
          </a:p>
          <a:p>
            <a:pPr lvl="2"/>
            <a:endParaRPr lang="fr-FR" dirty="0"/>
          </a:p>
          <a:p>
            <a:r>
              <a:rPr lang="fr-FR" dirty="0"/>
              <a:t>Place-les ensuite dans le tableau :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066981"/>
              </p:ext>
            </p:extLst>
          </p:nvPr>
        </p:nvGraphicFramePr>
        <p:xfrm>
          <a:off x="224290" y="4129580"/>
          <a:ext cx="9451071" cy="2554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1594">
                  <a:extLst>
                    <a:ext uri="{9D8B030D-6E8A-4147-A177-3AD203B41FA5}">
                      <a16:colId xmlns:a16="http://schemas.microsoft.com/office/drawing/2014/main" xmlns="" val="2168956325"/>
                    </a:ext>
                  </a:extLst>
                </a:gridCol>
                <a:gridCol w="4051738">
                  <a:extLst>
                    <a:ext uri="{9D8B030D-6E8A-4147-A177-3AD203B41FA5}">
                      <a16:colId xmlns:a16="http://schemas.microsoft.com/office/drawing/2014/main" xmlns="" val="304938575"/>
                    </a:ext>
                  </a:extLst>
                </a:gridCol>
                <a:gridCol w="4077739">
                  <a:extLst>
                    <a:ext uri="{9D8B030D-6E8A-4147-A177-3AD203B41FA5}">
                      <a16:colId xmlns:a16="http://schemas.microsoft.com/office/drawing/2014/main" xmlns="" val="656805442"/>
                    </a:ext>
                  </a:extLst>
                </a:gridCol>
              </a:tblGrid>
              <a:tr h="213821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Singulier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Pluriel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979956195"/>
                  </a:ext>
                </a:extLst>
              </a:tr>
              <a:tr h="1093536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Masculin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862486903"/>
                  </a:ext>
                </a:extLst>
              </a:tr>
              <a:tr h="1095703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Féminin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200392647"/>
                  </a:ext>
                </a:extLst>
              </a:tr>
            </a:tbl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32" y="606538"/>
            <a:ext cx="469353" cy="58516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32" y="2119768"/>
            <a:ext cx="469353" cy="58516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32" y="3632998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4144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²de</a:t>
            </a:r>
            <a:r>
              <a:rPr lang="fr-FR" dirty="0"/>
              <a:t> vocabulaire</a:t>
            </a:r>
          </a:p>
        </p:txBody>
      </p:sp>
    </p:spTree>
    <p:extLst>
      <p:ext uri="{BB962C8B-B14F-4D97-AF65-F5344CB8AC3E}">
        <p14:creationId xmlns:p14="http://schemas.microsoft.com/office/powerpoint/2010/main" val="736634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Recopier la définition du dictionnaire du nom hameau.</a:t>
            </a:r>
          </a:p>
          <a:p>
            <a:r>
              <a:rPr lang="fr-FR" dirty="0"/>
              <a:t>Trouver un plusieurs mots de la famille de : école – table – cuisine.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34412479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Recopier la définition du dictionnaire du nom hameau, indique le numéro de la page.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Trouver un plusieurs mots de la famille de :</a:t>
            </a:r>
            <a:r>
              <a:rPr lang="fr-FR" u="none" dirty="0"/>
              <a:t> </a:t>
            </a:r>
          </a:p>
          <a:p>
            <a:pPr lvl="2"/>
            <a:r>
              <a:rPr lang="fr-FR" u="none" dirty="0"/>
              <a:t>école</a:t>
            </a:r>
          </a:p>
          <a:p>
            <a:pPr lvl="2"/>
            <a:r>
              <a:rPr lang="fr-FR" u="none" dirty="0"/>
              <a:t>table</a:t>
            </a:r>
          </a:p>
          <a:p>
            <a:pPr lvl="2"/>
            <a:r>
              <a:rPr lang="fr-FR" u="none" dirty="0"/>
              <a:t>cuisine</a:t>
            </a:r>
          </a:p>
          <a:p>
            <a:pPr lvl="2"/>
            <a:r>
              <a:rPr lang="fr-FR" u="none" dirty="0"/>
              <a:t>manger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2021662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P²roduction</a:t>
            </a:r>
            <a:r>
              <a:rPr lang="fr-FR" dirty="0"/>
              <a:t> d’écrit</a:t>
            </a:r>
          </a:p>
        </p:txBody>
      </p:sp>
    </p:spTree>
    <p:extLst>
      <p:ext uri="{BB962C8B-B14F-4D97-AF65-F5344CB8AC3E}">
        <p14:creationId xmlns:p14="http://schemas.microsoft.com/office/powerpoint/2010/main" val="18198638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Raconter à l’imparfait ce qu'on faisait quand on était à l’école maternelle.</a:t>
            </a:r>
          </a:p>
          <a:p>
            <a:endParaRPr lang="fr-FR" dirty="0"/>
          </a:p>
          <a:p>
            <a:r>
              <a:rPr lang="fr-FR" dirty="0"/>
              <a:t>Employer les verbes jouer, découper, écouter, raconter :</a:t>
            </a:r>
          </a:p>
          <a:p>
            <a:r>
              <a:rPr lang="fr-FR" dirty="0"/>
              <a:t>Quand j’étais à l’école maternelle, je ………</a:t>
            </a:r>
          </a:p>
          <a:p>
            <a:endParaRPr lang="fr-FR" dirty="0"/>
          </a:p>
          <a:p>
            <a:r>
              <a:rPr lang="fr-FR" dirty="0"/>
              <a:t>Relire le texte en veillant à la ponctuation, à l'accord sujet/verbe et aux accords dans le groupe nominal.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</p:spTree>
    <p:extLst>
      <p:ext uri="{BB962C8B-B14F-4D97-AF65-F5344CB8AC3E}">
        <p14:creationId xmlns:p14="http://schemas.microsoft.com/office/powerpoint/2010/main" val="28806780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Raconte ce que tu faisais quand tu étais à l’école maternelle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60057" y="1077170"/>
            <a:ext cx="8714996" cy="5616575"/>
          </a:xfrm>
        </p:spPr>
        <p:txBody>
          <a:bodyPr/>
          <a:lstStyle/>
          <a:p>
            <a:pPr lvl="1"/>
            <a:r>
              <a:rPr lang="fr-FR" sz="3200" dirty="0" err="1"/>
              <a:t>Q²uand</a:t>
            </a:r>
            <a:r>
              <a:rPr lang="fr-FR" sz="3200" dirty="0"/>
              <a:t> ²j’étai$ </a:t>
            </a:r>
            <a:r>
              <a:rPr lang="fr-FR" sz="3200" dirty="0" err="1"/>
              <a:t>²à</a:t>
            </a:r>
            <a:r>
              <a:rPr lang="fr-FR" sz="3200" dirty="0"/>
              <a:t> ²l’école maternelle, </a:t>
            </a:r>
            <a:r>
              <a:rPr lang="fr-FR" sz="3200" dirty="0" err="1"/>
              <a:t>²je</a:t>
            </a:r>
            <a:r>
              <a:rPr lang="fr-FR" sz="3200" dirty="0"/>
              <a:t> ………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1060057" y="2141927"/>
            <a:ext cx="85086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>
                <a:solidFill>
                  <a:srgbClr val="339933"/>
                </a:solidFill>
              </a:rPr>
              <a:t>Utilise au moins les mots : jouer, découper, écouter, raconter, écrire</a:t>
            </a:r>
          </a:p>
        </p:txBody>
      </p:sp>
    </p:spTree>
    <p:extLst>
      <p:ext uri="{BB962C8B-B14F-4D97-AF65-F5344CB8AC3E}">
        <p14:creationId xmlns:p14="http://schemas.microsoft.com/office/powerpoint/2010/main" val="3516753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Quand j’étais petite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indent="360000">
              <a:spcBef>
                <a:spcPts val="900"/>
              </a:spcBef>
              <a:spcAft>
                <a:spcPts val="900"/>
              </a:spcAft>
            </a:pPr>
            <a:r>
              <a:rPr lang="fr-FR" dirty="0"/>
              <a:t>Une très vieille dame raconte son enfance :</a:t>
            </a:r>
          </a:p>
          <a:p>
            <a:pPr indent="360000">
              <a:spcBef>
                <a:spcPts val="900"/>
              </a:spcBef>
              <a:spcAft>
                <a:spcPts val="900"/>
              </a:spcAft>
            </a:pPr>
            <a:r>
              <a:rPr lang="fr-FR" dirty="0"/>
              <a:t>« Quand j’étais une petite fille, j’habitais un petit hameau dans la campagne. Pour aller à l’école, le matin, je marchais pendant plus d’une heure. J’emportais une gamelle avec mon repas. Le midi, je mangeais à l’école. J’aimais beaucoup lire. Je travaillais bien car plus tard, je voulais être maitresse.</a:t>
            </a:r>
          </a:p>
          <a:p>
            <a:pPr indent="360000">
              <a:spcBef>
                <a:spcPts val="900"/>
              </a:spcBef>
              <a:spcAft>
                <a:spcPts val="900"/>
              </a:spcAft>
            </a:pPr>
            <a:r>
              <a:rPr lang="fr-FR" dirty="0"/>
              <a:t>Le soir, l’hiver, je rentrais à la maison à la nuit. Ma mère allumait la lampe à pétrole et je faisais mes devoirs sur la table de la cuisine. Après le repas, je montais dans ma chambre et je dormais tout de suite. J’étais fatiguée.</a:t>
            </a:r>
          </a:p>
          <a:p>
            <a:pPr indent="360000">
              <a:spcBef>
                <a:spcPts val="900"/>
              </a:spcBef>
              <a:spcAft>
                <a:spcPts val="900"/>
              </a:spcAft>
            </a:pPr>
            <a:r>
              <a:rPr lang="fr-FR" dirty="0"/>
              <a:t>J’allais à l’école tous les jours sauf le jeudi et le dimanche. Ces jours-là, je travaillais avec mes parents à la ferme. »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Quand j’étais petite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540" y="935297"/>
            <a:ext cx="7648159" cy="573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228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Questions de compréhensions, collectivement, à l’oral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Qui raconte cette histoire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Pourquoi la vieille dame devait-elle marcher longtemps pour aller à l’école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Pourquoi a-t-elle besoin d’une lampe à pétrole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Pourquoi était-elle fatiguée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Qu’aurait-elle pu faire d’autre le soir ? Préciser qu’il n’y avait pas la télévision.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Expliquer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hameau – une gamelle – une lampe à pétrole</a:t>
            </a:r>
            <a:r>
              <a:rPr lang="fr-FR" dirty="0"/>
              <a:t>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10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/>
              <a:t>Organisation du texte :</a:t>
            </a:r>
          </a:p>
          <a:p>
            <a:r>
              <a:rPr lang="fr-FR" dirty="0"/>
              <a:t>Compter le nombre de paragraphes. Remarquer les guillemets et indiquer leur rôle : encadrer les paroles prononcées.</a:t>
            </a:r>
          </a:p>
          <a:p>
            <a:r>
              <a:rPr lang="fr-FR" dirty="0"/>
              <a:t>Lire des phrases du texte.</a:t>
            </a:r>
          </a:p>
          <a:p>
            <a:endParaRPr lang="fr-FR" dirty="0"/>
          </a:p>
          <a:p>
            <a:r>
              <a:rPr lang="fr-FR" u="sng" dirty="0"/>
              <a:t>Le temps du texte :</a:t>
            </a:r>
          </a:p>
          <a:p>
            <a:r>
              <a:rPr lang="fr-FR" dirty="0"/>
              <a:t>L’histoire est-elle racontée au passé, au présent ou au futur ? Retrouver la partie au passé et celle au présent. </a:t>
            </a:r>
          </a:p>
          <a:p>
            <a:r>
              <a:rPr lang="fr-FR" dirty="0"/>
              <a:t>Indiquer que la partie du texte qui se déroule au passé est écrite à l’imparfait.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3948391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Le temps du texte.</a:t>
            </a:r>
          </a:p>
          <a:p>
            <a:pPr lvl="2">
              <a:lnSpc>
                <a:spcPct val="175000"/>
              </a:lnSpc>
            </a:pPr>
            <a:r>
              <a:rPr lang="fr-FR" dirty="0"/>
              <a:t>Une  très  vieille  dame  raconte  son  enfance  :</a:t>
            </a:r>
          </a:p>
          <a:p>
            <a:pPr lvl="2">
              <a:lnSpc>
                <a:spcPct val="175000"/>
              </a:lnSpc>
            </a:pPr>
            <a:r>
              <a:rPr lang="fr-FR" dirty="0"/>
              <a:t>« Quand  j’étais  une  petite  fille,  j’habitais  un  petit  hameau  dans  la  campagne.  Pour  aller  à  l’école,  le  matin,  je  marchais  pendant  plus  d’une  heure.  J’emportais  une  gamelle  avec  mon  repas.  Le  midi,  je  mangeais  à  l’école.  J’aimais  beaucoup  lire.  Je  travaillais  bien  car  plus  tard,  je  voulais  être  maitresse.</a:t>
            </a:r>
          </a:p>
          <a:p>
            <a:pPr lvl="2">
              <a:lnSpc>
                <a:spcPct val="175000"/>
              </a:lnSpc>
            </a:pPr>
            <a:r>
              <a:rPr lang="fr-FR" dirty="0"/>
              <a:t>Le  soir,  l’hiver,  je  rentrais  à  la  maison  à  la  nuit.  Ma  mère  allumait  la  lampe  à  pétrole  et  je  faisais  mes  devoirs  sur  la  table  de  la  cuisine.  Après  le  repas,  je  montais  dans  ma  chambre  et  je  dormais  tout  de  suite.  J’étais  fatiguée.</a:t>
            </a:r>
          </a:p>
          <a:p>
            <a:pPr lvl="2">
              <a:lnSpc>
                <a:spcPct val="175000"/>
              </a:lnSpc>
            </a:pPr>
            <a:r>
              <a:rPr lang="fr-FR" dirty="0"/>
              <a:t>J’allais  à  l’école  tous  les  jours  sauf  le  jeudi  et  le  dimanche.  Ces  jours-là,  je  travaillais  avec  mes  parents  à  la  ferme. »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65338367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59</TotalTime>
  <Words>681</Words>
  <Application>Microsoft Office PowerPoint</Application>
  <PresentationFormat>Personnalisé</PresentationFormat>
  <Paragraphs>166</Paragraphs>
  <Slides>29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Faire de la grammaire au CE1 - Prérempli</vt:lpstr>
      <vt:lpstr>Présentation PowerPoint</vt:lpstr>
      <vt:lpstr>Le ²texte</vt:lpstr>
      <vt:lpstr>Quand j’étais petite</vt:lpstr>
      <vt:lpstr>Quand j’étais petite</vt:lpstr>
      <vt:lpstr>Présentation PowerPoint</vt:lpstr>
      <vt:lpstr>A²ctivité$ ²sur ²le ²texte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Présentation PowerPoint</vt:lpstr>
      <vt:lpstr>T²ransposition$</vt:lpstr>
      <vt:lpstr>Présentation PowerPoint</vt:lpstr>
      <vt:lpstr>Présentation PowerPoint</vt:lpstr>
      <vt:lpstr>Présentation PowerPoint</vt:lpstr>
      <vt:lpstr>Présentation PowerPoint</vt:lpstr>
      <vt:lpstr>A²ctivité$ ²sur ²le$ mot$</vt:lpstr>
      <vt:lpstr>Présentation PowerPoint</vt:lpstr>
      <vt:lpstr>Présentation PowerPoint</vt:lpstr>
      <vt:lpstr>Présentation PowerPoint</vt:lpstr>
      <vt:lpstr>Présentation PowerPoint</vt:lpstr>
      <vt:lpstr>A²ctivité$ ²de vocabulaire</vt:lpstr>
      <vt:lpstr>Présentation PowerPoint</vt:lpstr>
      <vt:lpstr>Présentation PowerPoint</vt:lpstr>
      <vt:lpstr>P²roduction d’écrit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Utilisateur</cp:lastModifiedBy>
  <cp:revision>11</cp:revision>
  <dcterms:created xsi:type="dcterms:W3CDTF">2017-03-19T09:20:15Z</dcterms:created>
  <dcterms:modified xsi:type="dcterms:W3CDTF">2017-03-20T13:24:43Z</dcterms:modified>
</cp:coreProperties>
</file>