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8" r:id="rId8"/>
    <p:sldId id="292" r:id="rId9"/>
    <p:sldId id="279" r:id="rId10"/>
    <p:sldId id="280" r:id="rId11"/>
    <p:sldId id="281" r:id="rId12"/>
    <p:sldId id="296" r:id="rId13"/>
    <p:sldId id="282" r:id="rId14"/>
    <p:sldId id="283" r:id="rId15"/>
    <p:sldId id="284" r:id="rId16"/>
    <p:sldId id="297" r:id="rId17"/>
    <p:sldId id="285" r:id="rId18"/>
    <p:sldId id="286" r:id="rId19"/>
    <p:sldId id="288" r:id="rId20"/>
    <p:sldId id="298" r:id="rId21"/>
    <p:sldId id="299" r:id="rId22"/>
    <p:sldId id="300" r:id="rId23"/>
    <p:sldId id="293" r:id="rId24"/>
    <p:sldId id="287" r:id="rId25"/>
    <p:sldId id="301" r:id="rId26"/>
    <p:sldId id="289" r:id="rId27"/>
    <p:sldId id="295" r:id="rId28"/>
    <p:sldId id="290" r:id="rId29"/>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71" d="100"/>
          <a:sy n="71" d="100"/>
        </p:scale>
        <p:origin x="-996" y="-102"/>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18</a:t>
            </a:r>
          </a:p>
          <a:p>
            <a:pPr algn="ctr"/>
            <a:r>
              <a:rPr lang="fr-FR" sz="3600" dirty="0">
                <a:solidFill>
                  <a:schemeClr val="bg1"/>
                </a:solidFill>
                <a:latin typeface="Gabriola" panose="04040605051002020D02" pitchFamily="82" charset="0"/>
              </a:rPr>
              <a:t>Des dinosaures</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pour former une phrase correcte, de 2 manières.</a:t>
            </a:r>
          </a:p>
          <a:p>
            <a:r>
              <a:rPr lang="fr-FR" dirty="0"/>
              <a:t>Encadrer le verbe en rouge, souligner son sujet en bleu.</a:t>
            </a:r>
          </a:p>
          <a:p>
            <a:r>
              <a:rPr lang="fr-FR" dirty="0"/>
              <a:t>Souligner le groupe de mots qu’on pourrait déplacer, s’il y en a un.</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Encadrer le verbe en rouge, souligner son sujet en bleu.</a:t>
            </a:r>
          </a:p>
          <a:p>
            <a:r>
              <a:rPr lang="fr-FR" dirty="0"/>
              <a:t>Indiquer le nom du verbe.</a:t>
            </a:r>
          </a:p>
          <a:p>
            <a:r>
              <a:rPr lang="fr-FR" dirty="0"/>
              <a:t>Le sujet est-il un pronom</a:t>
            </a:r>
            <a:r>
              <a:rPr lang="fr-FR" u="none" dirty="0"/>
              <a:t> (écrire P) </a:t>
            </a:r>
            <a:r>
              <a:rPr lang="fr-FR" dirty="0"/>
              <a:t>ou un groupe nominal</a:t>
            </a:r>
            <a:r>
              <a:rPr lang="fr-FR" u="none" dirty="0"/>
              <a:t> (écrire </a:t>
            </a:r>
            <a:r>
              <a:rPr lang="fr-FR" u="none" dirty="0" err="1"/>
              <a:t>GN</a:t>
            </a:r>
            <a:r>
              <a:rPr lang="fr-FR" u="none" dirty="0"/>
              <a:t>) </a:t>
            </a:r>
            <a:r>
              <a:rPr lang="fr-FR" dirty="0"/>
              <a:t>?</a:t>
            </a:r>
          </a:p>
          <a:p>
            <a:r>
              <a:rPr lang="fr-FR" dirty="0"/>
              <a:t>Souligner en vert les groupes de mots qu’on pourrait déplacer s’il y en a .</a:t>
            </a:r>
          </a:p>
          <a:p>
            <a:pPr marL="457200" lvl="2" indent="-360000">
              <a:lnSpc>
                <a:spcPct val="200000"/>
              </a:lnSpc>
              <a:buFont typeface="+mj-lt"/>
              <a:buAutoNum type="alphaLcParenR"/>
            </a:pPr>
            <a:r>
              <a:rPr lang="fr-FR" dirty="0"/>
              <a:t>À  la  période  du  Jurassique,  beaucoup  de  dinosaures  vivent  sur  la  Terre .</a:t>
            </a:r>
          </a:p>
          <a:p>
            <a:pPr marL="457200" lvl="2" indent="-360000">
              <a:lnSpc>
                <a:spcPct val="500000"/>
              </a:lnSpc>
              <a:buFont typeface="+mj-lt"/>
              <a:buAutoNum type="alphaLcParenR"/>
            </a:pPr>
            <a:r>
              <a:rPr lang="fr-FR" dirty="0"/>
              <a:t>Les  stégosaures  ont  des  piques  sur  leur  queue .</a:t>
            </a:r>
          </a:p>
          <a:p>
            <a:pPr marL="457200" lvl="2" indent="-360000">
              <a:lnSpc>
                <a:spcPct val="500000"/>
              </a:lnSpc>
              <a:buFont typeface="+mj-lt"/>
              <a:buAutoNum type="alphaLcParenR"/>
            </a:pPr>
            <a:r>
              <a:rPr lang="fr-FR" dirty="0"/>
              <a:t>Les  vélociraptors  marchent  sur  deux  pattes .</a:t>
            </a:r>
          </a:p>
          <a:p>
            <a:pPr lvl="1"/>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Recopie une ou plusieurs phrases du texte.</a:t>
            </a:r>
          </a:p>
          <a:p>
            <a:pPr lvl="2"/>
            <a:endParaRPr lang="fr-FR" dirty="0"/>
          </a:p>
          <a:p>
            <a:r>
              <a:rPr lang="fr-FR" dirty="0"/>
              <a:t>Écris une phrase avec les groupes de mots suivants, pense à la majuscule et au point, souligne le verbe :</a:t>
            </a:r>
          </a:p>
          <a:p>
            <a:pPr lvl="2"/>
            <a:r>
              <a:rPr lang="fr-FR" dirty="0"/>
              <a:t>et des piques sur la queue – ont – certains dinosaures – des cornes sur la tête</a:t>
            </a:r>
          </a:p>
          <a:p>
            <a:pPr lvl="2"/>
            <a:endParaRPr lang="fr-FR" dirty="0"/>
          </a:p>
          <a:p>
            <a:r>
              <a:rPr lang="fr-FR" dirty="0"/>
              <a:t>Souligne le verbe et encadre le sujet, indique l’infinitif (le nom) du verbe :</a:t>
            </a:r>
          </a:p>
          <a:p>
            <a:pPr lvl="2"/>
            <a:r>
              <a:rPr lang="fr-FR" dirty="0"/>
              <a:t>Certains dinosaures mangent de l’herbe.</a:t>
            </a:r>
          </a:p>
          <a:p>
            <a:pPr lvl="2"/>
            <a:r>
              <a:rPr lang="fr-FR" dirty="0"/>
              <a:t>D’autres dinosaures dévorent de la viande.</a:t>
            </a: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84199"/>
            <a:ext cx="469353" cy="58516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4" y="1202783"/>
            <a:ext cx="469353" cy="585168"/>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3" y="2431878"/>
            <a:ext cx="469353" cy="585168"/>
          </a:xfrm>
          <a:prstGeom prst="rect">
            <a:avLst/>
          </a:prstGeom>
        </p:spPr>
      </p:pic>
    </p:spTree>
    <p:extLst>
      <p:ext uri="{BB962C8B-B14F-4D97-AF65-F5344CB8AC3E}">
        <p14:creationId xmlns:p14="http://schemas.microsoft.com/office/powerpoint/2010/main" val="927013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T²ransposition</a:t>
            </a:r>
            <a:r>
              <a:rPr lang="fr-FR" dirty="0"/>
              <a:t>$</a:t>
            </a:r>
          </a:p>
        </p:txBody>
      </p:sp>
    </p:spTree>
    <p:extLst>
      <p:ext uri="{BB962C8B-B14F-4D97-AF65-F5344CB8AC3E}">
        <p14:creationId xmlns:p14="http://schemas.microsoft.com/office/powerpoint/2010/main" val="30975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Lire le texte entier plusieurs fois en le mettant à l’imparfait (présent pluriel </a:t>
            </a:r>
            <a:r>
              <a:rPr lang="fr-FR" dirty="0">
                <a:sym typeface="Wingdings" panose="05000000000000000000" pitchFamily="2" charset="2"/>
              </a:rPr>
              <a:t> imparfait pluriel).</a:t>
            </a:r>
          </a:p>
          <a:p>
            <a:endParaRPr lang="fr-FR" dirty="0">
              <a:sym typeface="Wingdings" panose="05000000000000000000" pitchFamily="2" charset="2"/>
            </a:endParaRPr>
          </a:p>
          <a:p>
            <a:r>
              <a:rPr lang="fr-FR" dirty="0"/>
              <a:t>Écrire les changements collectivement au tableau pour le deuxième paragraphe.</a:t>
            </a:r>
          </a:p>
          <a:p>
            <a:r>
              <a:rPr lang="fr-FR" dirty="0"/>
              <a:t>Remarquer la terminaison -aient des verbes à l’imparfait. Faire constater que, avec ils/elles, il y a toujours -nt à l’imparfait comme au présent.</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en mettant le temps à l’imparfait (le temps du passé).</a:t>
            </a:r>
          </a:p>
          <a:p>
            <a:pPr lvl="2">
              <a:lnSpc>
                <a:spcPct val="200000"/>
              </a:lnSpc>
            </a:pPr>
            <a:r>
              <a:rPr lang="fr-FR" dirty="0"/>
              <a:t>À  la  période  du  Jurassique,  beaucoup  de  dinosaures  différents  vivent  sur  la  Terre.</a:t>
            </a:r>
          </a:p>
          <a:p>
            <a:pPr lvl="2">
              <a:lnSpc>
                <a:spcPct val="200000"/>
              </a:lnSpc>
            </a:pPr>
            <a:r>
              <a:rPr lang="fr-FR" dirty="0"/>
              <a:t>Les  diplodocus  mesurent  une  trentaine  de  mètres  de  long.  Ils  mangent  de  l’herbe  :  ils  sont  herbivores. Les  stégosaures  ont  de  petites  piques  sur  leur  queue.  Ils  captent  la  chaleur  du  Soleil  grâce  à  leurs  plaques  osseuses  sur  le  dos.</a:t>
            </a:r>
          </a:p>
          <a:p>
            <a:pPr lvl="2">
              <a:lnSpc>
                <a:spcPct val="200000"/>
              </a:lnSpc>
            </a:pPr>
            <a:r>
              <a:rPr lang="fr-FR" dirty="0"/>
              <a:t>Les  tyrannosaures  pèsent  plusieurs  tonnes.  Ils  chassent  et  ils  dévorent  les  dinosaures  herbivores. Les  vélociraptors  sont  de  petits  dinosaures  carnivores  avec  des  plumes.  Ils  marchent  sur  deux  pattes  et  courent  très  vite.</a:t>
            </a:r>
          </a:p>
          <a:p>
            <a:pPr lvl="2">
              <a:lnSpc>
                <a:spcPct val="200000"/>
              </a:lnSpc>
            </a:pPr>
            <a:r>
              <a:rPr lang="fr-FR" dirty="0"/>
              <a:t>Les  tricératops  ont  un  crâne  large  et  dur.  Ils  possèdent  trois  cornes  sur  la  tête.  Elles  les  protègent  des  prédateurs.</a:t>
            </a:r>
          </a:p>
        </p:txBody>
      </p:sp>
      <p:sp>
        <p:nvSpPr>
          <p:cNvPr id="5" name="Espace réservé du texte 4"/>
          <p:cNvSpPr>
            <a:spLocks noGrp="1"/>
          </p:cNvSpPr>
          <p:nvPr>
            <p:ph type="body" sz="quarter" idx="12"/>
          </p:nvPr>
        </p:nvSpPr>
        <p:spPr/>
        <p:txBody>
          <a:bodyPr/>
          <a:lstStyle/>
          <a:p>
            <a:r>
              <a:rPr lang="fr-FR" dirty="0"/>
              <a:t>Transposition</a:t>
            </a:r>
          </a:p>
        </p:txBody>
      </p:sp>
      <p:cxnSp>
        <p:nvCxnSpPr>
          <p:cNvPr id="6" name="Connecteur droit 5"/>
          <p:cNvCxnSpPr>
            <a:cxnSpLocks/>
          </p:cNvCxnSpPr>
          <p:nvPr/>
        </p:nvCxnSpPr>
        <p:spPr>
          <a:xfrm>
            <a:off x="7136396" y="1334683"/>
            <a:ext cx="718450"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ZoneTexte 2"/>
          <p:cNvSpPr txBox="1"/>
          <p:nvPr/>
        </p:nvSpPr>
        <p:spPr>
          <a:xfrm>
            <a:off x="7082852" y="1394643"/>
            <a:ext cx="1618938" cy="430887"/>
          </a:xfrm>
          <a:prstGeom prst="rect">
            <a:avLst/>
          </a:prstGeom>
          <a:noFill/>
        </p:spPr>
        <p:txBody>
          <a:bodyPr wrap="square" rtlCol="0">
            <a:spAutoFit/>
          </a:bodyPr>
          <a:lstStyle/>
          <a:p>
            <a:r>
              <a:rPr lang="fr-FR" sz="2200" dirty="0">
                <a:solidFill>
                  <a:srgbClr val="FF0000"/>
                </a:solidFill>
                <a:latin typeface="Cursive standard" pitchFamily="2" charset="0"/>
              </a:rPr>
              <a:t>vivaient</a:t>
            </a:r>
          </a:p>
        </p:txBody>
      </p:sp>
    </p:spTree>
    <p:extLst>
      <p:ext uri="{BB962C8B-B14F-4D97-AF65-F5344CB8AC3E}">
        <p14:creationId xmlns:p14="http://schemas.microsoft.com/office/powerpoint/2010/main" val="2962814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t>Transpose à l’imparfait :</a:t>
            </a:r>
          </a:p>
          <a:p>
            <a:pPr marL="0" lvl="2"/>
            <a:r>
              <a:rPr lang="fr-FR" dirty="0"/>
              <a:t>Certains dinosaures dévorent de la viande, d’autres dinosaures mangent de l’herbe.</a:t>
            </a:r>
          </a:p>
        </p:txBody>
      </p:sp>
    </p:spTree>
    <p:extLst>
      <p:ext uri="{BB962C8B-B14F-4D97-AF65-F5344CB8AC3E}">
        <p14:creationId xmlns:p14="http://schemas.microsoft.com/office/powerpoint/2010/main" val="1384849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mot$</a:t>
            </a:r>
          </a:p>
        </p:txBody>
      </p:sp>
    </p:spTree>
    <p:extLst>
      <p:ext uri="{BB962C8B-B14F-4D97-AF65-F5344CB8AC3E}">
        <p14:creationId xmlns:p14="http://schemas.microsoft.com/office/powerpoint/2010/main" val="232988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Dans les groupes nominaux suivants, écrire N sous le nom, D sous le déterminant et A sous l’adjectif quand il y en a un.</a:t>
            </a:r>
          </a:p>
          <a:p>
            <a:pPr lvl="1"/>
            <a:r>
              <a:rPr lang="fr-FR" dirty="0"/>
              <a:t>des dinosaures différents – un crâne large et dur – de petites piques – des plaques osseuses</a:t>
            </a:r>
          </a:p>
          <a:p>
            <a:pPr lvl="1"/>
            <a:r>
              <a:rPr lang="fr-FR" dirty="0"/>
              <a:t>trois cornes de petits dinosaures carnivores</a:t>
            </a:r>
          </a:p>
          <a:p>
            <a:endParaRPr lang="fr-FR" dirty="0"/>
          </a:p>
          <a:p>
            <a:r>
              <a:rPr lang="fr-FR" dirty="0"/>
              <a:t>Classer les groupes nominaux en fonction de leur genre et leur nombre :</a:t>
            </a:r>
          </a:p>
          <a:p>
            <a:endParaRPr lang="fr-FR" dirty="0"/>
          </a:p>
          <a:p>
            <a:r>
              <a:rPr lang="fr-FR" dirty="0"/>
              <a:t>Récrire les groupes nominaux en changeant le nombre.</a:t>
            </a:r>
          </a:p>
        </p:txBody>
      </p:sp>
      <p:sp>
        <p:nvSpPr>
          <p:cNvPr id="3" name="Espace réservé du texte 2"/>
          <p:cNvSpPr>
            <a:spLocks noGrp="1"/>
          </p:cNvSpPr>
          <p:nvPr>
            <p:ph type="body" sz="quarter" idx="11"/>
          </p:nvPr>
        </p:nvSpPr>
        <p:spPr/>
        <p:txBody>
          <a:bodyPr/>
          <a:lstStyle/>
          <a:p>
            <a:r>
              <a:rPr lang="fr-FR" dirty="0"/>
              <a:t>Le groupe nominal</a:t>
            </a:r>
          </a:p>
        </p:txBody>
      </p:sp>
    </p:spTree>
    <p:extLst>
      <p:ext uri="{BB962C8B-B14F-4D97-AF65-F5344CB8AC3E}">
        <p14:creationId xmlns:p14="http://schemas.microsoft.com/office/powerpoint/2010/main" val="1693329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smtClean="0"/>
              <a:t>Écrire N </a:t>
            </a:r>
            <a:r>
              <a:rPr lang="fr-FR" dirty="0"/>
              <a:t>sous les noms communs, D sous les déterminant et A sous les adjectifs s’il y en a.</a:t>
            </a:r>
          </a:p>
          <a:p>
            <a:pPr lvl="2"/>
            <a:r>
              <a:rPr lang="fr-FR" dirty="0"/>
              <a:t>des  dinosaures  différents</a:t>
            </a:r>
          </a:p>
          <a:p>
            <a:pPr lvl="2">
              <a:lnSpc>
                <a:spcPct val="300000"/>
              </a:lnSpc>
            </a:pPr>
            <a:r>
              <a:rPr lang="fr-FR" dirty="0"/>
              <a:t>un  crâne  large  et  dur</a:t>
            </a:r>
          </a:p>
          <a:p>
            <a:pPr lvl="2">
              <a:lnSpc>
                <a:spcPct val="300000"/>
              </a:lnSpc>
            </a:pPr>
            <a:r>
              <a:rPr lang="fr-FR" dirty="0"/>
              <a:t>de  petites  piques</a:t>
            </a:r>
          </a:p>
          <a:p>
            <a:pPr lvl="2">
              <a:lnSpc>
                <a:spcPct val="300000"/>
              </a:lnSpc>
            </a:pPr>
            <a:r>
              <a:rPr lang="fr-FR" dirty="0"/>
              <a:t>des  plaques  osseuses</a:t>
            </a:r>
          </a:p>
          <a:p>
            <a:pPr lvl="2">
              <a:lnSpc>
                <a:spcPct val="300000"/>
              </a:lnSpc>
            </a:pPr>
            <a:r>
              <a:rPr lang="fr-FR" dirty="0"/>
              <a:t>trois  cornes  de  petits  dinosaures  carnivores</a:t>
            </a:r>
          </a:p>
        </p:txBody>
      </p:sp>
      <p:sp>
        <p:nvSpPr>
          <p:cNvPr id="5" name="Espace réservé du texte 4"/>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417932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Trier les groupes nominaux dans le tableau.</a:t>
            </a:r>
          </a:p>
          <a:p>
            <a:endParaRPr lang="fr-FR" dirty="0"/>
          </a:p>
        </p:txBody>
      </p:sp>
      <p:sp>
        <p:nvSpPr>
          <p:cNvPr id="3" name="Espace réservé du texte 2"/>
          <p:cNvSpPr>
            <a:spLocks noGrp="1"/>
          </p:cNvSpPr>
          <p:nvPr>
            <p:ph type="body" sz="quarter" idx="12"/>
          </p:nvPr>
        </p:nvSpPr>
        <p:spPr/>
        <p:txBody>
          <a:bodyPr/>
          <a:lstStyle/>
          <a:p>
            <a:r>
              <a:rPr lang="fr-FR" dirty="0"/>
              <a:t>Le groupe nominal</a:t>
            </a:r>
          </a:p>
        </p:txBody>
      </p:sp>
      <p:graphicFrame>
        <p:nvGraphicFramePr>
          <p:cNvPr id="4" name="Tableau 3"/>
          <p:cNvGraphicFramePr>
            <a:graphicFrameLocks noGrp="1"/>
          </p:cNvGraphicFramePr>
          <p:nvPr>
            <p:extLst>
              <p:ext uri="{D42A27DB-BD31-4B8C-83A1-F6EECF244321}">
                <p14:modId xmlns:p14="http://schemas.microsoft.com/office/powerpoint/2010/main" val="3140736947"/>
              </p:ext>
            </p:extLst>
          </p:nvPr>
        </p:nvGraphicFramePr>
        <p:xfrm>
          <a:off x="207661" y="2947166"/>
          <a:ext cx="9451071" cy="3698000"/>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xmlns="" val="2168956325"/>
                    </a:ext>
                  </a:extLst>
                </a:gridCol>
                <a:gridCol w="4051738">
                  <a:extLst>
                    <a:ext uri="{9D8B030D-6E8A-4147-A177-3AD203B41FA5}">
                      <a16:colId xmlns:a16="http://schemas.microsoft.com/office/drawing/2014/main" xmlns="" val="304938575"/>
                    </a:ext>
                  </a:extLst>
                </a:gridCol>
                <a:gridCol w="4077739">
                  <a:extLst>
                    <a:ext uri="{9D8B030D-6E8A-4147-A177-3AD203B41FA5}">
                      <a16:colId xmlns:a16="http://schemas.microsoft.com/office/drawing/2014/main" xmlns=""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xmlns="" val="2979956195"/>
                  </a:ext>
                </a:extLst>
              </a:tr>
              <a:tr h="1550737">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862486903"/>
                  </a:ext>
                </a:extLst>
              </a:tr>
              <a:tr h="1781503">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3200392647"/>
                  </a:ext>
                </a:extLst>
              </a:tr>
            </a:tbl>
          </a:graphicData>
        </a:graphic>
      </p:graphicFrame>
    </p:spTree>
    <p:extLst>
      <p:ext uri="{BB962C8B-B14F-4D97-AF65-F5344CB8AC3E}">
        <p14:creationId xmlns:p14="http://schemas.microsoft.com/office/powerpoint/2010/main" val="37578442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Mettre au pluriel si le groupe nominal est au singulier.</a:t>
            </a:r>
          </a:p>
          <a:p>
            <a:r>
              <a:rPr lang="fr-FR" dirty="0"/>
              <a:t>Mettre au singulier si le groupe nominal est au pluriel.</a:t>
            </a:r>
          </a:p>
          <a:p>
            <a:pPr lvl="2"/>
            <a:r>
              <a:rPr lang="fr-FR" dirty="0"/>
              <a:t>des dinosaures différents</a:t>
            </a:r>
          </a:p>
          <a:p>
            <a:pPr marL="360000" lvl="2">
              <a:lnSpc>
                <a:spcPct val="175000"/>
              </a:lnSpc>
            </a:pPr>
            <a:r>
              <a:rPr lang="fr-FR" sz="1600" dirty="0">
                <a:sym typeface="Wingdings" panose="05000000000000000000" pitchFamily="2" charset="2"/>
              </a:rPr>
              <a:t></a:t>
            </a:r>
            <a:r>
              <a:rPr lang="fr-FR" dirty="0">
                <a:sym typeface="Wingdings" panose="05000000000000000000" pitchFamily="2" charset="2"/>
              </a:rPr>
              <a:t> </a:t>
            </a:r>
            <a:endParaRPr lang="fr-FR" dirty="0"/>
          </a:p>
          <a:p>
            <a:pPr lvl="2">
              <a:lnSpc>
                <a:spcPct val="175000"/>
              </a:lnSpc>
            </a:pPr>
            <a:r>
              <a:rPr lang="fr-FR" dirty="0"/>
              <a:t>un crâne large et dur</a:t>
            </a:r>
          </a:p>
          <a:p>
            <a:pPr marL="360000" lvl="2">
              <a:lnSpc>
                <a:spcPct val="175000"/>
              </a:lnSpc>
            </a:pPr>
            <a:r>
              <a:rPr lang="fr-FR" sz="1600" dirty="0">
                <a:sym typeface="Wingdings" panose="05000000000000000000" pitchFamily="2" charset="2"/>
              </a:rPr>
              <a:t> </a:t>
            </a:r>
            <a:endParaRPr lang="fr-FR" sz="1600" dirty="0"/>
          </a:p>
          <a:p>
            <a:pPr lvl="2">
              <a:lnSpc>
                <a:spcPct val="175000"/>
              </a:lnSpc>
            </a:pPr>
            <a:r>
              <a:rPr lang="fr-FR" dirty="0"/>
              <a:t>de petites piques</a:t>
            </a:r>
          </a:p>
          <a:p>
            <a:pPr marL="360000" lvl="2">
              <a:lnSpc>
                <a:spcPct val="175000"/>
              </a:lnSpc>
            </a:pPr>
            <a:r>
              <a:rPr lang="fr-FR" sz="1600" dirty="0">
                <a:sym typeface="Wingdings" panose="05000000000000000000" pitchFamily="2" charset="2"/>
              </a:rPr>
              <a:t> </a:t>
            </a:r>
            <a:endParaRPr lang="fr-FR" sz="1600" dirty="0"/>
          </a:p>
          <a:p>
            <a:pPr lvl="2">
              <a:lnSpc>
                <a:spcPct val="175000"/>
              </a:lnSpc>
            </a:pPr>
            <a:r>
              <a:rPr lang="fr-FR" dirty="0"/>
              <a:t>des plaques osseuses</a:t>
            </a:r>
          </a:p>
          <a:p>
            <a:pPr marL="360000" lvl="2">
              <a:lnSpc>
                <a:spcPct val="175000"/>
              </a:lnSpc>
            </a:pPr>
            <a:r>
              <a:rPr lang="fr-FR" sz="1600" dirty="0">
                <a:sym typeface="Wingdings" panose="05000000000000000000" pitchFamily="2" charset="2"/>
              </a:rPr>
              <a:t> </a:t>
            </a:r>
            <a:endParaRPr lang="fr-FR" sz="1600" dirty="0"/>
          </a:p>
          <a:p>
            <a:pPr lvl="2">
              <a:lnSpc>
                <a:spcPct val="175000"/>
              </a:lnSpc>
            </a:pPr>
            <a:r>
              <a:rPr lang="fr-FR" dirty="0"/>
              <a:t>trois cornes de petits dinosaures carnivores</a:t>
            </a:r>
          </a:p>
          <a:p>
            <a:pPr marL="360000" lvl="2">
              <a:lnSpc>
                <a:spcPct val="175000"/>
              </a:lnSpc>
            </a:pPr>
            <a:r>
              <a:rPr lang="fr-FR" sz="1600" dirty="0">
                <a:sym typeface="Wingdings" panose="05000000000000000000" pitchFamily="2" charset="2"/>
              </a:rPr>
              <a:t> </a:t>
            </a:r>
            <a:endParaRPr lang="fr-FR" sz="1600" dirty="0"/>
          </a:p>
        </p:txBody>
      </p:sp>
      <p:sp>
        <p:nvSpPr>
          <p:cNvPr id="3" name="Espace réservé du texte 2"/>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3571172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Dans ces groupes nominaux, trouve le nom, le déterminant et le ou les adjectifs. Écris N sous le nom, D sous le déterminant, A sous l’adjectif. Souligne les noms propres.</a:t>
            </a:r>
          </a:p>
          <a:p>
            <a:pPr lvl="2"/>
            <a:r>
              <a:rPr lang="fr-FR" dirty="0"/>
              <a:t>des livres passionnants   –   mon pyjama   –   le cirque   –   la télévision   –   Noémie</a:t>
            </a:r>
          </a:p>
          <a:p>
            <a:pPr lvl="2"/>
            <a:r>
              <a:rPr lang="fr-FR" dirty="0"/>
              <a:t>des poissons rouges   –   un écran plat   –   des grandes allées   –   l’arbre</a:t>
            </a:r>
          </a:p>
          <a:p>
            <a:pPr lvl="2"/>
            <a:endParaRPr lang="fr-FR" dirty="0"/>
          </a:p>
          <a:p>
            <a:r>
              <a:rPr lang="fr-FR" dirty="0"/>
              <a:t>Écris-les ensuite dans le tableau.</a:t>
            </a:r>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endParaRPr lang="fr-FR" dirty="0"/>
          </a:p>
          <a:p>
            <a:r>
              <a:rPr lang="fr-FR" dirty="0"/>
              <a:t>Réécris les groupes nominaux en changeant de nombre : passe au pluriel quand c’est singulier ou passe au singulier si c’est au pluriel.</a:t>
            </a:r>
          </a:p>
          <a:p>
            <a:pPr lvl="2"/>
            <a:endParaRPr lang="fr-FR" dirty="0"/>
          </a:p>
          <a:p>
            <a:r>
              <a:rPr lang="fr-FR" dirty="0"/>
              <a:t>Recopie les groupes nominaux qui n’ont pas d’adjectif en y ajoutant au moins un adjectif.</a:t>
            </a:r>
          </a:p>
        </p:txBody>
      </p:sp>
      <p:graphicFrame>
        <p:nvGraphicFramePr>
          <p:cNvPr id="5" name="Tableau 4"/>
          <p:cNvGraphicFramePr>
            <a:graphicFrameLocks noGrp="1"/>
          </p:cNvGraphicFramePr>
          <p:nvPr>
            <p:extLst>
              <p:ext uri="{D42A27DB-BD31-4B8C-83A1-F6EECF244321}">
                <p14:modId xmlns:p14="http://schemas.microsoft.com/office/powerpoint/2010/main" val="1310501053"/>
              </p:ext>
            </p:extLst>
          </p:nvPr>
        </p:nvGraphicFramePr>
        <p:xfrm>
          <a:off x="207661" y="2542432"/>
          <a:ext cx="9451071" cy="1999588"/>
        </p:xfrm>
        <a:graphic>
          <a:graphicData uri="http://schemas.openxmlformats.org/drawingml/2006/table">
            <a:tbl>
              <a:tblPr firstRow="1" bandRow="1">
                <a:tableStyleId>{5940675A-B579-460E-94D1-54222C63F5DA}</a:tableStyleId>
              </a:tblPr>
              <a:tblGrid>
                <a:gridCol w="1321594">
                  <a:extLst>
                    <a:ext uri="{9D8B030D-6E8A-4147-A177-3AD203B41FA5}">
                      <a16:colId xmlns:a16="http://schemas.microsoft.com/office/drawing/2014/main" xmlns="" val="2168956325"/>
                    </a:ext>
                  </a:extLst>
                </a:gridCol>
                <a:gridCol w="4051738">
                  <a:extLst>
                    <a:ext uri="{9D8B030D-6E8A-4147-A177-3AD203B41FA5}">
                      <a16:colId xmlns:a16="http://schemas.microsoft.com/office/drawing/2014/main" xmlns="" val="304938575"/>
                    </a:ext>
                  </a:extLst>
                </a:gridCol>
                <a:gridCol w="4077739">
                  <a:extLst>
                    <a:ext uri="{9D8B030D-6E8A-4147-A177-3AD203B41FA5}">
                      <a16:colId xmlns:a16="http://schemas.microsoft.com/office/drawing/2014/main" xmlns="" val="656805442"/>
                    </a:ext>
                  </a:extLst>
                </a:gridCol>
              </a:tblGrid>
              <a:tr h="213821">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xmlns="" val="2979956195"/>
                  </a:ext>
                </a:extLst>
              </a:tr>
              <a:tr h="801874">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862486903"/>
                  </a:ext>
                </a:extLst>
              </a:tr>
              <a:tr h="831954">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xmlns="" val="3200392647"/>
                  </a:ext>
                </a:extLst>
              </a:tr>
            </a:tbl>
          </a:graphicData>
        </a:graphic>
      </p:graphicFrame>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331" y="584200"/>
            <a:ext cx="469353" cy="585168"/>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366" y="2110618"/>
            <a:ext cx="469353" cy="585168"/>
          </a:xfrm>
          <a:prstGeom prst="rect">
            <a:avLst/>
          </a:prstGeom>
        </p:spPr>
      </p:pic>
      <p:pic>
        <p:nvPicPr>
          <p:cNvPr id="11" name="Imag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4" y="4567898"/>
            <a:ext cx="469353" cy="585168"/>
          </a:xfrm>
          <a:prstGeom prst="rect">
            <a:avLst/>
          </a:prstGeom>
        </p:spPr>
      </p:pic>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413" y="5478471"/>
            <a:ext cx="469353" cy="585168"/>
          </a:xfrm>
          <a:prstGeom prst="rect">
            <a:avLst/>
          </a:prstGeom>
        </p:spPr>
      </p:pic>
    </p:spTree>
    <p:extLst>
      <p:ext uri="{BB962C8B-B14F-4D97-AF65-F5344CB8AC3E}">
        <p14:creationId xmlns:p14="http://schemas.microsoft.com/office/powerpoint/2010/main" val="397498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²de</a:t>
            </a:r>
            <a:r>
              <a:rPr lang="fr-FR" dirty="0"/>
              <a:t> vocabulaire</a:t>
            </a:r>
          </a:p>
        </p:txBody>
      </p:sp>
    </p:spTree>
    <p:extLst>
      <p:ext uri="{BB962C8B-B14F-4D97-AF65-F5344CB8AC3E}">
        <p14:creationId xmlns:p14="http://schemas.microsoft.com/office/powerpoint/2010/main" val="7366342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Chercher le sens de </a:t>
            </a:r>
            <a:r>
              <a:rPr lang="fr-FR" dirty="0">
                <a:solidFill>
                  <a:srgbClr val="3333FF"/>
                </a:solidFill>
                <a:latin typeface="Sassoon Infant Std" panose="020B0503020103030203" pitchFamily="34" charset="0"/>
              </a:rPr>
              <a:t>chaleur</a:t>
            </a:r>
            <a:r>
              <a:rPr lang="fr-FR" dirty="0"/>
              <a:t> dans le dictionnaire. Relever les contraires.</a:t>
            </a:r>
          </a:p>
          <a:p>
            <a:r>
              <a:rPr lang="fr-FR" dirty="0"/>
              <a:t>Trouver, à l’aide du dictionnaire, le contraire de large et dur.</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Dans le dictionnaire, chercher la définition du mot « chaleur », ainsi que le ou les mots « contraire ».</a:t>
            </a:r>
          </a:p>
          <a:p>
            <a:endParaRPr lang="fr-FR" dirty="0"/>
          </a:p>
          <a:p>
            <a:r>
              <a:rPr lang="fr-FR" dirty="0"/>
              <a:t>Dans le dictionnaire, chercher les contraires de :</a:t>
            </a:r>
          </a:p>
          <a:p>
            <a:pPr lvl="2"/>
            <a:r>
              <a:rPr lang="fr-FR" dirty="0"/>
              <a:t>large</a:t>
            </a:r>
          </a:p>
          <a:p>
            <a:pPr lvl="2"/>
            <a:r>
              <a:rPr lang="fr-FR" dirty="0"/>
              <a:t>dur</a:t>
            </a:r>
          </a:p>
          <a:p>
            <a:pPr lvl="2"/>
            <a:endParaRPr lang="fr-FR" dirty="0"/>
          </a:p>
          <a:p>
            <a:r>
              <a:rPr lang="fr-FR" dirty="0"/>
              <a:t>Écrire une phrase avec l’adjectif chaud et une phrase avec son contraire.</a:t>
            </a:r>
          </a:p>
        </p:txBody>
      </p:sp>
      <p:sp>
        <p:nvSpPr>
          <p:cNvPr id="4" name="Espace réservé du texte 3"/>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27599504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P²roduction</a:t>
            </a:r>
            <a:r>
              <a:rPr lang="fr-FR" dirty="0"/>
              <a:t> d’écrit</a:t>
            </a:r>
          </a:p>
        </p:txBody>
      </p:sp>
    </p:spTree>
    <p:extLst>
      <p:ext uri="{BB962C8B-B14F-4D97-AF65-F5344CB8AC3E}">
        <p14:creationId xmlns:p14="http://schemas.microsoft.com/office/powerpoint/2010/main" val="18198638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Rédiger quelques phrases à l’imparfait pour donner des informations sur les </a:t>
            </a:r>
            <a:r>
              <a:rPr lang="fr-FR" dirty="0" err="1"/>
              <a:t>platéosaures</a:t>
            </a:r>
            <a:r>
              <a:rPr lang="fr-FR" dirty="0"/>
              <a:t> :</a:t>
            </a:r>
          </a:p>
          <a:p>
            <a:pPr lvl="1"/>
            <a:r>
              <a:rPr lang="fr-FR" dirty="0"/>
              <a:t>poids : quatre tonnes</a:t>
            </a:r>
          </a:p>
          <a:p>
            <a:pPr lvl="1"/>
            <a:r>
              <a:rPr lang="fr-FR" dirty="0"/>
              <a:t>taille : sept mètres</a:t>
            </a:r>
          </a:p>
          <a:p>
            <a:pPr lvl="1"/>
            <a:r>
              <a:rPr lang="fr-FR" dirty="0"/>
              <a:t>herbivore</a:t>
            </a:r>
          </a:p>
          <a:p>
            <a:pPr lvl="1"/>
            <a:r>
              <a:rPr lang="fr-FR" dirty="0"/>
              <a:t>marche à quatre pattes</a:t>
            </a:r>
          </a:p>
          <a:p>
            <a:endParaRPr lang="fr-FR" dirty="0"/>
          </a:p>
          <a:p>
            <a:r>
              <a:rPr lang="fr-FR" dirty="0"/>
              <a:t>Relire le texte en veillant à la ponctuation, à l'accord sujet/verbe et aux accords dans le groupe nominal.</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Voici ce qu’on sait aujourd’hui des </a:t>
            </a:r>
            <a:r>
              <a:rPr lang="fr-FR" dirty="0" err="1"/>
              <a:t>platéosaures</a:t>
            </a:r>
            <a:r>
              <a:rPr lang="fr-FR" dirty="0"/>
              <a:t> :</a:t>
            </a:r>
          </a:p>
          <a:p>
            <a:endParaRPr lang="fr-FR" dirty="0"/>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60057" y="1088724"/>
            <a:ext cx="8714996" cy="687612"/>
          </a:xfrm>
        </p:spPr>
        <p:txBody>
          <a:bodyPr/>
          <a:lstStyle/>
          <a:p>
            <a:pPr lvl="1"/>
            <a:r>
              <a:rPr lang="fr-FR" sz="3200" dirty="0" err="1"/>
              <a:t>²poid</a:t>
            </a:r>
            <a:r>
              <a:rPr lang="fr-FR" sz="3200" dirty="0"/>
              <a:t>$ : </a:t>
            </a:r>
            <a:r>
              <a:rPr lang="fr-FR" sz="3200" dirty="0" err="1"/>
              <a:t>²quatre</a:t>
            </a:r>
            <a:r>
              <a:rPr lang="fr-FR" sz="3200" dirty="0"/>
              <a:t> </a:t>
            </a:r>
            <a:r>
              <a:rPr lang="fr-FR" sz="3200" dirty="0" err="1"/>
              <a:t>²tonne</a:t>
            </a:r>
            <a:r>
              <a:rPr lang="fr-FR" sz="3200" dirty="0"/>
              <a:t>$</a:t>
            </a:r>
          </a:p>
          <a:p>
            <a:pPr lvl="1"/>
            <a:endParaRPr lang="fr-FR" sz="3000" dirty="0"/>
          </a:p>
        </p:txBody>
      </p:sp>
      <p:sp>
        <p:nvSpPr>
          <p:cNvPr id="6" name="Espace réservé du texte 4"/>
          <p:cNvSpPr txBox="1">
            <a:spLocks/>
          </p:cNvSpPr>
          <p:nvPr/>
        </p:nvSpPr>
        <p:spPr>
          <a:xfrm>
            <a:off x="1060057" y="1592764"/>
            <a:ext cx="8714996" cy="687612"/>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200" dirty="0" err="1"/>
              <a:t>²taille</a:t>
            </a:r>
            <a:r>
              <a:rPr lang="fr-FR" sz="3200" dirty="0"/>
              <a:t> : </a:t>
            </a:r>
            <a:r>
              <a:rPr lang="fr-FR" sz="3200" dirty="0" err="1"/>
              <a:t>²sept</a:t>
            </a:r>
            <a:r>
              <a:rPr lang="fr-FR" sz="3200" dirty="0"/>
              <a:t> mètre$</a:t>
            </a:r>
            <a:endParaRPr lang="fr-FR" sz="3000" dirty="0"/>
          </a:p>
        </p:txBody>
      </p:sp>
      <p:sp>
        <p:nvSpPr>
          <p:cNvPr id="7" name="Espace réservé du texte 4"/>
          <p:cNvSpPr txBox="1">
            <a:spLocks/>
          </p:cNvSpPr>
          <p:nvPr/>
        </p:nvSpPr>
        <p:spPr>
          <a:xfrm>
            <a:off x="1059242" y="2123659"/>
            <a:ext cx="8714996" cy="687612"/>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200" dirty="0" err="1"/>
              <a:t>²herbivore</a:t>
            </a:r>
            <a:endParaRPr lang="fr-FR" sz="3000" dirty="0"/>
          </a:p>
        </p:txBody>
      </p:sp>
      <p:sp>
        <p:nvSpPr>
          <p:cNvPr id="8" name="Espace réservé du texte 4"/>
          <p:cNvSpPr txBox="1">
            <a:spLocks/>
          </p:cNvSpPr>
          <p:nvPr/>
        </p:nvSpPr>
        <p:spPr>
          <a:xfrm>
            <a:off x="1060057" y="2645803"/>
            <a:ext cx="8714996" cy="687612"/>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200" dirty="0"/>
              <a:t>marche </a:t>
            </a:r>
            <a:r>
              <a:rPr lang="fr-FR" sz="3200" dirty="0" err="1"/>
              <a:t>²à</a:t>
            </a:r>
            <a:r>
              <a:rPr lang="fr-FR" sz="3200" dirty="0"/>
              <a:t> </a:t>
            </a:r>
            <a:r>
              <a:rPr lang="fr-FR" sz="3200" dirty="0" err="1"/>
              <a:t>²quatre</a:t>
            </a:r>
            <a:r>
              <a:rPr lang="fr-FR" sz="3200" dirty="0"/>
              <a:t> </a:t>
            </a:r>
            <a:r>
              <a:rPr lang="fr-FR" sz="3200" dirty="0" err="1"/>
              <a:t>²patte</a:t>
            </a:r>
            <a:r>
              <a:rPr lang="fr-FR" sz="3200" dirty="0"/>
              <a:t>$</a:t>
            </a:r>
          </a:p>
        </p:txBody>
      </p:sp>
      <p:sp>
        <p:nvSpPr>
          <p:cNvPr id="9" name="Espace réservé du texte 4"/>
          <p:cNvSpPr txBox="1">
            <a:spLocks/>
          </p:cNvSpPr>
          <p:nvPr/>
        </p:nvSpPr>
        <p:spPr>
          <a:xfrm>
            <a:off x="1059242" y="4204613"/>
            <a:ext cx="8714996" cy="687612"/>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fr-FR" sz="3200" dirty="0"/>
              <a:t>Le$ </a:t>
            </a:r>
            <a:r>
              <a:rPr lang="fr-FR" sz="3200" dirty="0" err="1"/>
              <a:t>²platéosaure</a:t>
            </a:r>
            <a:r>
              <a:rPr lang="fr-FR" sz="3200" dirty="0"/>
              <a:t>$ vivaient …</a:t>
            </a:r>
          </a:p>
        </p:txBody>
      </p:sp>
      <p:sp>
        <p:nvSpPr>
          <p:cNvPr id="10" name="Espace réservé du texte 4"/>
          <p:cNvSpPr txBox="1">
            <a:spLocks/>
          </p:cNvSpPr>
          <p:nvPr/>
        </p:nvSpPr>
        <p:spPr>
          <a:xfrm>
            <a:off x="125413" y="3766297"/>
            <a:ext cx="9595707" cy="687612"/>
          </a:xfrm>
          <a:prstGeom prst="rect">
            <a:avLst/>
          </a:prstGeom>
        </p:spPr>
        <p:txBody>
          <a:bodyPr/>
          <a:lstStyle>
            <a:lvl1pPr marL="0" indent="0" algn="l" defTabSz="914400" rtl="0" eaLnBrk="1" latinLnBrk="0" hangingPunct="1">
              <a:spcBef>
                <a:spcPct val="20000"/>
              </a:spcBef>
              <a:buFontTx/>
              <a:buNone/>
              <a:defRPr lang="fr-FR" sz="2000" b="0" u="sng" kern="1200" dirty="0" smtClean="0">
                <a:solidFill>
                  <a:srgbClr val="3333FF"/>
                </a:solidFill>
                <a:latin typeface="Sassoon Infant Std" pitchFamily="34" charset="0"/>
                <a:ea typeface="+mn-ea"/>
                <a:cs typeface="+mn-cs"/>
              </a:defRPr>
            </a:lvl1pPr>
            <a:lvl2pPr marL="0" indent="0" algn="l" defTabSz="914400" rtl="0" eaLnBrk="1" latinLnBrk="0" hangingPunct="1">
              <a:spcBef>
                <a:spcPct val="20000"/>
              </a:spcBef>
              <a:buFontTx/>
              <a:buNone/>
              <a:defRPr lang="fr-FR" sz="2800" kern="1200" dirty="0" smtClean="0">
                <a:solidFill>
                  <a:schemeClr val="tx1"/>
                </a:solidFill>
                <a:latin typeface="Cursive standard" pitchFamily="2" charset="0"/>
                <a:ea typeface="+mn-ea"/>
                <a:cs typeface="+mn-cs"/>
              </a:defRPr>
            </a:lvl2pPr>
            <a:lvl3pPr marL="0" indent="0" algn="l" defTabSz="914400" rtl="0" eaLnBrk="1" latinLnBrk="0" hangingPunct="1">
              <a:spcBef>
                <a:spcPct val="20000"/>
              </a:spcBef>
              <a:buFontTx/>
              <a:buNone/>
              <a:defRPr lang="fr-FR" sz="2000" kern="1200" dirty="0" smtClean="0">
                <a:solidFill>
                  <a:schemeClr val="tx1"/>
                </a:solidFill>
                <a:latin typeface="+mn-lt"/>
                <a:ea typeface="+mn-ea"/>
                <a:cs typeface="+mn-cs"/>
              </a:defRPr>
            </a:lvl3pPr>
            <a:lvl4pPr marL="0" indent="0" algn="l" defTabSz="914400" rtl="0" eaLnBrk="1" latinLnBrk="0" hangingPunct="1">
              <a:spcBef>
                <a:spcPct val="20000"/>
              </a:spcBef>
              <a:buFontTx/>
              <a:buNone/>
              <a:defRPr lang="fr-FR" sz="2000" b="1" kern="1200" dirty="0" smtClean="0">
                <a:solidFill>
                  <a:schemeClr val="tx1"/>
                </a:solidFill>
                <a:latin typeface="+mn-lt"/>
                <a:ea typeface="+mn-ea"/>
                <a:cs typeface="+mn-cs"/>
              </a:defRPr>
            </a:lvl4pPr>
            <a:lvl5pPr marL="0" indent="0" algn="l" defTabSz="914400" rtl="0" eaLnBrk="1" latinLnBrk="0" hangingPunct="1">
              <a:spcBef>
                <a:spcPct val="20000"/>
              </a:spcBef>
              <a:buFontTx/>
              <a:buNone/>
              <a:defRPr lang="fr-FR" sz="2000" kern="1200" dirty="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spcBef>
                <a:spcPts val="0"/>
              </a:spcBef>
            </a:pPr>
            <a:r>
              <a:rPr lang="fr-FR" dirty="0"/>
              <a:t>Utilise ces 4 informations pour écrire un texte au passé pour présenter les </a:t>
            </a:r>
            <a:r>
              <a:rPr lang="fr-FR" dirty="0" err="1"/>
              <a:t>platéosaures</a:t>
            </a:r>
            <a:r>
              <a:rPr lang="fr-FR" dirty="0"/>
              <a:t> :</a:t>
            </a:r>
          </a:p>
        </p:txBody>
      </p:sp>
    </p:spTree>
    <p:extLst>
      <p:ext uri="{BB962C8B-B14F-4D97-AF65-F5344CB8AC3E}">
        <p14:creationId xmlns:p14="http://schemas.microsoft.com/office/powerpoint/2010/main" val="351675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Des dinosaures</a:t>
            </a:r>
          </a:p>
        </p:txBody>
      </p:sp>
      <p:sp>
        <p:nvSpPr>
          <p:cNvPr id="3" name="Espace réservé du texte 2"/>
          <p:cNvSpPr>
            <a:spLocks noGrp="1"/>
          </p:cNvSpPr>
          <p:nvPr>
            <p:ph type="body" sz="quarter" idx="10"/>
          </p:nvPr>
        </p:nvSpPr>
        <p:spPr/>
        <p:txBody>
          <a:bodyPr/>
          <a:lstStyle/>
          <a:p>
            <a:pPr indent="360000">
              <a:lnSpc>
                <a:spcPct val="140000"/>
              </a:lnSpc>
            </a:pPr>
            <a:r>
              <a:rPr lang="fr-FR" i="1" dirty="0"/>
              <a:t>Imagine : tu viens de voyager dans le temps, tu es remonté très </a:t>
            </a:r>
            <a:r>
              <a:rPr lang="fr-FR" i="1" dirty="0" err="1"/>
              <a:t>très</a:t>
            </a:r>
            <a:r>
              <a:rPr lang="fr-FR" i="1" dirty="0"/>
              <a:t> loin… à la période du Jurassique, il y a des millions d’années. Regarde autour de toi...</a:t>
            </a:r>
          </a:p>
          <a:p>
            <a:pPr indent="360000">
              <a:lnSpc>
                <a:spcPct val="140000"/>
              </a:lnSpc>
            </a:pPr>
            <a:r>
              <a:rPr lang="fr-FR" dirty="0"/>
              <a:t>À la période du Jurassique, beaucoup de dinosaures différents vivent sur la Terre.</a:t>
            </a:r>
          </a:p>
          <a:p>
            <a:pPr indent="360000">
              <a:lnSpc>
                <a:spcPct val="140000"/>
              </a:lnSpc>
            </a:pPr>
            <a:r>
              <a:rPr lang="fr-FR" dirty="0"/>
              <a:t>Les diplodocus mesurent une trentaine de mètres de long. Ils mangent de l’herbe : ils sont herbivores.</a:t>
            </a:r>
          </a:p>
          <a:p>
            <a:pPr indent="360000">
              <a:lnSpc>
                <a:spcPct val="140000"/>
              </a:lnSpc>
            </a:pPr>
            <a:r>
              <a:rPr lang="fr-FR" dirty="0"/>
              <a:t>Les stégosaures ont de petites piques sur leur queue. Ils captent la chaleur du Soleil grâce à leurs plaques osseuses sur le dos.</a:t>
            </a:r>
          </a:p>
          <a:p>
            <a:pPr indent="360000">
              <a:lnSpc>
                <a:spcPct val="140000"/>
              </a:lnSpc>
            </a:pPr>
            <a:r>
              <a:rPr lang="fr-FR" dirty="0"/>
              <a:t>Les tyrannosaures pèsent plusieurs tonnes. Ils chassent et ils dévorent les dinosaures herbivores.</a:t>
            </a:r>
          </a:p>
          <a:p>
            <a:pPr indent="360000">
              <a:lnSpc>
                <a:spcPct val="140000"/>
              </a:lnSpc>
            </a:pPr>
            <a:r>
              <a:rPr lang="fr-FR" dirty="0"/>
              <a:t>Les vélociraptors sont de petits dinosaures carnivores avec des plumes. Ils marchent sur deux pattes et courent très vite.</a:t>
            </a:r>
          </a:p>
          <a:p>
            <a:pPr indent="360000">
              <a:lnSpc>
                <a:spcPct val="140000"/>
              </a:lnSpc>
            </a:pPr>
            <a:r>
              <a:rPr lang="fr-FR" dirty="0"/>
              <a:t>Les tricératops ont un crâne large et dur. Ils possèdent trois cornes sur la tête. Elles les protègent des prédateurs.</a:t>
            </a:r>
          </a:p>
        </p:txBody>
      </p:sp>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De quels dinosaures parle-t-on ?</a:t>
            </a:r>
          </a:p>
          <a:p>
            <a:pPr marL="342900" indent="-342900">
              <a:buFont typeface="+mj-lt"/>
              <a:buAutoNum type="arabicParenR"/>
            </a:pPr>
            <a:endParaRPr lang="fr-FR" dirty="0"/>
          </a:p>
          <a:p>
            <a:pPr marL="342900" indent="-342900">
              <a:buFont typeface="+mj-lt"/>
              <a:buAutoNum type="arabicParenR"/>
            </a:pPr>
            <a:r>
              <a:rPr lang="fr-FR" dirty="0"/>
              <a:t>Expliquer : </a:t>
            </a:r>
            <a:r>
              <a:rPr lang="fr-FR" dirty="0">
                <a:solidFill>
                  <a:srgbClr val="3333FF"/>
                </a:solidFill>
                <a:latin typeface="Sassoon Infant Std" panose="020B0503020103030203" pitchFamily="34" charset="0"/>
              </a:rPr>
              <a:t>mesurer – herbivore – capter – plusieurs tonnes – carnivore – prédateurs</a:t>
            </a:r>
            <a:r>
              <a:rPr lang="fr-FR" dirty="0"/>
              <a:t>.</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Compter le nombre de paragraphes. Comprendre que chaque paragraphe parle d’une espèce différente.</a:t>
            </a:r>
          </a:p>
          <a:p>
            <a:endParaRPr lang="fr-FR" dirty="0"/>
          </a:p>
          <a:p>
            <a:endParaRPr lang="fr-FR" dirty="0"/>
          </a:p>
          <a:p>
            <a:r>
              <a:rPr lang="fr-FR" u="sng" dirty="0"/>
              <a:t>Les procédés anaphoriques :</a:t>
            </a:r>
          </a:p>
          <a:p>
            <a:r>
              <a:rPr lang="fr-FR" dirty="0"/>
              <a:t>Trouver ce que désignent chacun des mots soulignés.</a:t>
            </a:r>
          </a:p>
          <a:p>
            <a:endParaRPr lang="fr-FR" dirty="0"/>
          </a:p>
          <a:p>
            <a:endParaRPr lang="fr-FR" dirty="0"/>
          </a:p>
          <a:p>
            <a:r>
              <a:rPr lang="fr-FR" u="sng" dirty="0"/>
              <a:t>Le temps du texte :</a:t>
            </a:r>
          </a:p>
          <a:p>
            <a:r>
              <a:rPr lang="fr-FR" dirty="0"/>
              <a:t>À quel moment se passe cette histoire ? Au présent = d’où la phrase explicative au départ.</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25414" y="584684"/>
            <a:ext cx="9648824" cy="6157429"/>
          </a:xfrm>
        </p:spPr>
        <p:txBody>
          <a:bodyPr/>
          <a:lstStyle/>
          <a:p>
            <a:r>
              <a:rPr lang="fr-FR" dirty="0"/>
              <a:t>Que signifie chacun des mots soulignés ?</a:t>
            </a:r>
          </a:p>
        </p:txBody>
      </p:sp>
      <p:sp>
        <p:nvSpPr>
          <p:cNvPr id="5" name="Espace réservé du texte 4"/>
          <p:cNvSpPr>
            <a:spLocks noGrp="1"/>
          </p:cNvSpPr>
          <p:nvPr>
            <p:ph type="body" sz="quarter" idx="12"/>
          </p:nvPr>
        </p:nvSpPr>
        <p:spPr/>
        <p:txBody>
          <a:bodyPr/>
          <a:lstStyle/>
          <a:p>
            <a:r>
              <a:rPr lang="fr-FR" dirty="0"/>
              <a:t>Le texte</a:t>
            </a:r>
          </a:p>
        </p:txBody>
      </p:sp>
      <p:sp>
        <p:nvSpPr>
          <p:cNvPr id="2" name="Rectangle 1"/>
          <p:cNvSpPr/>
          <p:nvPr/>
        </p:nvSpPr>
        <p:spPr>
          <a:xfrm>
            <a:off x="138403" y="755313"/>
            <a:ext cx="9775823" cy="5810950"/>
          </a:xfrm>
          <a:prstGeom prst="rect">
            <a:avLst/>
          </a:prstGeom>
        </p:spPr>
        <p:txBody>
          <a:bodyPr wrap="square">
            <a:spAutoFit/>
          </a:bodyPr>
          <a:lstStyle/>
          <a:p>
            <a:pPr marL="0" lvl="2" indent="360363" defTabSz="360363">
              <a:lnSpc>
                <a:spcPct val="185000"/>
              </a:lnSpc>
            </a:pPr>
            <a:r>
              <a:rPr lang="fr-FR" dirty="0"/>
              <a:t>À  la  période  du  Jurassique,  beaucoup  de  dinosaures  différents  vivent  sur  la  Terre.</a:t>
            </a:r>
          </a:p>
          <a:p>
            <a:pPr marL="0" lvl="2" indent="360363" defTabSz="360363">
              <a:lnSpc>
                <a:spcPct val="185000"/>
              </a:lnSpc>
            </a:pPr>
            <a:r>
              <a:rPr lang="fr-FR" dirty="0"/>
              <a:t>Les  diplodocus  mesurent  une  trentaine  de  mètres  de  long.  Ils </a:t>
            </a:r>
            <a:r>
              <a:rPr lang="fr-FR" dirty="0">
                <a:solidFill>
                  <a:srgbClr val="3333FF"/>
                </a:solidFill>
              </a:rPr>
              <a:t>(1)</a:t>
            </a:r>
            <a:r>
              <a:rPr lang="fr-FR" dirty="0"/>
              <a:t>  mangent  de  l’herbe  :  ils  sont  herbivores.</a:t>
            </a:r>
          </a:p>
          <a:p>
            <a:pPr marL="0" lvl="2" indent="360363" defTabSz="360363">
              <a:lnSpc>
                <a:spcPct val="185000"/>
              </a:lnSpc>
            </a:pPr>
            <a:r>
              <a:rPr lang="fr-FR" dirty="0"/>
              <a:t>Les  stégosaures  ont  de  petites  piques  sur  leur  queue.  Ils</a:t>
            </a:r>
            <a:r>
              <a:rPr lang="fr-FR" dirty="0">
                <a:solidFill>
                  <a:srgbClr val="3333FF"/>
                </a:solidFill>
              </a:rPr>
              <a:t> (2)</a:t>
            </a:r>
            <a:r>
              <a:rPr lang="fr-FR" dirty="0"/>
              <a:t>  captent  la  chaleur  du  Soleil  grâce  à  leurs  plaques  osseuses  sur  le  dos.</a:t>
            </a:r>
          </a:p>
          <a:p>
            <a:pPr marL="0" lvl="2" indent="360363" defTabSz="360363">
              <a:lnSpc>
                <a:spcPct val="185000"/>
              </a:lnSpc>
            </a:pPr>
            <a:r>
              <a:rPr lang="fr-FR" dirty="0"/>
              <a:t>Les  tyrannosaures  pèsent  plusieurs  tonnes.  Ils</a:t>
            </a:r>
            <a:r>
              <a:rPr lang="fr-FR" dirty="0">
                <a:solidFill>
                  <a:srgbClr val="3333FF"/>
                </a:solidFill>
              </a:rPr>
              <a:t> (3)</a:t>
            </a:r>
            <a:r>
              <a:rPr lang="fr-FR" dirty="0"/>
              <a:t>  chassent  et  ils  dévorent  les  dinosaures  herbivores.</a:t>
            </a:r>
          </a:p>
          <a:p>
            <a:pPr marL="0" lvl="2" indent="360363" defTabSz="360363">
              <a:lnSpc>
                <a:spcPct val="185000"/>
              </a:lnSpc>
            </a:pPr>
            <a:r>
              <a:rPr lang="fr-FR" dirty="0"/>
              <a:t>Les  vélociraptors  sont  de  petits  dinosaures  carnivores  avec  des  plumes.  Ils</a:t>
            </a:r>
            <a:r>
              <a:rPr lang="fr-FR" dirty="0">
                <a:solidFill>
                  <a:srgbClr val="3333FF"/>
                </a:solidFill>
              </a:rPr>
              <a:t> (4)</a:t>
            </a:r>
            <a:r>
              <a:rPr lang="fr-FR" dirty="0"/>
              <a:t>  marchent  sur  deux  pattes  et  courent  très  vite.</a:t>
            </a:r>
          </a:p>
          <a:p>
            <a:pPr marL="0" lvl="2" indent="360363" defTabSz="360363">
              <a:lnSpc>
                <a:spcPct val="185000"/>
              </a:lnSpc>
            </a:pPr>
            <a:r>
              <a:rPr lang="fr-FR" dirty="0"/>
              <a:t>Les  tricératops  ont  un  crâne  large  et  dur.  Ils</a:t>
            </a:r>
            <a:r>
              <a:rPr lang="fr-FR" dirty="0">
                <a:solidFill>
                  <a:srgbClr val="3333FF"/>
                </a:solidFill>
              </a:rPr>
              <a:t> (5)</a:t>
            </a:r>
            <a:r>
              <a:rPr lang="fr-FR" dirty="0"/>
              <a:t>  possèdent  trois  cornes  sur  la  tête.  Elles</a:t>
            </a:r>
            <a:r>
              <a:rPr lang="fr-FR" dirty="0">
                <a:solidFill>
                  <a:srgbClr val="3333FF"/>
                </a:solidFill>
              </a:rPr>
              <a:t> (6)</a:t>
            </a:r>
            <a:r>
              <a:rPr lang="fr-FR" dirty="0"/>
              <a:t>  les  protègent  des  prédateurs.</a:t>
            </a:r>
          </a:p>
        </p:txBody>
      </p:sp>
      <p:cxnSp>
        <p:nvCxnSpPr>
          <p:cNvPr id="6" name="Connecteur droit 5"/>
          <p:cNvCxnSpPr/>
          <p:nvPr/>
        </p:nvCxnSpPr>
        <p:spPr>
          <a:xfrm>
            <a:off x="6475751" y="1738859"/>
            <a:ext cx="27731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5989648" y="2766245"/>
            <a:ext cx="27731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4856123" y="3783121"/>
            <a:ext cx="27731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7692323" y="4792114"/>
            <a:ext cx="27731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4748996" y="5808990"/>
            <a:ext cx="277318"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a:cxnSpLocks/>
          </p:cNvCxnSpPr>
          <p:nvPr/>
        </p:nvCxnSpPr>
        <p:spPr>
          <a:xfrm>
            <a:off x="8906267" y="5808990"/>
            <a:ext cx="497862" cy="0"/>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827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r>
              <a:rPr lang="fr-FR" dirty="0"/>
              <a:t>Remarquer les différentes possibilités en fonction de la place de avec les plaques de son dos. Dans chaque phrase, encadrer le sujet, ce qu’on en dit. Encadrer le groupe déplaçable.</a:t>
            </a:r>
          </a:p>
          <a:p>
            <a:pPr lvl="1"/>
            <a:r>
              <a:rPr lang="fr-FR" dirty="0"/>
              <a:t>avec les plaques de son dos – capte la chaleur du Soleil – le dinosaure.</a:t>
            </a:r>
          </a:p>
          <a:p>
            <a:endParaRPr lang="fr-FR" dirty="0"/>
          </a:p>
          <a:p>
            <a:endParaRPr lang="fr-FR" dirty="0"/>
          </a:p>
          <a:p>
            <a:r>
              <a:rPr lang="fr-FR" u="sng" dirty="0"/>
              <a:t>Analyse fonctionnelle :</a:t>
            </a:r>
          </a:p>
          <a:p>
            <a:r>
              <a:rPr lang="fr-FR" dirty="0"/>
              <a:t>Dans chaque phrase, encadrer le sujet, ce qu’on en dit, souligner le verbe. Donner son infinitif.</a:t>
            </a:r>
          </a:p>
          <a:p>
            <a:r>
              <a:rPr lang="fr-FR" dirty="0"/>
              <a:t>Encadrer le groupe déplaçable s’il y en a un.</a:t>
            </a:r>
          </a:p>
          <a:p>
            <a:r>
              <a:rPr lang="fr-FR" dirty="0"/>
              <a:t>Dire si le sujet est un pronom ou un </a:t>
            </a:r>
            <a:r>
              <a:rPr lang="fr-FR" dirty="0" err="1"/>
              <a:t>GN</a:t>
            </a:r>
            <a:r>
              <a:rPr lang="fr-FR" dirty="0"/>
              <a:t>.</a:t>
            </a:r>
          </a:p>
          <a:p>
            <a:pPr lvl="1"/>
            <a:r>
              <a:rPr lang="fr-FR" dirty="0"/>
              <a:t>À la période du Jurassique, beaucoup de dinosaures vivent sur la Terre.</a:t>
            </a:r>
          </a:p>
          <a:p>
            <a:pPr lvl="1"/>
            <a:r>
              <a:rPr lang="fr-FR" dirty="0"/>
              <a:t>Les stégosaures ont des piques sur leur queue.</a:t>
            </a:r>
          </a:p>
          <a:p>
            <a:pPr lvl="1"/>
            <a:r>
              <a:rPr lang="fr-FR" dirty="0"/>
              <a:t>Les vélociraptors marchent sur deux pattes.</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48</TotalTime>
  <Words>1206</Words>
  <Application>Microsoft Office PowerPoint</Application>
  <PresentationFormat>Personnalisé</PresentationFormat>
  <Paragraphs>172</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Faire de la grammaire au CE1 - Prérempli</vt:lpstr>
      <vt:lpstr>Présentation PowerPoint</vt:lpstr>
      <vt:lpstr>Le ²texte</vt:lpstr>
      <vt:lpstr>Des dinosaures</vt:lpstr>
      <vt:lpstr>Présentation PowerPoint</vt:lpstr>
      <vt:lpstr>A²ctivité$ ²sur ²le ²texte</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T²ransposition$</vt:lpstr>
      <vt:lpstr>Présentation PowerPoint</vt:lpstr>
      <vt:lpstr>Présentation PowerPoint</vt:lpstr>
      <vt:lpstr>Présentation PowerPoint</vt:lpstr>
      <vt:lpstr>A²ctivité$ ²sur ²le$ mot$</vt:lpstr>
      <vt:lpstr>Présentation PowerPoint</vt:lpstr>
      <vt:lpstr>Présentation PowerPoint</vt:lpstr>
      <vt:lpstr>Présentation PowerPoint</vt:lpstr>
      <vt:lpstr>Présentation PowerPoint</vt:lpstr>
      <vt:lpstr>Présentation PowerPoint</vt:lpstr>
      <vt:lpstr>A²ctivité$ ²de vocabulaire</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Utilisateur</cp:lastModifiedBy>
  <cp:revision>10</cp:revision>
  <dcterms:created xsi:type="dcterms:W3CDTF">2017-04-09T08:45:09Z</dcterms:created>
  <dcterms:modified xsi:type="dcterms:W3CDTF">2017-04-13T11:56:43Z</dcterms:modified>
</cp:coreProperties>
</file>