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72" r:id="rId5"/>
    <p:sldId id="291" r:id="rId6"/>
    <p:sldId id="277" r:id="rId7"/>
    <p:sldId id="296" r:id="rId8"/>
    <p:sldId id="297" r:id="rId9"/>
    <p:sldId id="298" r:id="rId10"/>
    <p:sldId id="274" r:id="rId11"/>
    <p:sldId id="299" r:id="rId12"/>
    <p:sldId id="292" r:id="rId13"/>
    <p:sldId id="279" r:id="rId14"/>
    <p:sldId id="280" r:id="rId15"/>
    <p:sldId id="281" r:id="rId16"/>
    <p:sldId id="300" r:id="rId17"/>
    <p:sldId id="301" r:id="rId18"/>
    <p:sldId id="282" r:id="rId19"/>
    <p:sldId id="283" r:id="rId20"/>
    <p:sldId id="302" r:id="rId21"/>
    <p:sldId id="284" r:id="rId22"/>
    <p:sldId id="303" r:id="rId23"/>
    <p:sldId id="304" r:id="rId24"/>
    <p:sldId id="305" r:id="rId25"/>
    <p:sldId id="293" r:id="rId26"/>
    <p:sldId id="287" r:id="rId27"/>
    <p:sldId id="306" r:id="rId28"/>
    <p:sldId id="307" r:id="rId29"/>
    <p:sldId id="289" r:id="rId30"/>
    <p:sldId id="295" r:id="rId31"/>
    <p:sldId id="290" r:id="rId32"/>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68">
          <p15:clr>
            <a:srgbClr val="A4A3A4"/>
          </p15:clr>
        </p15:guide>
        <p15:guide id="2" pos="615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8F8"/>
    <a:srgbClr val="339966"/>
    <a:srgbClr val="3333FF"/>
    <a:srgbClr val="9F5FCF"/>
    <a:srgbClr val="339933"/>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50" autoAdjust="0"/>
    <p:restoredTop sz="94660"/>
  </p:normalViewPr>
  <p:slideViewPr>
    <p:cSldViewPr snapToGrid="0" snapToObjects="1">
      <p:cViewPr varScale="1">
        <p:scale>
          <a:sx n="128" d="100"/>
          <a:sy n="128" d="100"/>
        </p:scale>
        <p:origin x="648" y="126"/>
      </p:cViewPr>
      <p:guideLst>
        <p:guide orient="horz" pos="368"/>
        <p:guide pos="6157"/>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5" name="Imag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1348" y="5623"/>
            <a:ext cx="7858542" cy="6846755"/>
          </a:xfrm>
          <a:prstGeom prst="rect">
            <a:avLst/>
          </a:prstGeom>
        </p:spPr>
      </p:pic>
      <p:sp>
        <p:nvSpPr>
          <p:cNvPr id="3" name="Titre 2"/>
          <p:cNvSpPr>
            <a:spLocks noGrp="1"/>
          </p:cNvSpPr>
          <p:nvPr>
            <p:ph type="title"/>
          </p:nvPr>
        </p:nvSpPr>
        <p:spPr>
          <a:xfrm>
            <a:off x="2646363" y="764704"/>
            <a:ext cx="5400600" cy="854968"/>
          </a:xfrm>
          <a:prstGeom prst="rect">
            <a:avLst/>
          </a:prstGeom>
        </p:spPr>
        <p:txBody>
          <a:bodyPr/>
          <a:lstStyle>
            <a:lvl1pPr>
              <a:defRPr sz="5000" b="0" spc="0" baseline="0">
                <a:solidFill>
                  <a:srgbClr val="C00000"/>
                </a:solidFill>
                <a:latin typeface="Cursive standard" pitchFamily="2" charset="0"/>
                <a:ea typeface="A Gentle Touch" panose="02000603000000000000" pitchFamily="2" charset="0"/>
              </a:defRPr>
            </a:lvl1pPr>
          </a:lstStyle>
          <a:p>
            <a:r>
              <a:rPr lang="fr-FR"/>
              <a:t>Modifiez le style du titre</a:t>
            </a:r>
            <a:endParaRPr lang="fr-FR" dirty="0"/>
          </a:p>
        </p:txBody>
      </p:sp>
    </p:spTree>
    <p:extLst>
      <p:ext uri="{BB962C8B-B14F-4D97-AF65-F5344CB8AC3E}">
        <p14:creationId xmlns:p14="http://schemas.microsoft.com/office/powerpoint/2010/main" val="2930897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a:solidFill>
                  <a:srgbClr val="0070C0"/>
                </a:solidFill>
              </a:rPr>
              <a:t>Le texte</a:t>
            </a: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127908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rgbClr val="339966"/>
                </a:solidFill>
              </a:rPr>
              <a:t>Collectif</a:t>
            </a: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00B050"/>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150000"/>
              </a:lnSpc>
              <a:spcBef>
                <a:spcPts val="0"/>
              </a:spcBef>
              <a:buFontTx/>
              <a:buNone/>
              <a:defRPr lang="fr-FR" sz="2600" dirty="0" smtClean="0">
                <a:latin typeface="Cursive standard" pitchFamily="2" charset="0"/>
              </a:defRPr>
            </a:lvl3pPr>
            <a:lvl4pPr marL="0" indent="0" algn="just" defTabSz="914400" rtl="0" eaLnBrk="1" latinLnBrk="0" hangingPunct="1">
              <a:lnSpc>
                <a:spcPct val="150000"/>
              </a:lnSpc>
              <a:spcBef>
                <a:spcPts val="0"/>
              </a:spcBef>
              <a:buFontTx/>
              <a:buNone/>
              <a:defRPr lang="fr-FR" sz="2600" dirty="0" smtClean="0">
                <a:latin typeface="Cursive standard" pitchFamily="2" charset="0"/>
              </a:defRPr>
            </a:lvl4pPr>
            <a:lvl5pPr marL="0" indent="0" algn="just" defTabSz="914400" rtl="0" eaLnBrk="1" latinLnBrk="0" hangingPunct="1">
              <a:lnSpc>
                <a:spcPct val="100000"/>
              </a:lnSpc>
              <a:spcBef>
                <a:spcPts val="0"/>
              </a:spcBef>
              <a:buFontTx/>
              <a:buNone/>
              <a:defRPr lang="fr-FR" sz="2200" b="1" kern="1200" dirty="0" smtClean="0">
                <a:solidFill>
                  <a:srgbClr val="00B050"/>
                </a:solidFill>
                <a:latin typeface="Gabriola" panose="04040605051002020D02" pitchFamily="82" charset="0"/>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00B050"/>
                </a:solidFill>
                <a:latin typeface="+mn-lt"/>
                <a:ea typeface="+mn-ea"/>
                <a:cs typeface="+mn-cs"/>
              </a:defRPr>
            </a:lvl1pPr>
            <a:lvl2pPr marL="0" indent="0" algn="ctr" defTabSz="914400" rtl="0" eaLnBrk="1" latinLnBrk="0" hangingPunct="1">
              <a:buFontTx/>
              <a:buNone/>
              <a:defRPr lang="fr-FR" sz="1800" kern="1200" dirty="0" smtClean="0">
                <a:solidFill>
                  <a:srgbClr val="00B050"/>
                </a:solidFill>
                <a:latin typeface="+mn-lt"/>
                <a:ea typeface="+mn-ea"/>
                <a:cs typeface="+mn-cs"/>
              </a:defRPr>
            </a:lvl2pPr>
            <a:lvl3pPr marL="0" indent="0" algn="ctr" defTabSz="914400" rtl="0" eaLnBrk="1" latinLnBrk="0" hangingPunct="1">
              <a:buFontTx/>
              <a:buNone/>
              <a:defRPr lang="fr-FR" sz="1800" kern="1200" dirty="0" smtClean="0">
                <a:solidFill>
                  <a:srgbClr val="00B050"/>
                </a:solidFill>
                <a:latin typeface="+mn-lt"/>
                <a:ea typeface="+mn-ea"/>
                <a:cs typeface="+mn-cs"/>
              </a:defRPr>
            </a:lvl3pPr>
            <a:lvl4pPr marL="0" indent="0" algn="ctr" defTabSz="914400" rtl="0" eaLnBrk="1" latinLnBrk="0" hangingPunct="1">
              <a:buFontTx/>
              <a:buNone/>
              <a:defRPr lang="fr-FR" sz="1800" kern="1200" dirty="0" smtClean="0">
                <a:solidFill>
                  <a:srgbClr val="00B050"/>
                </a:solidFill>
                <a:latin typeface="+mn-lt"/>
                <a:ea typeface="+mn-ea"/>
                <a:cs typeface="+mn-cs"/>
              </a:defRPr>
            </a:lvl4pPr>
            <a:lvl5pPr marL="0" indent="0" algn="ctr" defTabSz="914400" rtl="0" eaLnBrk="1" latinLnBrk="0" hangingPunct="1">
              <a:buFontTx/>
              <a:buNone/>
              <a:defRPr lang="fr-FR" sz="1800" kern="1200" dirty="0">
                <a:solidFill>
                  <a:srgbClr val="00B050"/>
                </a:solidFill>
                <a:latin typeface="+mn-lt"/>
                <a:ea typeface="+mn-ea"/>
                <a:cs typeface="+mn-cs"/>
              </a:defRPr>
            </a:lvl5pPr>
          </a:lstStyle>
          <a:p>
            <a:pPr marL="0" lvl="0" indent="0" algn="ctr" defTabSz="914400" rtl="0" eaLnBrk="1" latinLnBrk="0" hangingPunct="1">
              <a:spcBef>
                <a:spcPct val="20000"/>
              </a:spcBef>
            </a:pPr>
            <a:r>
              <a:rPr lang="fr-FR"/>
              <a:t>Modifier les styles du texte du masque</a:t>
            </a:r>
          </a:p>
          <a:p>
            <a:pPr marL="0" lvl="1" indent="0" algn="ctr" defTabSz="914400" rtl="0" eaLnBrk="1" latinLnBrk="0" hangingPunct="1">
              <a:spcBef>
                <a:spcPct val="20000"/>
              </a:spcBef>
            </a:pPr>
            <a:r>
              <a:rPr lang="fr-FR"/>
              <a:t>Deuxième niveau</a:t>
            </a:r>
          </a:p>
          <a:p>
            <a:pPr marL="0" lvl="2" indent="0" algn="ctr" defTabSz="914400" rtl="0" eaLnBrk="1" latinLnBrk="0" hangingPunct="1">
              <a:spcBef>
                <a:spcPct val="20000"/>
              </a:spcBef>
            </a:pPr>
            <a:r>
              <a:rPr lang="fr-FR"/>
              <a:t>Troisième niveau</a:t>
            </a:r>
          </a:p>
          <a:p>
            <a:pPr marL="0" lvl="3" indent="0" algn="ctr" defTabSz="914400" rtl="0" eaLnBrk="1" latinLnBrk="0" hangingPunct="1">
              <a:spcBef>
                <a:spcPct val="20000"/>
              </a:spcBef>
            </a:pPr>
            <a:r>
              <a:rPr lang="fr-FR"/>
              <a:t>Quatrième niveau</a:t>
            </a:r>
          </a:p>
          <a:p>
            <a:pPr marL="0" lvl="4" indent="0" algn="ctr" defTabSz="914400" rtl="0" eaLnBrk="1" latinLnBrk="0" hangingPunct="1">
              <a:spcBef>
                <a:spcPct val="20000"/>
              </a:spcBef>
            </a:pPr>
            <a:r>
              <a:rPr lang="fr-FR"/>
              <a:t>Cinquième niveau</a:t>
            </a:r>
            <a:endParaRPr lang="fr-FR" dirty="0"/>
          </a:p>
        </p:txBody>
      </p:sp>
    </p:spTree>
    <p:extLst>
      <p:ext uri="{BB962C8B-B14F-4D97-AF65-F5344CB8AC3E}">
        <p14:creationId xmlns:p14="http://schemas.microsoft.com/office/powerpoint/2010/main" val="3522638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5">
                    <a:lumMod val="75000"/>
                  </a:schemeClr>
                </a:solidFill>
              </a:rPr>
              <a:t>Collectif</a:t>
            </a: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150000"/>
              </a:lnSpc>
              <a:spcBef>
                <a:spcPts val="0"/>
              </a:spcBef>
              <a:buFontTx/>
              <a:buNone/>
              <a:defRPr lang="fr-FR" dirty="0" smtClean="0">
                <a:latin typeface="Cursive standard" pitchFamily="2" charset="0"/>
              </a:defRPr>
            </a:lvl2pPr>
            <a:lvl3pPr marL="0" indent="0" algn="just" defTabSz="914400" rtl="0" eaLnBrk="1" latinLnBrk="0" hangingPunct="1">
              <a:lnSpc>
                <a:spcPct val="150000"/>
              </a:lnSpc>
              <a:spcBef>
                <a:spcPts val="0"/>
              </a:spcBef>
              <a:buFontTx/>
              <a:buNone/>
              <a:defRPr lang="fr-FR" sz="2000" dirty="0" smtClean="0"/>
            </a:lvl3pPr>
            <a:lvl4pPr marL="0" indent="0" algn="just" defTabSz="914400" rtl="0" eaLnBrk="1" latinLnBrk="0" hangingPunct="1">
              <a:lnSpc>
                <a:spcPct val="150000"/>
              </a:lnSpc>
              <a:spcBef>
                <a:spcPts val="0"/>
              </a:spcBef>
              <a:buFontTx/>
              <a:buNone/>
              <a:defRPr lang="fr-FR" sz="2000" b="1" kern="1200" dirty="0" smtClean="0">
                <a:solidFill>
                  <a:schemeClr val="tx1"/>
                </a:solidFill>
                <a:latin typeface="+mn-lt"/>
                <a:ea typeface="+mn-ea"/>
                <a:cs typeface="+mn-cs"/>
              </a:defRPr>
            </a:lvl4pPr>
            <a:lvl5pPr marL="0" indent="0" algn="just" defTabSz="914400" rtl="0" eaLnBrk="1" latinLnBrk="0" hangingPunct="1">
              <a:lnSpc>
                <a:spcPct val="100000"/>
              </a:lnSpc>
              <a:spcBef>
                <a:spcPts val="0"/>
              </a:spcBef>
              <a:buFontTx/>
              <a:buNone/>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3372316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rotWithShape="1">
          <a:blip r:embed="rId2">
            <a:extLst>
              <a:ext uri="{28A0092B-C50C-407E-A947-70E740481C1C}">
                <a14:useLocalDpi xmlns:a14="http://schemas.microsoft.com/office/drawing/2010/main" val="0"/>
              </a:ext>
            </a:extLst>
          </a:blip>
          <a:srcRect l="1321" t="7274" r="1286" b="691"/>
          <a:stretch/>
        </p:blipFill>
        <p:spPr>
          <a:xfrm>
            <a:off x="130991" y="584684"/>
            <a:ext cx="9643247" cy="6157430"/>
          </a:xfrm>
          <a:prstGeom prst="rect">
            <a:avLst/>
          </a:prstGeom>
        </p:spPr>
      </p:pic>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5">
                    <a:lumMod val="75000"/>
                  </a:schemeClr>
                </a:solidFill>
              </a:rPr>
              <a:t>Collectif</a:t>
            </a:r>
          </a:p>
        </p:txBody>
      </p:sp>
      <p:sp>
        <p:nvSpPr>
          <p:cNvPr id="4"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150000"/>
              </a:lnSpc>
              <a:spcBef>
                <a:spcPts val="0"/>
              </a:spcBef>
              <a:buFontTx/>
              <a:buNone/>
              <a:defRPr lang="fr-FR" dirty="0" smtClean="0">
                <a:latin typeface="Cursive standard" pitchFamily="2" charset="0"/>
              </a:defRPr>
            </a:lvl2pPr>
            <a:lvl3pPr marL="0" indent="0" algn="just" defTabSz="914400" rtl="0" eaLnBrk="1" latinLnBrk="0" hangingPunct="1">
              <a:lnSpc>
                <a:spcPct val="200000"/>
              </a:lnSpc>
              <a:spcBef>
                <a:spcPts val="0"/>
              </a:spcBef>
              <a:buFontTx/>
              <a:buNone/>
              <a:defRPr lang="fr-FR" sz="2000" dirty="0" smtClean="0"/>
            </a:lvl3pPr>
            <a:lvl4pPr marL="0" indent="0" algn="just" defTabSz="914400" rtl="0" eaLnBrk="1" latinLnBrk="0" hangingPunct="1">
              <a:lnSpc>
                <a:spcPct val="200000"/>
              </a:lnSpc>
              <a:spcBef>
                <a:spcPts val="0"/>
              </a:spcBef>
              <a:buFontTx/>
              <a:buNone/>
              <a:defRPr lang="fr-FR" sz="2000" b="1" kern="1200" dirty="0" smtClean="0">
                <a:solidFill>
                  <a:schemeClr val="tx1"/>
                </a:solidFill>
                <a:latin typeface="+mn-lt"/>
                <a:ea typeface="+mn-ea"/>
                <a:cs typeface="+mn-cs"/>
              </a:defRPr>
            </a:lvl4pPr>
            <a:lvl5pPr marL="0" indent="0" algn="just" defTabSz="914400" rtl="0" eaLnBrk="1" latinLnBrk="0" hangingPunct="1">
              <a:lnSpc>
                <a:spcPct val="200000"/>
              </a:lnSpc>
              <a:spcBef>
                <a:spcPts val="0"/>
              </a:spcBef>
              <a:buFontTx/>
              <a:buNone/>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Rogner un rectangle avec un coin du même côté 4"/>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6"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1" name="Espace réservé du texte 10"/>
          <p:cNvSpPr>
            <a:spLocks noGrp="1"/>
          </p:cNvSpPr>
          <p:nvPr>
            <p:ph type="body" sz="quarter" idx="13"/>
          </p:nvPr>
        </p:nvSpPr>
        <p:spPr>
          <a:xfrm>
            <a:off x="1050425" y="1125539"/>
            <a:ext cx="8724627" cy="5616575"/>
          </a:xfrm>
          <a:prstGeom prst="rect">
            <a:avLst/>
          </a:prstGeom>
        </p:spPr>
        <p:txBody>
          <a:bodyPr/>
          <a:lstStyle>
            <a:lvl1pPr marL="0" indent="0">
              <a:buFontTx/>
              <a:buNone/>
              <a:defRPr lang="fr-FR" sz="2000" b="0" u="sng" kern="1200" dirty="0" smtClean="0">
                <a:solidFill>
                  <a:srgbClr val="3333FF"/>
                </a:solidFill>
                <a:latin typeface="Sassoon Infant Std" pitchFamily="34" charset="0"/>
                <a:ea typeface="+mn-ea"/>
                <a:cs typeface="+mn-cs"/>
              </a:defRPr>
            </a:lvl1pPr>
            <a:lvl2pPr marL="0" indent="0">
              <a:buFontTx/>
              <a:buNone/>
              <a:defRPr lang="fr-FR" sz="2800" kern="1200" dirty="0" smtClean="0">
                <a:solidFill>
                  <a:schemeClr val="tx1"/>
                </a:solidFill>
                <a:latin typeface="Cursive standard" pitchFamily="2" charset="0"/>
                <a:ea typeface="+mn-ea"/>
                <a:cs typeface="+mn-cs"/>
              </a:defRPr>
            </a:lvl2pPr>
            <a:lvl3pPr marL="0" indent="0">
              <a:buFontTx/>
              <a:buNone/>
              <a:defRPr lang="fr-FR" sz="2000" kern="1200" dirty="0" smtClean="0">
                <a:solidFill>
                  <a:schemeClr val="tx1"/>
                </a:solidFill>
                <a:latin typeface="+mn-lt"/>
                <a:ea typeface="+mn-ea"/>
                <a:cs typeface="+mn-cs"/>
              </a:defRPr>
            </a:lvl3pPr>
            <a:lvl4pPr marL="0" indent="0">
              <a:buFontTx/>
              <a:buNone/>
              <a:defRPr lang="fr-FR" sz="2000" b="1" kern="1200" dirty="0" smtClean="0">
                <a:solidFill>
                  <a:schemeClr val="tx1"/>
                </a:solidFill>
                <a:latin typeface="+mn-lt"/>
                <a:ea typeface="+mn-ea"/>
                <a:cs typeface="+mn-cs"/>
              </a:defRPr>
            </a:lvl4pPr>
            <a:lvl5pPr marL="0" indent="0">
              <a:buFontTx/>
              <a:buNone/>
              <a:defRPr lang="fr-FR" sz="2000" kern="1200" dirty="0">
                <a:solidFill>
                  <a:schemeClr val="tx1"/>
                </a:solidFill>
                <a:latin typeface="+mn-lt"/>
                <a:ea typeface="+mn-ea"/>
                <a:cs typeface="+mn-cs"/>
              </a:defRPr>
            </a:lvl5pPr>
          </a:lstStyle>
          <a:p>
            <a:pPr marL="0" lvl="0" indent="0" algn="just" defTabSz="914400" rtl="0" eaLnBrk="1" latinLnBrk="0" hangingPunct="1">
              <a:lnSpc>
                <a:spcPct val="100000"/>
              </a:lnSpc>
              <a:spcBef>
                <a:spcPts val="0"/>
              </a:spcBef>
              <a:buFontTx/>
              <a:buNone/>
            </a:pPr>
            <a:r>
              <a:rPr lang="fr-FR"/>
              <a:t>Modifier les styles du texte du masque</a:t>
            </a:r>
          </a:p>
          <a:p>
            <a:pPr marL="0" lvl="1" indent="0" algn="just" defTabSz="914400" rtl="0" eaLnBrk="1" latinLnBrk="0" hangingPunct="1">
              <a:lnSpc>
                <a:spcPct val="100000"/>
              </a:lnSpc>
              <a:spcBef>
                <a:spcPts val="0"/>
              </a:spcBef>
              <a:buFontTx/>
              <a:buNone/>
            </a:pPr>
            <a:r>
              <a:rPr lang="fr-FR"/>
              <a:t>Deuxième niveau</a:t>
            </a:r>
          </a:p>
          <a:p>
            <a:pPr marL="0" lvl="2" indent="0" algn="just" defTabSz="914400" rtl="0" eaLnBrk="1" latinLnBrk="0" hangingPunct="1">
              <a:lnSpc>
                <a:spcPct val="100000"/>
              </a:lnSpc>
              <a:spcBef>
                <a:spcPts val="0"/>
              </a:spcBef>
              <a:buFontTx/>
              <a:buNone/>
            </a:pPr>
            <a:r>
              <a:rPr lang="fr-FR"/>
              <a:t>Troisième niveau</a:t>
            </a:r>
          </a:p>
          <a:p>
            <a:pPr marL="0" lvl="3" indent="0" algn="just" defTabSz="914400" rtl="0" eaLnBrk="1" latinLnBrk="0" hangingPunct="1">
              <a:lnSpc>
                <a:spcPct val="100000"/>
              </a:lnSpc>
              <a:spcBef>
                <a:spcPts val="0"/>
              </a:spcBef>
              <a:buFontTx/>
              <a:buNone/>
            </a:pPr>
            <a:r>
              <a:rPr lang="fr-FR"/>
              <a:t>Quatrième niveau</a:t>
            </a:r>
          </a:p>
          <a:p>
            <a:pPr marL="0" lvl="4" indent="0" algn="just" defTabSz="914400" rtl="0" eaLnBrk="1" latinLnBrk="0" hangingPunct="1">
              <a:lnSpc>
                <a:spcPct val="100000"/>
              </a:lnSpc>
              <a:spcBef>
                <a:spcPts val="0"/>
              </a:spcBef>
              <a:buFontTx/>
              <a:buNone/>
            </a:pPr>
            <a:r>
              <a:rPr lang="fr-FR"/>
              <a:t>Cinquième niveau</a:t>
            </a:r>
            <a:endParaRPr lang="fr-FR" dirty="0"/>
          </a:p>
        </p:txBody>
      </p:sp>
    </p:spTree>
    <p:extLst>
      <p:ext uri="{BB962C8B-B14F-4D97-AF65-F5344CB8AC3E}">
        <p14:creationId xmlns:p14="http://schemas.microsoft.com/office/powerpoint/2010/main" val="3267038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rgbClr val="9F5FCF"/>
                </a:solidFill>
              </a:rPr>
              <a:t>Individuel</a:t>
            </a: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rgbClr val="9F5FCF"/>
                </a:solidFill>
              </a:rPr>
              <a:t>Exercices</a:t>
            </a: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150000"/>
              </a:lnSpc>
              <a:spcBef>
                <a:spcPts val="0"/>
              </a:spcBef>
              <a:buFontTx/>
              <a:buNone/>
              <a:defRPr lang="fr-FR" dirty="0" smtClean="0">
                <a:latin typeface="Cursive standard" pitchFamily="2" charset="0"/>
              </a:defRPr>
            </a:lvl2pPr>
            <a:lvl3pPr marL="360000" indent="0" algn="just" defTabSz="914400" rtl="0" eaLnBrk="1" latinLnBrk="0" hangingPunct="1">
              <a:lnSpc>
                <a:spcPct val="100000"/>
              </a:lnSpc>
              <a:spcBef>
                <a:spcPts val="0"/>
              </a:spcBef>
              <a:buFontTx/>
              <a:buNone/>
              <a:defRPr lang="fr-FR" sz="2000" dirty="0" smtClean="0"/>
            </a:lvl3pPr>
            <a:lvl4pPr marL="360000" indent="0" algn="just" defTabSz="914400" rtl="0" eaLnBrk="1" latinLnBrk="0" hangingPunct="1">
              <a:lnSpc>
                <a:spcPct val="100000"/>
              </a:lnSpc>
              <a:spcBef>
                <a:spcPts val="0"/>
              </a:spcBef>
              <a:buFontTx/>
              <a:buNone/>
              <a:defRPr lang="fr-FR" sz="2000" b="1"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341740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6">
                    <a:lumMod val="75000"/>
                  </a:schemeClr>
                </a:solidFill>
              </a:rPr>
              <a:t>Page</a:t>
            </a:r>
            <a:r>
              <a:rPr lang="fr-FR" baseline="0" dirty="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chemeClr val="accent6">
                    <a:lumMod val="75000"/>
                  </a:schemeClr>
                </a:solidFill>
              </a:rPr>
              <a:t>Synthèse</a:t>
            </a: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dirty="0"/>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4234519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299599" y="620688"/>
            <a:ext cx="5457982" cy="1188132"/>
          </a:xfrm>
          <a:prstGeom prst="rect">
            <a:avLst/>
          </a:prstGeom>
          <a:noFill/>
        </p:spPr>
        <p:txBody>
          <a:bodyPr wrap="square" rtlCol="0" anchor="ctr" anchorCtr="0">
            <a:noAutofit/>
          </a:bodyPr>
          <a:lstStyle/>
          <a:p>
            <a:pPr algn="ctr"/>
            <a:r>
              <a:rPr lang="fr-FR" sz="3000" dirty="0">
                <a:solidFill>
                  <a:schemeClr val="bg1"/>
                </a:solidFill>
                <a:latin typeface="Gabriola" panose="04040605051002020D02" pitchFamily="82" charset="0"/>
              </a:rPr>
              <a:t>Texte 19</a:t>
            </a:r>
          </a:p>
          <a:p>
            <a:pPr algn="ctr"/>
            <a:r>
              <a:rPr lang="fr-FR" sz="3600" dirty="0">
                <a:solidFill>
                  <a:schemeClr val="bg1"/>
                </a:solidFill>
                <a:latin typeface="Gabriola" panose="04040605051002020D02" pitchFamily="82" charset="0"/>
              </a:rPr>
              <a:t>Un masque de chat</a:t>
            </a:r>
          </a:p>
        </p:txBody>
      </p:sp>
    </p:spTree>
    <p:extLst>
      <p:ext uri="{BB962C8B-B14F-4D97-AF65-F5344CB8AC3E}">
        <p14:creationId xmlns:p14="http://schemas.microsoft.com/office/powerpoint/2010/main" val="1558048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marL="0"/>
            <a:r>
              <a:rPr lang="fr-FR" dirty="0"/>
              <a:t>Transforme le reste du texte en utilisant le pronom demandé pour chaque étape.</a:t>
            </a:r>
          </a:p>
        </p:txBody>
      </p:sp>
      <p:graphicFrame>
        <p:nvGraphicFramePr>
          <p:cNvPr id="3" name="Tableau 2"/>
          <p:cNvGraphicFramePr>
            <a:graphicFrameLocks noGrp="1"/>
          </p:cNvGraphicFramePr>
          <p:nvPr>
            <p:extLst>
              <p:ext uri="{D42A27DB-BD31-4B8C-83A1-F6EECF244321}">
                <p14:modId xmlns:p14="http://schemas.microsoft.com/office/powerpoint/2010/main" val="1656892165"/>
              </p:ext>
            </p:extLst>
          </p:nvPr>
        </p:nvGraphicFramePr>
        <p:xfrm>
          <a:off x="127809" y="726557"/>
          <a:ext cx="9648824" cy="3262830"/>
        </p:xfrm>
        <a:graphic>
          <a:graphicData uri="http://schemas.openxmlformats.org/drawingml/2006/table">
            <a:tbl>
              <a:tblPr firstRow="1" bandRow="1">
                <a:tableStyleId>{2D5ABB26-0587-4C30-8999-92F81FD0307C}</a:tableStyleId>
              </a:tblPr>
              <a:tblGrid>
                <a:gridCol w="662898">
                  <a:extLst>
                    <a:ext uri="{9D8B030D-6E8A-4147-A177-3AD203B41FA5}">
                      <a16:colId xmlns:a16="http://schemas.microsoft.com/office/drawing/2014/main" val="1886693122"/>
                    </a:ext>
                  </a:extLst>
                </a:gridCol>
                <a:gridCol w="368097">
                  <a:extLst>
                    <a:ext uri="{9D8B030D-6E8A-4147-A177-3AD203B41FA5}">
                      <a16:colId xmlns:a16="http://schemas.microsoft.com/office/drawing/2014/main" val="2615445153"/>
                    </a:ext>
                  </a:extLst>
                </a:gridCol>
                <a:gridCol w="8617829">
                  <a:extLst>
                    <a:ext uri="{9D8B030D-6E8A-4147-A177-3AD203B41FA5}">
                      <a16:colId xmlns:a16="http://schemas.microsoft.com/office/drawing/2014/main" val="3637591140"/>
                    </a:ext>
                  </a:extLst>
                </a:gridCol>
              </a:tblGrid>
              <a:tr h="489570">
                <a:tc>
                  <a:txBody>
                    <a:bodyPr/>
                    <a:lstStyle/>
                    <a:p>
                      <a:pPr algn="r">
                        <a:lnSpc>
                          <a:spcPct val="200000"/>
                        </a:lnSpc>
                      </a:pPr>
                      <a:r>
                        <a:rPr lang="fr-FR" dirty="0">
                          <a:solidFill>
                            <a:srgbClr val="339966"/>
                          </a:solidFill>
                        </a:rPr>
                        <a:t>je</a:t>
                      </a:r>
                      <a:endParaRPr lang="fr-FR" b="1" dirty="0">
                        <a:solidFill>
                          <a:srgbClr val="339966"/>
                        </a:solidFill>
                      </a:endParaRPr>
                    </a:p>
                  </a:txBody>
                  <a:tcPr marL="36000" marR="36000" marT="36000" marB="36000"/>
                </a:tc>
                <a:tc>
                  <a:txBody>
                    <a:bodyPr/>
                    <a:lstStyle/>
                    <a:p>
                      <a:pPr algn="ctr">
                        <a:lnSpc>
                          <a:spcPct val="200000"/>
                        </a:lnSpc>
                      </a:pPr>
                      <a:r>
                        <a:rPr lang="fr-FR" dirty="0">
                          <a:sym typeface="Symbol" panose="05050102010706020507" pitchFamily="18" charset="2"/>
                        </a:rPr>
                        <a:t></a:t>
                      </a:r>
                      <a:endParaRPr lang="fr-FR" dirty="0"/>
                    </a:p>
                  </a:txBody>
                  <a:tcPr marL="36000" marR="36000" marT="36000" marB="36000"/>
                </a:tc>
                <a:tc>
                  <a:txBody>
                    <a:bodyPr/>
                    <a:lstStyle/>
                    <a:p>
                      <a:pPr>
                        <a:lnSpc>
                          <a:spcPct val="200000"/>
                        </a:lnSpc>
                      </a:pPr>
                      <a:r>
                        <a:rPr lang="fr-FR" dirty="0"/>
                        <a:t>Découper en suivant le contour du dessin.</a:t>
                      </a:r>
                    </a:p>
                  </a:txBody>
                  <a:tcPr marL="36000" marR="36000" marT="36000" marB="36000" anchor="ctr"/>
                </a:tc>
                <a:extLst>
                  <a:ext uri="{0D108BD9-81ED-4DB2-BD59-A6C34878D82A}">
                    <a16:rowId xmlns:a16="http://schemas.microsoft.com/office/drawing/2014/main" val="2873736520"/>
                  </a:ext>
                </a:extLst>
              </a:tr>
              <a:tr h="489570">
                <a:tc>
                  <a:txBody>
                    <a:bodyPr/>
                    <a:lstStyle/>
                    <a:p>
                      <a:pPr algn="r">
                        <a:lnSpc>
                          <a:spcPct val="200000"/>
                        </a:lnSpc>
                      </a:pPr>
                      <a:r>
                        <a:rPr lang="fr-FR" dirty="0">
                          <a:solidFill>
                            <a:srgbClr val="339966"/>
                          </a:solidFill>
                        </a:rPr>
                        <a:t>tu</a:t>
                      </a:r>
                      <a:endParaRPr lang="fr-FR" b="1" dirty="0">
                        <a:solidFill>
                          <a:srgbClr val="339966"/>
                        </a:solidFill>
                      </a:endParaRPr>
                    </a:p>
                  </a:txBody>
                  <a:tcPr marL="36000" marR="36000" marT="36000" marB="36000"/>
                </a:tc>
                <a:tc>
                  <a:txBody>
                    <a:bodyPr/>
                    <a:lstStyle/>
                    <a:p>
                      <a:pPr algn="ctr">
                        <a:lnSpc>
                          <a:spcPct val="200000"/>
                        </a:lnSpc>
                      </a:pPr>
                      <a:r>
                        <a:rPr lang="fr-FR" dirty="0">
                          <a:sym typeface="Symbol" panose="05050102010706020507" pitchFamily="18" charset="2"/>
                        </a:rPr>
                        <a:t></a:t>
                      </a:r>
                      <a:endParaRPr lang="fr-FR" dirty="0"/>
                    </a:p>
                  </a:txBody>
                  <a:tcPr marL="36000" marR="36000" marT="36000" marB="36000"/>
                </a:tc>
                <a:tc>
                  <a:txBody>
                    <a:bodyPr/>
                    <a:lstStyle/>
                    <a:p>
                      <a:pPr marL="0" marR="0" lvl="0" indent="0" algn="l" defTabSz="914400" rtl="0" eaLnBrk="1" fontAlgn="auto" latinLnBrk="0" hangingPunct="1">
                        <a:lnSpc>
                          <a:spcPct val="200000"/>
                        </a:lnSpc>
                        <a:spcBef>
                          <a:spcPts val="0"/>
                        </a:spcBef>
                        <a:spcAft>
                          <a:spcPts val="0"/>
                        </a:spcAft>
                        <a:buClrTx/>
                        <a:buSzTx/>
                        <a:buFontTx/>
                        <a:buNone/>
                        <a:tabLst/>
                        <a:defRPr/>
                      </a:pPr>
                      <a:r>
                        <a:rPr lang="fr-FR" dirty="0"/>
                        <a:t>Placer le masque devant le visage et faire un repère au centre des yeux et de la bouche.</a:t>
                      </a:r>
                    </a:p>
                  </a:txBody>
                  <a:tcPr marL="36000" marR="36000" marT="36000" marB="36000" anchor="ctr"/>
                </a:tc>
                <a:extLst>
                  <a:ext uri="{0D108BD9-81ED-4DB2-BD59-A6C34878D82A}">
                    <a16:rowId xmlns:a16="http://schemas.microsoft.com/office/drawing/2014/main" val="3661941331"/>
                  </a:ext>
                </a:extLst>
              </a:tr>
              <a:tr h="489570">
                <a:tc>
                  <a:txBody>
                    <a:bodyPr/>
                    <a:lstStyle/>
                    <a:p>
                      <a:pPr algn="r">
                        <a:lnSpc>
                          <a:spcPct val="200000"/>
                        </a:lnSpc>
                      </a:pPr>
                      <a:r>
                        <a:rPr lang="fr-FR" dirty="0">
                          <a:solidFill>
                            <a:srgbClr val="339966"/>
                          </a:solidFill>
                        </a:rPr>
                        <a:t>il</a:t>
                      </a:r>
                      <a:endParaRPr lang="fr-FR" b="1" dirty="0">
                        <a:solidFill>
                          <a:srgbClr val="339966"/>
                        </a:solidFill>
                      </a:endParaRPr>
                    </a:p>
                  </a:txBody>
                  <a:tcPr marL="36000" marR="36000" marT="36000" marB="36000"/>
                </a:tc>
                <a:tc>
                  <a:txBody>
                    <a:bodyPr/>
                    <a:lstStyle/>
                    <a:p>
                      <a:pPr algn="ctr">
                        <a:lnSpc>
                          <a:spcPct val="200000"/>
                        </a:lnSpc>
                      </a:pPr>
                      <a:r>
                        <a:rPr lang="fr-FR" dirty="0">
                          <a:sym typeface="Symbol" panose="05050102010706020507" pitchFamily="18" charset="2"/>
                        </a:rPr>
                        <a:t></a:t>
                      </a:r>
                      <a:endParaRPr lang="fr-FR" dirty="0"/>
                    </a:p>
                  </a:txBody>
                  <a:tcPr marL="36000" marR="36000" marT="36000" marB="36000"/>
                </a:tc>
                <a:tc>
                  <a:txBody>
                    <a:bodyPr/>
                    <a:lstStyle/>
                    <a:p>
                      <a:pPr marL="0" marR="0" lvl="0" indent="0" algn="l" defTabSz="914400" rtl="0" eaLnBrk="1" fontAlgn="auto" latinLnBrk="0" hangingPunct="1">
                        <a:lnSpc>
                          <a:spcPct val="200000"/>
                        </a:lnSpc>
                        <a:spcBef>
                          <a:spcPts val="0"/>
                        </a:spcBef>
                        <a:spcAft>
                          <a:spcPts val="0"/>
                        </a:spcAft>
                        <a:buClrTx/>
                        <a:buSzTx/>
                        <a:buFontTx/>
                        <a:buNone/>
                        <a:tabLst/>
                        <a:defRPr/>
                      </a:pPr>
                      <a:r>
                        <a:rPr lang="fr-FR" dirty="0"/>
                        <a:t>Tracer deux yeux et  une bouche. Découper avec soin les trois ouvertures.</a:t>
                      </a:r>
                    </a:p>
                  </a:txBody>
                  <a:tcPr marL="36000" marR="36000" marT="36000" marB="36000" anchor="ctr"/>
                </a:tc>
                <a:extLst>
                  <a:ext uri="{0D108BD9-81ED-4DB2-BD59-A6C34878D82A}">
                    <a16:rowId xmlns:a16="http://schemas.microsoft.com/office/drawing/2014/main" val="1519586809"/>
                  </a:ext>
                </a:extLst>
              </a:tr>
              <a:tr h="489570">
                <a:tc>
                  <a:txBody>
                    <a:bodyPr/>
                    <a:lstStyle/>
                    <a:p>
                      <a:pPr algn="r">
                        <a:lnSpc>
                          <a:spcPct val="200000"/>
                        </a:lnSpc>
                      </a:pPr>
                      <a:r>
                        <a:rPr lang="fr-FR" dirty="0">
                          <a:solidFill>
                            <a:srgbClr val="339966"/>
                          </a:solidFill>
                        </a:rPr>
                        <a:t>nous</a:t>
                      </a:r>
                      <a:endParaRPr lang="fr-FR" b="1" dirty="0">
                        <a:solidFill>
                          <a:srgbClr val="339966"/>
                        </a:solidFill>
                      </a:endParaRPr>
                    </a:p>
                  </a:txBody>
                  <a:tcPr marL="36000" marR="36000" marT="36000" marB="36000"/>
                </a:tc>
                <a:tc>
                  <a:txBody>
                    <a:bodyPr/>
                    <a:lstStyle/>
                    <a:p>
                      <a:pPr algn="ctr">
                        <a:lnSpc>
                          <a:spcPct val="200000"/>
                        </a:lnSpc>
                      </a:pPr>
                      <a:r>
                        <a:rPr lang="fr-FR" dirty="0">
                          <a:sym typeface="Symbol" panose="05050102010706020507" pitchFamily="18" charset="2"/>
                        </a:rPr>
                        <a:t></a:t>
                      </a:r>
                      <a:endParaRPr lang="fr-FR" dirty="0"/>
                    </a:p>
                  </a:txBody>
                  <a:tcPr marL="36000" marR="36000" marT="36000" marB="36000"/>
                </a:tc>
                <a:tc>
                  <a:txBody>
                    <a:bodyPr/>
                    <a:lstStyle/>
                    <a:p>
                      <a:pPr marL="0" marR="0" lvl="0" indent="0" algn="l" defTabSz="914400" rtl="0" eaLnBrk="1" fontAlgn="auto" latinLnBrk="0" hangingPunct="1">
                        <a:lnSpc>
                          <a:spcPct val="200000"/>
                        </a:lnSpc>
                        <a:spcBef>
                          <a:spcPts val="0"/>
                        </a:spcBef>
                        <a:spcAft>
                          <a:spcPts val="0"/>
                        </a:spcAft>
                        <a:buClrTx/>
                        <a:buSzTx/>
                        <a:buFontTx/>
                        <a:buNone/>
                        <a:tabLst/>
                        <a:defRPr/>
                      </a:pPr>
                      <a:r>
                        <a:rPr lang="fr-FR" dirty="0"/>
                        <a:t>Peindre de la couleur souhaitée. Décorer le masque.</a:t>
                      </a:r>
                    </a:p>
                  </a:txBody>
                  <a:tcPr marL="36000" marR="36000" marT="36000" marB="36000" anchor="ctr"/>
                </a:tc>
                <a:extLst>
                  <a:ext uri="{0D108BD9-81ED-4DB2-BD59-A6C34878D82A}">
                    <a16:rowId xmlns:a16="http://schemas.microsoft.com/office/drawing/2014/main" val="1183622529"/>
                  </a:ext>
                </a:extLst>
              </a:tr>
              <a:tr h="489570">
                <a:tc>
                  <a:txBody>
                    <a:bodyPr/>
                    <a:lstStyle/>
                    <a:p>
                      <a:pPr algn="r">
                        <a:lnSpc>
                          <a:spcPct val="200000"/>
                        </a:lnSpc>
                      </a:pPr>
                      <a:r>
                        <a:rPr lang="fr-FR" dirty="0">
                          <a:solidFill>
                            <a:srgbClr val="339966"/>
                          </a:solidFill>
                        </a:rPr>
                        <a:t>vous</a:t>
                      </a:r>
                      <a:endParaRPr lang="fr-FR" b="1" dirty="0">
                        <a:solidFill>
                          <a:srgbClr val="339966"/>
                        </a:solidFill>
                      </a:endParaRPr>
                    </a:p>
                  </a:txBody>
                  <a:tcPr marL="36000" marR="36000" marT="36000" marB="36000"/>
                </a:tc>
                <a:tc>
                  <a:txBody>
                    <a:bodyPr/>
                    <a:lstStyle/>
                    <a:p>
                      <a:pPr algn="ctr">
                        <a:lnSpc>
                          <a:spcPct val="200000"/>
                        </a:lnSpc>
                      </a:pPr>
                      <a:r>
                        <a:rPr lang="fr-FR" dirty="0">
                          <a:sym typeface="Symbol" panose="05050102010706020507" pitchFamily="18" charset="2"/>
                        </a:rPr>
                        <a:t></a:t>
                      </a:r>
                      <a:endParaRPr lang="fr-FR" dirty="0"/>
                    </a:p>
                  </a:txBody>
                  <a:tcPr marL="36000" marR="36000" marT="36000" marB="36000"/>
                </a:tc>
                <a:tc>
                  <a:txBody>
                    <a:bodyPr/>
                    <a:lstStyle/>
                    <a:p>
                      <a:pPr marL="0" marR="0" lvl="0" indent="0" algn="l" defTabSz="914400" rtl="0" eaLnBrk="1" fontAlgn="auto" latinLnBrk="0" hangingPunct="1">
                        <a:lnSpc>
                          <a:spcPct val="200000"/>
                        </a:lnSpc>
                        <a:spcBef>
                          <a:spcPts val="0"/>
                        </a:spcBef>
                        <a:spcAft>
                          <a:spcPts val="0"/>
                        </a:spcAft>
                        <a:buClrTx/>
                        <a:buSzTx/>
                        <a:buFontTx/>
                        <a:buNone/>
                        <a:tabLst/>
                        <a:defRPr/>
                      </a:pPr>
                      <a:r>
                        <a:rPr lang="fr-FR" dirty="0"/>
                        <a:t>Percer un trou de chaque côté du masque.</a:t>
                      </a:r>
                    </a:p>
                  </a:txBody>
                  <a:tcPr marL="36000" marR="36000" marT="36000" marB="36000" anchor="ctr"/>
                </a:tc>
                <a:extLst>
                  <a:ext uri="{0D108BD9-81ED-4DB2-BD59-A6C34878D82A}">
                    <a16:rowId xmlns:a16="http://schemas.microsoft.com/office/drawing/2014/main" val="2038483361"/>
                  </a:ext>
                </a:extLst>
              </a:tr>
              <a:tr h="489570">
                <a:tc>
                  <a:txBody>
                    <a:bodyPr/>
                    <a:lstStyle/>
                    <a:p>
                      <a:pPr algn="r">
                        <a:lnSpc>
                          <a:spcPct val="200000"/>
                        </a:lnSpc>
                      </a:pPr>
                      <a:r>
                        <a:rPr lang="fr-FR" dirty="0">
                          <a:solidFill>
                            <a:srgbClr val="339966"/>
                          </a:solidFill>
                        </a:rPr>
                        <a:t>elles</a:t>
                      </a:r>
                      <a:endParaRPr lang="fr-FR" b="1" dirty="0">
                        <a:solidFill>
                          <a:srgbClr val="339966"/>
                        </a:solidFill>
                      </a:endParaRPr>
                    </a:p>
                  </a:txBody>
                  <a:tcPr marL="36000" marR="36000" marT="36000" marB="36000"/>
                </a:tc>
                <a:tc>
                  <a:txBody>
                    <a:bodyPr/>
                    <a:lstStyle/>
                    <a:p>
                      <a:pPr algn="ctr">
                        <a:lnSpc>
                          <a:spcPct val="200000"/>
                        </a:lnSpc>
                      </a:pPr>
                      <a:r>
                        <a:rPr lang="fr-FR" dirty="0">
                          <a:sym typeface="Symbol" panose="05050102010706020507" pitchFamily="18" charset="2"/>
                        </a:rPr>
                        <a:t></a:t>
                      </a:r>
                      <a:endParaRPr lang="fr-FR" dirty="0"/>
                    </a:p>
                  </a:txBody>
                  <a:tcPr marL="36000" marR="36000" marT="36000" marB="36000"/>
                </a:tc>
                <a:tc>
                  <a:txBody>
                    <a:bodyPr/>
                    <a:lstStyle/>
                    <a:p>
                      <a:pPr marL="0" marR="0" lvl="0" indent="0" algn="l" defTabSz="914400" rtl="0" eaLnBrk="1" fontAlgn="auto" latinLnBrk="0" hangingPunct="1">
                        <a:lnSpc>
                          <a:spcPct val="200000"/>
                        </a:lnSpc>
                        <a:spcBef>
                          <a:spcPts val="0"/>
                        </a:spcBef>
                        <a:spcAft>
                          <a:spcPts val="0"/>
                        </a:spcAft>
                        <a:buClrTx/>
                        <a:buSzTx/>
                        <a:buFontTx/>
                        <a:buNone/>
                        <a:tabLst/>
                        <a:defRPr/>
                      </a:pPr>
                      <a:r>
                        <a:rPr lang="fr-FR" dirty="0"/>
                        <a:t>Passer une ficelle dans les trous ; ajuster la longueur et faire un nœud.</a:t>
                      </a:r>
                    </a:p>
                  </a:txBody>
                  <a:tcPr marL="36000" marR="36000" marT="36000" marB="36000" anchor="ctr"/>
                </a:tc>
                <a:extLst>
                  <a:ext uri="{0D108BD9-81ED-4DB2-BD59-A6C34878D82A}">
                    <a16:rowId xmlns:a16="http://schemas.microsoft.com/office/drawing/2014/main" val="3653668016"/>
                  </a:ext>
                </a:extLst>
              </a:tr>
            </a:tbl>
          </a:graphicData>
        </a:graphic>
      </p:graphicFrame>
      <p:cxnSp>
        <p:nvCxnSpPr>
          <p:cNvPr id="6" name="Connecteur droit 5"/>
          <p:cNvCxnSpPr>
            <a:cxnSpLocks/>
          </p:cNvCxnSpPr>
          <p:nvPr/>
        </p:nvCxnSpPr>
        <p:spPr>
          <a:xfrm>
            <a:off x="1184689" y="1123644"/>
            <a:ext cx="932256"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a:cxnSpLocks/>
          </p:cNvCxnSpPr>
          <p:nvPr/>
        </p:nvCxnSpPr>
        <p:spPr>
          <a:xfrm>
            <a:off x="1184689" y="1663201"/>
            <a:ext cx="612322"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a:cxnSpLocks/>
          </p:cNvCxnSpPr>
          <p:nvPr/>
        </p:nvCxnSpPr>
        <p:spPr>
          <a:xfrm>
            <a:off x="4580572" y="1660092"/>
            <a:ext cx="460684"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Connecteur droit 11"/>
          <p:cNvCxnSpPr>
            <a:cxnSpLocks/>
          </p:cNvCxnSpPr>
          <p:nvPr/>
        </p:nvCxnSpPr>
        <p:spPr>
          <a:xfrm>
            <a:off x="1184689" y="2213945"/>
            <a:ext cx="612322"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a:cxnSpLocks/>
          </p:cNvCxnSpPr>
          <p:nvPr/>
        </p:nvCxnSpPr>
        <p:spPr>
          <a:xfrm>
            <a:off x="4301535" y="2216944"/>
            <a:ext cx="947148"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Connecteur droit 13"/>
          <p:cNvCxnSpPr>
            <a:cxnSpLocks/>
          </p:cNvCxnSpPr>
          <p:nvPr/>
        </p:nvCxnSpPr>
        <p:spPr>
          <a:xfrm>
            <a:off x="1184689" y="2737148"/>
            <a:ext cx="737946"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Connecteur droit 14"/>
          <p:cNvCxnSpPr>
            <a:cxnSpLocks/>
          </p:cNvCxnSpPr>
          <p:nvPr/>
        </p:nvCxnSpPr>
        <p:spPr>
          <a:xfrm>
            <a:off x="4228568" y="2745694"/>
            <a:ext cx="766846"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a:cxnSpLocks/>
          </p:cNvCxnSpPr>
          <p:nvPr/>
        </p:nvCxnSpPr>
        <p:spPr>
          <a:xfrm>
            <a:off x="1184689" y="3294528"/>
            <a:ext cx="612322"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Connecteur droit 16"/>
          <p:cNvCxnSpPr>
            <a:cxnSpLocks/>
          </p:cNvCxnSpPr>
          <p:nvPr/>
        </p:nvCxnSpPr>
        <p:spPr>
          <a:xfrm>
            <a:off x="1184689" y="3846492"/>
            <a:ext cx="612322"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Connecteur droit 17"/>
          <p:cNvCxnSpPr>
            <a:cxnSpLocks/>
          </p:cNvCxnSpPr>
          <p:nvPr/>
        </p:nvCxnSpPr>
        <p:spPr>
          <a:xfrm>
            <a:off x="6305783" y="3846492"/>
            <a:ext cx="490519"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Connecteur droit 18"/>
          <p:cNvCxnSpPr>
            <a:cxnSpLocks/>
          </p:cNvCxnSpPr>
          <p:nvPr/>
        </p:nvCxnSpPr>
        <p:spPr>
          <a:xfrm>
            <a:off x="4278512" y="3843336"/>
            <a:ext cx="668609"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22629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marL="0"/>
            <a:r>
              <a:rPr lang="fr-FR" dirty="0"/>
              <a:t>Page d’exercices (photocopie).</a:t>
            </a:r>
          </a:p>
        </p:txBody>
      </p:sp>
    </p:spTree>
    <p:extLst>
      <p:ext uri="{BB962C8B-B14F-4D97-AF65-F5344CB8AC3E}">
        <p14:creationId xmlns:p14="http://schemas.microsoft.com/office/powerpoint/2010/main" val="29724333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A²ctivité$ ²sur ²le$ ²phrase$</a:t>
            </a:r>
          </a:p>
        </p:txBody>
      </p:sp>
    </p:spTree>
    <p:extLst>
      <p:ext uri="{BB962C8B-B14F-4D97-AF65-F5344CB8AC3E}">
        <p14:creationId xmlns:p14="http://schemas.microsoft.com/office/powerpoint/2010/main" val="1653383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lvl="4"/>
            <a:r>
              <a:rPr lang="fr-FR" dirty="0"/>
              <a:t>(Diapo de travail : voir les pages suivantes – Compléter avec les étiquettes mots)</a:t>
            </a:r>
          </a:p>
          <a:p>
            <a:endParaRPr lang="fr-FR" dirty="0"/>
          </a:p>
          <a:p>
            <a:r>
              <a:rPr lang="fr-FR" u="sng" dirty="0"/>
              <a:t>Reconstituer les phrases suivantes :</a:t>
            </a:r>
          </a:p>
          <a:p>
            <a:r>
              <a:rPr lang="fr-FR" dirty="0"/>
              <a:t>Donner une phrase en désordre et la récrire ensemble :</a:t>
            </a:r>
          </a:p>
          <a:p>
            <a:pPr lvl="1"/>
            <a:r>
              <a:rPr lang="fr-FR" dirty="0"/>
              <a:t>traçais un cercle et deux triangles – dans un morceau de carton – tu.</a:t>
            </a:r>
          </a:p>
          <a:p>
            <a:r>
              <a:rPr lang="fr-FR" dirty="0"/>
              <a:t>Remarquer les différentes possibilités en fonction de la place de dans un morceau de carton.</a:t>
            </a:r>
          </a:p>
          <a:p>
            <a:r>
              <a:rPr lang="fr-FR" dirty="0"/>
              <a:t>Dans chaque phrase, encadrer le sujet, ce qu’on en dit. Encadrer le groupe déplaçable.</a:t>
            </a:r>
          </a:p>
          <a:p>
            <a:endParaRPr lang="fr-FR" dirty="0"/>
          </a:p>
          <a:p>
            <a:r>
              <a:rPr lang="fr-FR" u="sng" dirty="0"/>
              <a:t>Transformation affirmatif / négatif :</a:t>
            </a:r>
          </a:p>
          <a:p>
            <a:pPr lvl="1"/>
            <a:r>
              <a:rPr lang="fr-FR" dirty="0"/>
              <a:t>Elle perçait un trou de chaque côté du masque.</a:t>
            </a:r>
          </a:p>
          <a:p>
            <a:endParaRPr lang="fr-FR" dirty="0"/>
          </a:p>
          <a:p>
            <a:r>
              <a:rPr lang="fr-FR" u="sng" dirty="0"/>
              <a:t>Analyse fonctionnelle :</a:t>
            </a:r>
          </a:p>
          <a:p>
            <a:r>
              <a:rPr lang="fr-FR" dirty="0"/>
              <a:t>Dans les phrases suivantes, encadrer le sujet, ce qu’on en dit, souligner le verbe, donner son infinitif, indiquer si le sujet est un pronom ou un GN, encadrer le groupe déplaçable :</a:t>
            </a:r>
          </a:p>
          <a:p>
            <a:pPr lvl="1"/>
            <a:r>
              <a:rPr lang="fr-FR" dirty="0"/>
              <a:t>Ils perçaient un trou de chaque côté du masque.</a:t>
            </a:r>
          </a:p>
          <a:p>
            <a:pPr lvl="1"/>
            <a:r>
              <a:rPr lang="fr-FR" dirty="0"/>
              <a:t>Avec soin, vous découpiez les yeux et la bouche.</a:t>
            </a:r>
          </a:p>
        </p:txBody>
      </p:sp>
      <p:sp>
        <p:nvSpPr>
          <p:cNvPr id="5" name="Espace réservé du texte 4"/>
          <p:cNvSpPr>
            <a:spLocks noGrp="1"/>
          </p:cNvSpPr>
          <p:nvPr>
            <p:ph type="body" sz="quarter" idx="11"/>
          </p:nvPr>
        </p:nvSpPr>
        <p:spPr/>
        <p:txBody>
          <a:bodyPr/>
          <a:lstStyle/>
          <a:p>
            <a:r>
              <a:rPr lang="fr-FR" dirty="0"/>
              <a:t>Les phrases</a:t>
            </a:r>
          </a:p>
        </p:txBody>
      </p:sp>
    </p:spTree>
    <p:extLst>
      <p:ext uri="{BB962C8B-B14F-4D97-AF65-F5344CB8AC3E}">
        <p14:creationId xmlns:p14="http://schemas.microsoft.com/office/powerpoint/2010/main" val="157977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Remettre les mots dans l’ordre pour former deux phrases correctes.</a:t>
            </a:r>
          </a:p>
          <a:p>
            <a:r>
              <a:rPr lang="fr-FR" dirty="0"/>
              <a:t>Analyser les différents groupes de chaque phrase.</a:t>
            </a:r>
          </a:p>
        </p:txBody>
      </p:sp>
      <p:sp>
        <p:nvSpPr>
          <p:cNvPr id="5" name="Espace réservé du texte 4"/>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32819531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Mettre à la forme négative :</a:t>
            </a:r>
          </a:p>
          <a:p>
            <a:pPr lvl="2"/>
            <a:r>
              <a:rPr lang="fr-FR" dirty="0"/>
              <a:t>Elle perçait un trou de chaque côté du masque.</a:t>
            </a:r>
          </a:p>
        </p:txBody>
      </p:sp>
      <p:sp>
        <p:nvSpPr>
          <p:cNvPr id="3" name="Espace réservé du texte 2"/>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1294405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Encadrer le verbe en rouge et souligner son sujet en bleu.</a:t>
            </a:r>
          </a:p>
          <a:p>
            <a:r>
              <a:rPr lang="fr-FR" dirty="0"/>
              <a:t>Indiquer l’infinitif du verbe et si le sujet est un pronom (P) ou un groupe nominal (GN).</a:t>
            </a:r>
          </a:p>
          <a:p>
            <a:r>
              <a:rPr lang="fr-FR" dirty="0"/>
              <a:t>Souligner les groupes de mots déplaçables s’il y en a.</a:t>
            </a:r>
          </a:p>
          <a:p>
            <a:pPr marL="360000" lvl="2" indent="-360000">
              <a:lnSpc>
                <a:spcPct val="200000"/>
              </a:lnSpc>
              <a:buFont typeface="+mj-lt"/>
              <a:buAutoNum type="alphaLcParenR"/>
            </a:pPr>
            <a:r>
              <a:rPr lang="fr-FR" dirty="0"/>
              <a:t>Ils  perçaient  un  trou  de  chaque  côté  du  masque .</a:t>
            </a:r>
          </a:p>
          <a:p>
            <a:pPr marL="360000" lvl="2" indent="-360000">
              <a:lnSpc>
                <a:spcPct val="400000"/>
              </a:lnSpc>
              <a:buFont typeface="+mj-lt"/>
              <a:buAutoNum type="alphaLcParenR"/>
            </a:pPr>
            <a:r>
              <a:rPr lang="fr-FR" dirty="0"/>
              <a:t>Avec  soin,  vous  découpiez  les  yeux  et  la  bouche .</a:t>
            </a:r>
          </a:p>
        </p:txBody>
      </p:sp>
      <p:sp>
        <p:nvSpPr>
          <p:cNvPr id="3" name="Espace réservé du texte 2"/>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17609721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Écris une phrase avec les groupes de mots suivants. Pense à la majuscule et au point, souligne le verbe :</a:t>
            </a:r>
          </a:p>
          <a:p>
            <a:pPr lvl="2"/>
            <a:r>
              <a:rPr lang="fr-FR" dirty="0"/>
              <a:t>regardera les informations    –    chez grand-père    –    à la télévision    –    papa</a:t>
            </a:r>
          </a:p>
          <a:p>
            <a:pPr lvl="2"/>
            <a:endParaRPr lang="fr-FR" dirty="0"/>
          </a:p>
          <a:p>
            <a:r>
              <a:rPr lang="fr-FR" dirty="0"/>
              <a:t>Écris à la forme négative :</a:t>
            </a:r>
          </a:p>
          <a:p>
            <a:pPr lvl="2"/>
            <a:r>
              <a:rPr lang="fr-FR" dirty="0"/>
              <a:t>Vous réalisez d’autres masques.</a:t>
            </a:r>
          </a:p>
          <a:p>
            <a:pPr lvl="2"/>
            <a:endParaRPr lang="fr-FR" dirty="0"/>
          </a:p>
          <a:p>
            <a:r>
              <a:rPr lang="fr-FR" dirty="0"/>
              <a:t>Souligne le verbe et encadre le sujet. Indique l’infinitif du verbe :</a:t>
            </a:r>
          </a:p>
          <a:p>
            <a:pPr marL="720000" lvl="2" indent="-360000">
              <a:buFont typeface="+mj-lt"/>
              <a:buAutoNum type="alphaLcParenR"/>
            </a:pPr>
            <a:r>
              <a:rPr lang="fr-FR" dirty="0"/>
              <a:t>Les chevaux sautaient la haie avec facilité.</a:t>
            </a:r>
          </a:p>
          <a:p>
            <a:pPr marL="720000" lvl="2" indent="-360000">
              <a:buFont typeface="+mj-lt"/>
              <a:buAutoNum type="alphaLcParenR"/>
            </a:pPr>
            <a:r>
              <a:rPr lang="fr-FR" dirty="0"/>
              <a:t>Pauline avait peur lors de l’accident.</a:t>
            </a:r>
          </a:p>
          <a:p>
            <a:pPr marL="720000" lvl="2" indent="-360000">
              <a:buFont typeface="+mj-lt"/>
              <a:buAutoNum type="alphaLcParenR"/>
            </a:pPr>
            <a:r>
              <a:rPr lang="fr-FR" dirty="0"/>
              <a:t>Le soleil brillera toute la journée.</a:t>
            </a:r>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414" y="584199"/>
            <a:ext cx="469353" cy="585168"/>
          </a:xfrm>
          <a:prstGeom prst="rect">
            <a:avLst/>
          </a:prstGeom>
        </p:spPr>
      </p:pic>
      <p:pic>
        <p:nvPicPr>
          <p:cNvPr id="8" name="Imag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413" y="1802390"/>
            <a:ext cx="469353" cy="585168"/>
          </a:xfrm>
          <a:prstGeom prst="rect">
            <a:avLst/>
          </a:prstGeom>
        </p:spPr>
      </p:pic>
      <p:pic>
        <p:nvPicPr>
          <p:cNvPr id="10" name="Imag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414" y="2731496"/>
            <a:ext cx="469353" cy="585168"/>
          </a:xfrm>
          <a:prstGeom prst="rect">
            <a:avLst/>
          </a:prstGeom>
        </p:spPr>
      </p:pic>
    </p:spTree>
    <p:extLst>
      <p:ext uri="{BB962C8B-B14F-4D97-AF65-F5344CB8AC3E}">
        <p14:creationId xmlns:p14="http://schemas.microsoft.com/office/powerpoint/2010/main" val="12528017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T²ransposition$</a:t>
            </a:r>
          </a:p>
        </p:txBody>
      </p:sp>
    </p:spTree>
    <p:extLst>
      <p:ext uri="{BB962C8B-B14F-4D97-AF65-F5344CB8AC3E}">
        <p14:creationId xmlns:p14="http://schemas.microsoft.com/office/powerpoint/2010/main" val="309757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t>(Diapo de travail : voir la page suivante.)</a:t>
            </a:r>
          </a:p>
          <a:p>
            <a:endParaRPr lang="fr-FR" dirty="0"/>
          </a:p>
          <a:p>
            <a:r>
              <a:rPr lang="fr-FR" dirty="0"/>
              <a:t>Reprendre le texte synthétique au présent, puis le transposer le texte au futur à plusieurs personnes : d’abord en gardant le pronom « tu » pour ne pas cumuler deux transformations, puis ensuite avec je et vous en partant du texte avec « tu / futur ».</a:t>
            </a:r>
          </a:p>
          <a:p>
            <a:endParaRPr lang="fr-FR" dirty="0"/>
          </a:p>
          <a:p>
            <a:pPr marL="342900" lvl="1" indent="-342900">
              <a:buFont typeface="+mj-lt"/>
              <a:buAutoNum type="arabicPeriod"/>
            </a:pPr>
            <a:r>
              <a:rPr lang="fr-FR" dirty="0">
                <a:solidFill>
                  <a:srgbClr val="0070C0"/>
                </a:solidFill>
              </a:rPr>
              <a:t>Dans un morceau de papier cartonné, tu traces un cercle assez grand pour cacher le visage.</a:t>
            </a:r>
          </a:p>
          <a:p>
            <a:pPr marL="342900" lvl="1" indent="-342900">
              <a:buFont typeface="+mj-lt"/>
              <a:buAutoNum type="arabicPeriod"/>
            </a:pPr>
            <a:r>
              <a:rPr lang="fr-FR" dirty="0">
                <a:solidFill>
                  <a:srgbClr val="0070C0"/>
                </a:solidFill>
              </a:rPr>
              <a:t>Tu dessines deux triangles pour les oreilles sur un des côtés du cercle.</a:t>
            </a:r>
          </a:p>
          <a:p>
            <a:pPr marL="342900" lvl="1" indent="-342900">
              <a:buFont typeface="+mj-lt"/>
              <a:buAutoNum type="arabicPeriod"/>
            </a:pPr>
            <a:r>
              <a:rPr lang="fr-FR" dirty="0">
                <a:solidFill>
                  <a:srgbClr val="0070C0"/>
                </a:solidFill>
              </a:rPr>
              <a:t>Tu découpes en suivant le contour du dessin.</a:t>
            </a:r>
          </a:p>
          <a:p>
            <a:pPr marL="342900" lvl="1" indent="-342900">
              <a:buFont typeface="+mj-lt"/>
              <a:buAutoNum type="arabicPeriod"/>
            </a:pPr>
            <a:r>
              <a:rPr lang="fr-FR" dirty="0">
                <a:solidFill>
                  <a:srgbClr val="0070C0"/>
                </a:solidFill>
              </a:rPr>
              <a:t>Tu places le masque devant le visage et tu fais un repère au centre des yeux et de la bouche.</a:t>
            </a:r>
          </a:p>
          <a:p>
            <a:pPr marL="342900" lvl="1" indent="-342900">
              <a:buFont typeface="+mj-lt"/>
              <a:buAutoNum type="arabicPeriod"/>
            </a:pPr>
            <a:r>
              <a:rPr lang="fr-FR" dirty="0">
                <a:solidFill>
                  <a:srgbClr val="0070C0"/>
                </a:solidFill>
              </a:rPr>
              <a:t>Tu traces deux yeux et  une bouche. Tu découpes avec soin les trois ouvertures.</a:t>
            </a:r>
          </a:p>
          <a:p>
            <a:pPr marL="342900" lvl="1" indent="-342900">
              <a:buFont typeface="+mj-lt"/>
              <a:buAutoNum type="arabicPeriod"/>
            </a:pPr>
            <a:r>
              <a:rPr lang="fr-FR" dirty="0">
                <a:solidFill>
                  <a:srgbClr val="0070C0"/>
                </a:solidFill>
              </a:rPr>
              <a:t>Tu peins de la couleur souhaitée. Tu décores le masque.</a:t>
            </a:r>
          </a:p>
          <a:p>
            <a:pPr marL="342900" lvl="1" indent="-342900">
              <a:buFont typeface="+mj-lt"/>
              <a:buAutoNum type="arabicPeriod"/>
            </a:pPr>
            <a:r>
              <a:rPr lang="fr-FR" dirty="0">
                <a:solidFill>
                  <a:srgbClr val="0070C0"/>
                </a:solidFill>
              </a:rPr>
              <a:t>Tu perces un trou de chaque côté du masque.</a:t>
            </a:r>
          </a:p>
          <a:p>
            <a:pPr marL="342900" lvl="1" indent="-342900">
              <a:buFont typeface="+mj-lt"/>
              <a:buAutoNum type="arabicPeriod"/>
            </a:pPr>
            <a:r>
              <a:rPr lang="fr-FR" dirty="0">
                <a:solidFill>
                  <a:srgbClr val="0070C0"/>
                </a:solidFill>
              </a:rPr>
              <a:t>Tu passes une ficelle dans les trous ; tu ajustes la longueur et tu fais un nœud.</a:t>
            </a:r>
          </a:p>
        </p:txBody>
      </p:sp>
      <p:sp>
        <p:nvSpPr>
          <p:cNvPr id="3" name="Espace réservé du texte 2"/>
          <p:cNvSpPr>
            <a:spLocks noGrp="1"/>
          </p:cNvSpPr>
          <p:nvPr>
            <p:ph type="body" sz="quarter" idx="11"/>
          </p:nvPr>
        </p:nvSpPr>
        <p:spPr/>
        <p:txBody>
          <a:bodyPr/>
          <a:lstStyle/>
          <a:p>
            <a:r>
              <a:rPr lang="fr-FR" dirty="0"/>
              <a:t>Transposition</a:t>
            </a:r>
          </a:p>
        </p:txBody>
      </p:sp>
    </p:spTree>
    <p:extLst>
      <p:ext uri="{BB962C8B-B14F-4D97-AF65-F5344CB8AC3E}">
        <p14:creationId xmlns:p14="http://schemas.microsoft.com/office/powerpoint/2010/main" val="633408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a:t>Le ²texte</a:t>
            </a:r>
          </a:p>
        </p:txBody>
      </p:sp>
    </p:spTree>
    <p:extLst>
      <p:ext uri="{BB962C8B-B14F-4D97-AF65-F5344CB8AC3E}">
        <p14:creationId xmlns:p14="http://schemas.microsoft.com/office/powerpoint/2010/main" val="16036162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Un masque de chat (présent)</a:t>
            </a:r>
          </a:p>
        </p:txBody>
      </p:sp>
      <p:sp>
        <p:nvSpPr>
          <p:cNvPr id="5" name="Espace réservé du texte 4"/>
          <p:cNvSpPr>
            <a:spLocks noGrp="1"/>
          </p:cNvSpPr>
          <p:nvPr>
            <p:ph type="body" sz="quarter" idx="10"/>
          </p:nvPr>
        </p:nvSpPr>
        <p:spPr/>
        <p:txBody>
          <a:bodyPr/>
          <a:lstStyle/>
          <a:p>
            <a:pPr marL="360000" indent="-360000">
              <a:buFont typeface="+mj-lt"/>
              <a:buAutoNum type="arabicPeriod"/>
            </a:pPr>
            <a:r>
              <a:rPr lang="fr-FR" dirty="0"/>
              <a:t>Dans un morceau de papier cartonné, tu traces un cercle assez grand pour cacher le visage.</a:t>
            </a:r>
          </a:p>
          <a:p>
            <a:pPr marL="360000" indent="-360000">
              <a:buFont typeface="+mj-lt"/>
              <a:buAutoNum type="arabicPeriod"/>
            </a:pPr>
            <a:r>
              <a:rPr lang="fr-FR" dirty="0"/>
              <a:t>Tu dessines deux triangles pour les oreilles sur un des côtés du cercle.</a:t>
            </a:r>
          </a:p>
          <a:p>
            <a:pPr marL="360000" indent="-360000">
              <a:buFont typeface="+mj-lt"/>
              <a:buAutoNum type="arabicPeriod"/>
            </a:pPr>
            <a:r>
              <a:rPr lang="fr-FR" dirty="0"/>
              <a:t>Tu découpes en suivant le contour du dessin.</a:t>
            </a:r>
          </a:p>
          <a:p>
            <a:pPr marL="360000" indent="-360000">
              <a:buFont typeface="+mj-lt"/>
              <a:buAutoNum type="arabicPeriod"/>
            </a:pPr>
            <a:r>
              <a:rPr lang="fr-FR" dirty="0"/>
              <a:t>Tu places le masque devant le visage et tu fais un repère au centre des yeux et de la bouche.</a:t>
            </a:r>
          </a:p>
          <a:p>
            <a:pPr marL="360000" indent="-360000">
              <a:buFont typeface="+mj-lt"/>
              <a:buAutoNum type="arabicPeriod"/>
            </a:pPr>
            <a:r>
              <a:rPr lang="fr-FR" dirty="0"/>
              <a:t>Tu traces deux yeux et  une bouche. Tu découpes avec soin les trois ouvertures.</a:t>
            </a:r>
          </a:p>
          <a:p>
            <a:pPr marL="360000" indent="-360000">
              <a:buFont typeface="+mj-lt"/>
              <a:buAutoNum type="arabicPeriod"/>
            </a:pPr>
            <a:r>
              <a:rPr lang="fr-FR" dirty="0"/>
              <a:t>Tu peins de la couleur souhaitée. Tu décores le masque.</a:t>
            </a:r>
          </a:p>
          <a:p>
            <a:pPr marL="360000" indent="-360000">
              <a:buFont typeface="+mj-lt"/>
              <a:buAutoNum type="arabicPeriod"/>
            </a:pPr>
            <a:r>
              <a:rPr lang="fr-FR" dirty="0"/>
              <a:t>Tu perces un trou de chaque côté du masque.</a:t>
            </a:r>
          </a:p>
          <a:p>
            <a:pPr marL="360000" indent="-360000">
              <a:buFont typeface="+mj-lt"/>
              <a:buAutoNum type="arabicPeriod"/>
            </a:pPr>
            <a:r>
              <a:rPr lang="fr-FR" dirty="0"/>
              <a:t>Tu passes une ficelle dans les trous ; tu ajustes la longueur et tu fais un nœud.</a:t>
            </a:r>
          </a:p>
        </p:txBody>
      </p:sp>
    </p:spTree>
    <p:extLst>
      <p:ext uri="{BB962C8B-B14F-4D97-AF65-F5344CB8AC3E}">
        <p14:creationId xmlns:p14="http://schemas.microsoft.com/office/powerpoint/2010/main" val="20584158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Transformer le texte au présent en le mettant au futur.</a:t>
            </a:r>
          </a:p>
        </p:txBody>
      </p:sp>
      <p:sp>
        <p:nvSpPr>
          <p:cNvPr id="5" name="Espace réservé du texte 4"/>
          <p:cNvSpPr>
            <a:spLocks noGrp="1"/>
          </p:cNvSpPr>
          <p:nvPr>
            <p:ph type="body" sz="quarter" idx="12"/>
          </p:nvPr>
        </p:nvSpPr>
        <p:spPr/>
        <p:txBody>
          <a:bodyPr/>
          <a:lstStyle/>
          <a:p>
            <a:r>
              <a:rPr lang="fr-FR" dirty="0"/>
              <a:t>Transposition</a:t>
            </a:r>
          </a:p>
        </p:txBody>
      </p:sp>
      <p:sp>
        <p:nvSpPr>
          <p:cNvPr id="2" name="Rectangle 1"/>
          <p:cNvSpPr/>
          <p:nvPr/>
        </p:nvSpPr>
        <p:spPr>
          <a:xfrm>
            <a:off x="125414" y="666645"/>
            <a:ext cx="9648824" cy="5632311"/>
          </a:xfrm>
          <a:prstGeom prst="rect">
            <a:avLst/>
          </a:prstGeom>
        </p:spPr>
        <p:txBody>
          <a:bodyPr wrap="square">
            <a:spAutoFit/>
          </a:bodyPr>
          <a:lstStyle/>
          <a:p>
            <a:pPr marL="360000" indent="-360000">
              <a:lnSpc>
                <a:spcPct val="250000"/>
              </a:lnSpc>
              <a:buFont typeface="+mj-lt"/>
              <a:buAutoNum type="arabicPeriod"/>
            </a:pPr>
            <a:r>
              <a:rPr lang="fr-FR" dirty="0">
                <a:solidFill>
                  <a:srgbClr val="0070C0"/>
                </a:solidFill>
              </a:rPr>
              <a:t>Dans un morceau de papier cartonné, tu traces un cercle assez grand pour cacher le visage.</a:t>
            </a:r>
          </a:p>
          <a:p>
            <a:pPr marL="360000" indent="-360000">
              <a:lnSpc>
                <a:spcPct val="250000"/>
              </a:lnSpc>
              <a:buFont typeface="+mj-lt"/>
              <a:buAutoNum type="arabicPeriod"/>
            </a:pPr>
            <a:r>
              <a:rPr lang="fr-FR" dirty="0">
                <a:solidFill>
                  <a:srgbClr val="0070C0"/>
                </a:solidFill>
              </a:rPr>
              <a:t>Tu dessines deux triangles pour les oreilles sur un des côtés du cercle.</a:t>
            </a:r>
          </a:p>
          <a:p>
            <a:pPr marL="360000" indent="-360000">
              <a:lnSpc>
                <a:spcPct val="250000"/>
              </a:lnSpc>
              <a:buFont typeface="+mj-lt"/>
              <a:buAutoNum type="arabicPeriod"/>
            </a:pPr>
            <a:r>
              <a:rPr lang="fr-FR" dirty="0"/>
              <a:t>Tu découpes en suivant le contour du dessin.</a:t>
            </a:r>
          </a:p>
          <a:p>
            <a:pPr marL="360000" indent="-360000">
              <a:lnSpc>
                <a:spcPct val="250000"/>
              </a:lnSpc>
              <a:buFont typeface="+mj-lt"/>
              <a:buAutoNum type="arabicPeriod"/>
            </a:pPr>
            <a:r>
              <a:rPr lang="fr-FR" dirty="0"/>
              <a:t>Tu places le masque devant le visage et tu fais un repère au centre des yeux et de la bouche.</a:t>
            </a:r>
          </a:p>
          <a:p>
            <a:pPr marL="360000" indent="-360000">
              <a:lnSpc>
                <a:spcPct val="250000"/>
              </a:lnSpc>
              <a:buFont typeface="+mj-lt"/>
              <a:buAutoNum type="arabicPeriod"/>
            </a:pPr>
            <a:r>
              <a:rPr lang="fr-FR" dirty="0"/>
              <a:t>Tu traces deux yeux et  une bouche. Tu découpes avec soin les trois ouvertures.</a:t>
            </a:r>
          </a:p>
          <a:p>
            <a:pPr marL="360000" indent="-360000">
              <a:lnSpc>
                <a:spcPct val="250000"/>
              </a:lnSpc>
              <a:buFont typeface="+mj-lt"/>
              <a:buAutoNum type="arabicPeriod"/>
            </a:pPr>
            <a:r>
              <a:rPr lang="fr-FR" dirty="0"/>
              <a:t>Tu peins de la couleur souhaitée. Tu décores le masque.</a:t>
            </a:r>
          </a:p>
          <a:p>
            <a:pPr marL="360000" indent="-360000">
              <a:lnSpc>
                <a:spcPct val="250000"/>
              </a:lnSpc>
              <a:buFont typeface="+mj-lt"/>
              <a:buAutoNum type="arabicPeriod"/>
            </a:pPr>
            <a:r>
              <a:rPr lang="fr-FR" dirty="0"/>
              <a:t>Tu perces un trou de chaque côté du masque.</a:t>
            </a:r>
          </a:p>
          <a:p>
            <a:pPr marL="360000" indent="-360000">
              <a:lnSpc>
                <a:spcPct val="250000"/>
              </a:lnSpc>
              <a:buFont typeface="+mj-lt"/>
              <a:buAutoNum type="arabicPeriod"/>
            </a:pPr>
            <a:r>
              <a:rPr lang="fr-FR" dirty="0"/>
              <a:t>Tu passes une ficelle dans les trous ; tu ajustes la longueur et tu fais un nœud.</a:t>
            </a:r>
          </a:p>
        </p:txBody>
      </p:sp>
      <p:cxnSp>
        <p:nvCxnSpPr>
          <p:cNvPr id="6" name="Connecteur droit 5"/>
          <p:cNvCxnSpPr>
            <a:cxnSpLocks/>
          </p:cNvCxnSpPr>
          <p:nvPr/>
        </p:nvCxnSpPr>
        <p:spPr>
          <a:xfrm>
            <a:off x="4337331" y="1176728"/>
            <a:ext cx="61249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4037925" y="1258690"/>
            <a:ext cx="445063" cy="430887"/>
          </a:xfrm>
          <a:prstGeom prst="rect">
            <a:avLst/>
          </a:prstGeom>
          <a:noFill/>
        </p:spPr>
        <p:txBody>
          <a:bodyPr wrap="square" rtlCol="0">
            <a:spAutoFit/>
          </a:bodyPr>
          <a:lstStyle/>
          <a:p>
            <a:r>
              <a:rPr lang="fr-FR" sz="2200" dirty="0">
                <a:solidFill>
                  <a:srgbClr val="FF0000"/>
                </a:solidFill>
                <a:latin typeface="Cursive standard" pitchFamily="2" charset="0"/>
              </a:rPr>
              <a:t>²tu</a:t>
            </a:r>
          </a:p>
        </p:txBody>
      </p:sp>
      <p:cxnSp>
        <p:nvCxnSpPr>
          <p:cNvPr id="9" name="Connecteur droit 8"/>
          <p:cNvCxnSpPr>
            <a:cxnSpLocks/>
          </p:cNvCxnSpPr>
          <p:nvPr/>
        </p:nvCxnSpPr>
        <p:spPr>
          <a:xfrm>
            <a:off x="832131" y="1855110"/>
            <a:ext cx="82673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532726" y="1937072"/>
            <a:ext cx="527332" cy="430887"/>
          </a:xfrm>
          <a:prstGeom prst="rect">
            <a:avLst/>
          </a:prstGeom>
          <a:noFill/>
        </p:spPr>
        <p:txBody>
          <a:bodyPr wrap="square" rtlCol="0">
            <a:spAutoFit/>
          </a:bodyPr>
          <a:lstStyle/>
          <a:p>
            <a:r>
              <a:rPr lang="fr-FR" sz="2200" dirty="0">
                <a:solidFill>
                  <a:srgbClr val="FF0000"/>
                </a:solidFill>
                <a:latin typeface="Cursive standard" pitchFamily="2" charset="0"/>
              </a:rPr>
              <a:t>T²u</a:t>
            </a:r>
          </a:p>
        </p:txBody>
      </p:sp>
    </p:spTree>
    <p:extLst>
      <p:ext uri="{BB962C8B-B14F-4D97-AF65-F5344CB8AC3E}">
        <p14:creationId xmlns:p14="http://schemas.microsoft.com/office/powerpoint/2010/main" val="29628140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Transposer le texte avec je :</a:t>
            </a:r>
          </a:p>
        </p:txBody>
      </p:sp>
      <p:sp>
        <p:nvSpPr>
          <p:cNvPr id="3" name="Espace réservé du texte 2"/>
          <p:cNvSpPr>
            <a:spLocks noGrp="1"/>
          </p:cNvSpPr>
          <p:nvPr>
            <p:ph type="body" sz="quarter" idx="12"/>
          </p:nvPr>
        </p:nvSpPr>
        <p:spPr/>
        <p:txBody>
          <a:bodyPr/>
          <a:lstStyle/>
          <a:p>
            <a:r>
              <a:rPr lang="fr-FR" dirty="0"/>
              <a:t>Transposition</a:t>
            </a:r>
          </a:p>
        </p:txBody>
      </p:sp>
      <p:sp>
        <p:nvSpPr>
          <p:cNvPr id="4" name="Rectangle 3"/>
          <p:cNvSpPr/>
          <p:nvPr/>
        </p:nvSpPr>
        <p:spPr>
          <a:xfrm>
            <a:off x="125415" y="663956"/>
            <a:ext cx="9648823" cy="5632311"/>
          </a:xfrm>
          <a:prstGeom prst="rect">
            <a:avLst/>
          </a:prstGeom>
        </p:spPr>
        <p:txBody>
          <a:bodyPr wrap="square">
            <a:spAutoFit/>
          </a:bodyPr>
          <a:lstStyle/>
          <a:p>
            <a:pPr marL="360000" indent="-360000">
              <a:lnSpc>
                <a:spcPct val="250000"/>
              </a:lnSpc>
              <a:buFont typeface="+mj-lt"/>
              <a:buAutoNum type="arabicPeriod"/>
            </a:pPr>
            <a:r>
              <a:rPr lang="fr-FR" dirty="0">
                <a:solidFill>
                  <a:srgbClr val="0070C0"/>
                </a:solidFill>
              </a:rPr>
              <a:t>Dans un morceau de papier cartonné, tu traceras un cercle assez grand pour cacher le visage.</a:t>
            </a:r>
          </a:p>
          <a:p>
            <a:pPr marL="360000" indent="-360000">
              <a:lnSpc>
                <a:spcPct val="250000"/>
              </a:lnSpc>
              <a:buFont typeface="+mj-lt"/>
              <a:buAutoNum type="arabicPeriod"/>
            </a:pPr>
            <a:r>
              <a:rPr lang="fr-FR" dirty="0">
                <a:solidFill>
                  <a:srgbClr val="0070C0"/>
                </a:solidFill>
              </a:rPr>
              <a:t>Tu dessineras deux triangles pour les oreilles sur un des côtés du cercle.</a:t>
            </a:r>
          </a:p>
          <a:p>
            <a:pPr marL="360000" indent="-360000">
              <a:lnSpc>
                <a:spcPct val="250000"/>
              </a:lnSpc>
              <a:buFont typeface="+mj-lt"/>
              <a:buAutoNum type="arabicPeriod"/>
            </a:pPr>
            <a:r>
              <a:rPr lang="fr-FR" dirty="0"/>
              <a:t>Tu découperas en suivant le contour du dessin.</a:t>
            </a:r>
          </a:p>
          <a:p>
            <a:pPr marL="360000" indent="-360000">
              <a:lnSpc>
                <a:spcPct val="250000"/>
              </a:lnSpc>
              <a:buFont typeface="+mj-lt"/>
              <a:buAutoNum type="arabicPeriod"/>
            </a:pPr>
            <a:r>
              <a:rPr lang="fr-FR" dirty="0"/>
              <a:t>Tu placeras le masque devant le visage et tu feras un repère au centre des yeux et de la bouche.</a:t>
            </a:r>
          </a:p>
          <a:p>
            <a:pPr marL="360000" indent="-360000">
              <a:lnSpc>
                <a:spcPct val="250000"/>
              </a:lnSpc>
              <a:buFont typeface="+mj-lt"/>
              <a:buAutoNum type="arabicPeriod"/>
            </a:pPr>
            <a:r>
              <a:rPr lang="fr-FR" dirty="0"/>
              <a:t>Tu traceras deux yeux et  une bouche. Tu découperas avec soin les trois ouvertures.</a:t>
            </a:r>
          </a:p>
          <a:p>
            <a:pPr marL="360000" indent="-360000">
              <a:lnSpc>
                <a:spcPct val="250000"/>
              </a:lnSpc>
              <a:buFont typeface="+mj-lt"/>
              <a:buAutoNum type="arabicPeriod"/>
            </a:pPr>
            <a:r>
              <a:rPr lang="fr-FR" dirty="0"/>
              <a:t>Tu peindra de la couleur souhaitée. Tu décoreras le masque.</a:t>
            </a:r>
          </a:p>
          <a:p>
            <a:pPr marL="360000" indent="-360000">
              <a:lnSpc>
                <a:spcPct val="250000"/>
              </a:lnSpc>
              <a:buFont typeface="+mj-lt"/>
              <a:buAutoNum type="arabicPeriod"/>
            </a:pPr>
            <a:r>
              <a:rPr lang="fr-FR" dirty="0"/>
              <a:t>Tu perceras un trou de chaque côté du masque.</a:t>
            </a:r>
          </a:p>
          <a:p>
            <a:pPr marL="360000" indent="-360000">
              <a:lnSpc>
                <a:spcPct val="250000"/>
              </a:lnSpc>
              <a:buFont typeface="+mj-lt"/>
              <a:buAutoNum type="arabicPeriod"/>
            </a:pPr>
            <a:r>
              <a:rPr lang="fr-FR" dirty="0"/>
              <a:t>Tu passeras une ficelle dans les trous ; tu ajusteras la longueur et tu feras un nœud.</a:t>
            </a:r>
          </a:p>
        </p:txBody>
      </p:sp>
      <p:cxnSp>
        <p:nvCxnSpPr>
          <p:cNvPr id="5" name="Connecteur droit 4"/>
          <p:cNvCxnSpPr>
            <a:cxnSpLocks/>
          </p:cNvCxnSpPr>
          <p:nvPr/>
        </p:nvCxnSpPr>
        <p:spPr>
          <a:xfrm>
            <a:off x="4132642" y="1168750"/>
            <a:ext cx="1016479"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ZoneTexte 5"/>
          <p:cNvSpPr txBox="1"/>
          <p:nvPr/>
        </p:nvSpPr>
        <p:spPr>
          <a:xfrm>
            <a:off x="4037925" y="1258690"/>
            <a:ext cx="445063" cy="430887"/>
          </a:xfrm>
          <a:prstGeom prst="rect">
            <a:avLst/>
          </a:prstGeom>
          <a:noFill/>
        </p:spPr>
        <p:txBody>
          <a:bodyPr wrap="square" rtlCol="0">
            <a:spAutoFit/>
          </a:bodyPr>
          <a:lstStyle/>
          <a:p>
            <a:r>
              <a:rPr lang="fr-FR" sz="2200" dirty="0">
                <a:solidFill>
                  <a:srgbClr val="FF0000"/>
                </a:solidFill>
                <a:latin typeface="Cursive standard" pitchFamily="2" charset="0"/>
              </a:rPr>
              <a:t>²je</a:t>
            </a:r>
          </a:p>
        </p:txBody>
      </p:sp>
      <p:cxnSp>
        <p:nvCxnSpPr>
          <p:cNvPr id="7" name="Connecteur droit 6"/>
          <p:cNvCxnSpPr>
            <a:cxnSpLocks/>
          </p:cNvCxnSpPr>
          <p:nvPr/>
        </p:nvCxnSpPr>
        <p:spPr>
          <a:xfrm>
            <a:off x="532331" y="1855110"/>
            <a:ext cx="1311459"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ZoneTexte 7"/>
          <p:cNvSpPr txBox="1"/>
          <p:nvPr/>
        </p:nvSpPr>
        <p:spPr>
          <a:xfrm>
            <a:off x="532726" y="1937072"/>
            <a:ext cx="527332" cy="430887"/>
          </a:xfrm>
          <a:prstGeom prst="rect">
            <a:avLst/>
          </a:prstGeom>
          <a:noFill/>
        </p:spPr>
        <p:txBody>
          <a:bodyPr wrap="square" rtlCol="0">
            <a:spAutoFit/>
          </a:bodyPr>
          <a:lstStyle/>
          <a:p>
            <a:r>
              <a:rPr lang="fr-FR" sz="2200" dirty="0">
                <a:solidFill>
                  <a:srgbClr val="FF0000"/>
                </a:solidFill>
                <a:latin typeface="Cursive standard" pitchFamily="2" charset="0"/>
              </a:rPr>
              <a:t>Je</a:t>
            </a:r>
          </a:p>
        </p:txBody>
      </p:sp>
    </p:spTree>
    <p:extLst>
      <p:ext uri="{BB962C8B-B14F-4D97-AF65-F5344CB8AC3E}">
        <p14:creationId xmlns:p14="http://schemas.microsoft.com/office/powerpoint/2010/main" val="32878880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a:xfrm>
            <a:off x="125414" y="584684"/>
            <a:ext cx="9648824" cy="6157429"/>
          </a:xfrm>
        </p:spPr>
        <p:txBody>
          <a:bodyPr/>
          <a:lstStyle/>
          <a:p>
            <a:r>
              <a:rPr lang="fr-FR" dirty="0"/>
              <a:t>Transposer le texte avec vous :</a:t>
            </a:r>
          </a:p>
        </p:txBody>
      </p:sp>
      <p:sp>
        <p:nvSpPr>
          <p:cNvPr id="3" name="Espace réservé du texte 2"/>
          <p:cNvSpPr>
            <a:spLocks noGrp="1"/>
          </p:cNvSpPr>
          <p:nvPr>
            <p:ph type="body" sz="quarter" idx="12"/>
          </p:nvPr>
        </p:nvSpPr>
        <p:spPr/>
        <p:txBody>
          <a:bodyPr/>
          <a:lstStyle/>
          <a:p>
            <a:r>
              <a:rPr lang="fr-FR" dirty="0"/>
              <a:t>Transposition</a:t>
            </a:r>
          </a:p>
        </p:txBody>
      </p:sp>
      <p:sp>
        <p:nvSpPr>
          <p:cNvPr id="4" name="Rectangle 3"/>
          <p:cNvSpPr/>
          <p:nvPr/>
        </p:nvSpPr>
        <p:spPr>
          <a:xfrm>
            <a:off x="125415" y="663956"/>
            <a:ext cx="9648823" cy="5632311"/>
          </a:xfrm>
          <a:prstGeom prst="rect">
            <a:avLst/>
          </a:prstGeom>
        </p:spPr>
        <p:txBody>
          <a:bodyPr wrap="square">
            <a:spAutoFit/>
          </a:bodyPr>
          <a:lstStyle/>
          <a:p>
            <a:pPr marL="360000" indent="-360000">
              <a:lnSpc>
                <a:spcPct val="250000"/>
              </a:lnSpc>
              <a:buFont typeface="+mj-lt"/>
              <a:buAutoNum type="arabicPeriod"/>
            </a:pPr>
            <a:r>
              <a:rPr lang="fr-FR" dirty="0">
                <a:solidFill>
                  <a:srgbClr val="0070C0"/>
                </a:solidFill>
              </a:rPr>
              <a:t>Dans un morceau de papier cartonné, tu traceras un cercle assez grand pour cacher le visage.</a:t>
            </a:r>
          </a:p>
          <a:p>
            <a:pPr marL="360000" indent="-360000">
              <a:lnSpc>
                <a:spcPct val="250000"/>
              </a:lnSpc>
              <a:buFont typeface="+mj-lt"/>
              <a:buAutoNum type="arabicPeriod"/>
            </a:pPr>
            <a:r>
              <a:rPr lang="fr-FR" dirty="0">
                <a:solidFill>
                  <a:srgbClr val="0070C0"/>
                </a:solidFill>
              </a:rPr>
              <a:t>Tu dessineras deux triangles pour les oreilles sur un des côtés du cercle.</a:t>
            </a:r>
          </a:p>
          <a:p>
            <a:pPr marL="360000" indent="-360000">
              <a:lnSpc>
                <a:spcPct val="250000"/>
              </a:lnSpc>
              <a:buFont typeface="+mj-lt"/>
              <a:buAutoNum type="arabicPeriod"/>
            </a:pPr>
            <a:r>
              <a:rPr lang="fr-FR" dirty="0"/>
              <a:t>Tu découperas en suivant le contour du dessin.</a:t>
            </a:r>
          </a:p>
          <a:p>
            <a:pPr marL="360000" indent="-360000">
              <a:lnSpc>
                <a:spcPct val="250000"/>
              </a:lnSpc>
              <a:buFont typeface="+mj-lt"/>
              <a:buAutoNum type="arabicPeriod"/>
            </a:pPr>
            <a:r>
              <a:rPr lang="fr-FR" dirty="0"/>
              <a:t>Tu placeras le masque devant le visage et tu feras un repère au centre des yeux et de la bouche.</a:t>
            </a:r>
          </a:p>
          <a:p>
            <a:pPr marL="360000" indent="-360000">
              <a:lnSpc>
                <a:spcPct val="250000"/>
              </a:lnSpc>
              <a:buFont typeface="+mj-lt"/>
              <a:buAutoNum type="arabicPeriod"/>
            </a:pPr>
            <a:r>
              <a:rPr lang="fr-FR" dirty="0"/>
              <a:t>Tu traceras deux yeux et  une bouche. Tu découperas avec soin les trois ouvertures.</a:t>
            </a:r>
          </a:p>
          <a:p>
            <a:pPr marL="360000" indent="-360000">
              <a:lnSpc>
                <a:spcPct val="250000"/>
              </a:lnSpc>
              <a:buFont typeface="+mj-lt"/>
              <a:buAutoNum type="arabicPeriod"/>
            </a:pPr>
            <a:r>
              <a:rPr lang="fr-FR" dirty="0"/>
              <a:t>Tu peindra de la couleur souhaitée. Tu décoreras le masque.</a:t>
            </a:r>
          </a:p>
          <a:p>
            <a:pPr marL="360000" indent="-360000">
              <a:lnSpc>
                <a:spcPct val="250000"/>
              </a:lnSpc>
              <a:buFont typeface="+mj-lt"/>
              <a:buAutoNum type="arabicPeriod"/>
            </a:pPr>
            <a:r>
              <a:rPr lang="fr-FR" dirty="0"/>
              <a:t>Tu perceras un trou de chaque côté du masque.</a:t>
            </a:r>
          </a:p>
          <a:p>
            <a:pPr marL="360000" indent="-360000">
              <a:lnSpc>
                <a:spcPct val="250000"/>
              </a:lnSpc>
              <a:buFont typeface="+mj-lt"/>
              <a:buAutoNum type="arabicPeriod"/>
            </a:pPr>
            <a:r>
              <a:rPr lang="fr-FR" dirty="0"/>
              <a:t>Tu passeras une ficelle dans les trous ; tu ajusteras la longueur et tu feras un nœud.</a:t>
            </a:r>
          </a:p>
        </p:txBody>
      </p:sp>
      <p:cxnSp>
        <p:nvCxnSpPr>
          <p:cNvPr id="5" name="Connecteur droit 4"/>
          <p:cNvCxnSpPr>
            <a:cxnSpLocks/>
          </p:cNvCxnSpPr>
          <p:nvPr/>
        </p:nvCxnSpPr>
        <p:spPr>
          <a:xfrm>
            <a:off x="4132642" y="1168750"/>
            <a:ext cx="1016479"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ZoneTexte 5"/>
          <p:cNvSpPr txBox="1"/>
          <p:nvPr/>
        </p:nvSpPr>
        <p:spPr>
          <a:xfrm>
            <a:off x="4037925" y="1258690"/>
            <a:ext cx="773918" cy="430887"/>
          </a:xfrm>
          <a:prstGeom prst="rect">
            <a:avLst/>
          </a:prstGeom>
          <a:noFill/>
        </p:spPr>
        <p:txBody>
          <a:bodyPr wrap="square" rtlCol="0">
            <a:spAutoFit/>
          </a:bodyPr>
          <a:lstStyle/>
          <a:p>
            <a:r>
              <a:rPr lang="fr-FR" sz="2200" dirty="0">
                <a:solidFill>
                  <a:srgbClr val="FF0000"/>
                </a:solidFill>
                <a:latin typeface="Cursive standard" pitchFamily="2" charset="0"/>
              </a:rPr>
              <a:t>vou$</a:t>
            </a:r>
          </a:p>
        </p:txBody>
      </p:sp>
      <p:cxnSp>
        <p:nvCxnSpPr>
          <p:cNvPr id="7" name="Connecteur droit 6"/>
          <p:cNvCxnSpPr>
            <a:cxnSpLocks/>
          </p:cNvCxnSpPr>
          <p:nvPr/>
        </p:nvCxnSpPr>
        <p:spPr>
          <a:xfrm>
            <a:off x="532331" y="1855110"/>
            <a:ext cx="1311459"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ZoneTexte 7"/>
          <p:cNvSpPr txBox="1"/>
          <p:nvPr/>
        </p:nvSpPr>
        <p:spPr>
          <a:xfrm>
            <a:off x="532726" y="1937072"/>
            <a:ext cx="966290" cy="430887"/>
          </a:xfrm>
          <a:prstGeom prst="rect">
            <a:avLst/>
          </a:prstGeom>
          <a:noFill/>
        </p:spPr>
        <p:txBody>
          <a:bodyPr wrap="square" rtlCol="0">
            <a:spAutoFit/>
          </a:bodyPr>
          <a:lstStyle/>
          <a:p>
            <a:r>
              <a:rPr lang="fr-FR" sz="2200" dirty="0">
                <a:solidFill>
                  <a:srgbClr val="FF0000"/>
                </a:solidFill>
                <a:latin typeface="Cursive standard" pitchFamily="2" charset="0"/>
              </a:rPr>
              <a:t>V²ou$</a:t>
            </a:r>
          </a:p>
        </p:txBody>
      </p:sp>
    </p:spTree>
    <p:extLst>
      <p:ext uri="{BB962C8B-B14F-4D97-AF65-F5344CB8AC3E}">
        <p14:creationId xmlns:p14="http://schemas.microsoft.com/office/powerpoint/2010/main" val="14931309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marL="0"/>
            <a:r>
              <a:rPr lang="fr-FR" dirty="0">
                <a:uFill>
                  <a:solidFill>
                    <a:srgbClr val="3333FF"/>
                  </a:solidFill>
                </a:uFill>
              </a:rPr>
              <a:t>Transpose au </a:t>
            </a:r>
            <a:r>
              <a:rPr lang="fr-FR" dirty="0">
                <a:solidFill>
                  <a:srgbClr val="339966"/>
                </a:solidFill>
                <a:uFill>
                  <a:solidFill>
                    <a:srgbClr val="3333FF"/>
                  </a:solidFill>
                </a:uFill>
              </a:rPr>
              <a:t>futur</a:t>
            </a:r>
            <a:r>
              <a:rPr lang="fr-FR" dirty="0">
                <a:uFill>
                  <a:solidFill>
                    <a:srgbClr val="3333FF"/>
                  </a:solidFill>
                </a:uFill>
              </a:rPr>
              <a:t> avec </a:t>
            </a:r>
            <a:r>
              <a:rPr lang="fr-FR" dirty="0">
                <a:solidFill>
                  <a:srgbClr val="339966"/>
                </a:solidFill>
                <a:uFill>
                  <a:solidFill>
                    <a:srgbClr val="3333FF"/>
                  </a:solidFill>
                </a:uFill>
              </a:rPr>
              <a:t>tu</a:t>
            </a:r>
            <a:r>
              <a:rPr lang="fr-FR" dirty="0">
                <a:uFill>
                  <a:solidFill>
                    <a:srgbClr val="3333FF"/>
                  </a:solidFill>
                </a:uFill>
              </a:rPr>
              <a:t>, </a:t>
            </a:r>
            <a:r>
              <a:rPr lang="fr-FR" dirty="0">
                <a:solidFill>
                  <a:srgbClr val="339966"/>
                </a:solidFill>
                <a:uFill>
                  <a:solidFill>
                    <a:srgbClr val="3333FF"/>
                  </a:solidFill>
                </a:uFill>
              </a:rPr>
              <a:t>je</a:t>
            </a:r>
            <a:r>
              <a:rPr lang="fr-FR" dirty="0">
                <a:uFill>
                  <a:solidFill>
                    <a:srgbClr val="3333FF"/>
                  </a:solidFill>
                </a:uFill>
              </a:rPr>
              <a:t> puis </a:t>
            </a:r>
            <a:r>
              <a:rPr lang="fr-FR" dirty="0">
                <a:solidFill>
                  <a:srgbClr val="339966"/>
                </a:solidFill>
                <a:uFill>
                  <a:solidFill>
                    <a:srgbClr val="3333FF"/>
                  </a:solidFill>
                </a:uFill>
              </a:rPr>
              <a:t>vous</a:t>
            </a:r>
            <a:r>
              <a:rPr lang="fr-FR" dirty="0">
                <a:uFill>
                  <a:solidFill>
                    <a:srgbClr val="3333FF"/>
                  </a:solidFill>
                </a:uFill>
              </a:rPr>
              <a:t> :</a:t>
            </a:r>
          </a:p>
          <a:p>
            <a:pPr marL="0" lvl="2"/>
            <a:r>
              <a:rPr lang="fr-FR" dirty="0"/>
              <a:t>Tu dessines un chat et tu découpes le masque.</a:t>
            </a:r>
          </a:p>
        </p:txBody>
      </p:sp>
    </p:spTree>
    <p:extLst>
      <p:ext uri="{BB962C8B-B14F-4D97-AF65-F5344CB8AC3E}">
        <p14:creationId xmlns:p14="http://schemas.microsoft.com/office/powerpoint/2010/main" val="6944905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A²ctivité$ ²de vocabulaire</a:t>
            </a:r>
          </a:p>
        </p:txBody>
      </p:sp>
    </p:spTree>
    <p:extLst>
      <p:ext uri="{BB962C8B-B14F-4D97-AF65-F5344CB8AC3E}">
        <p14:creationId xmlns:p14="http://schemas.microsoft.com/office/powerpoint/2010/main" val="7366342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Trouver un mot de la famille de </a:t>
            </a:r>
            <a:r>
              <a:rPr lang="fr-FR" dirty="0">
                <a:solidFill>
                  <a:srgbClr val="3333FF"/>
                </a:solidFill>
                <a:latin typeface="Sassoon Infant Std" panose="020B0503020103030203" pitchFamily="34" charset="0"/>
              </a:rPr>
              <a:t>contour.</a:t>
            </a:r>
          </a:p>
          <a:p>
            <a:r>
              <a:rPr lang="fr-FR" dirty="0"/>
              <a:t>En déduire le sens de contour.</a:t>
            </a:r>
          </a:p>
          <a:p>
            <a:r>
              <a:rPr lang="fr-FR" dirty="0"/>
              <a:t>Vérifier dans le dictionnaire.</a:t>
            </a:r>
          </a:p>
          <a:p>
            <a:endParaRPr lang="fr-FR" dirty="0"/>
          </a:p>
          <a:p>
            <a:r>
              <a:rPr lang="fr-FR" dirty="0"/>
              <a:t>Trouver à l’aide du dictionnaire un synonyme de </a:t>
            </a:r>
            <a:r>
              <a:rPr lang="fr-FR" dirty="0">
                <a:solidFill>
                  <a:srgbClr val="3333FF"/>
                </a:solidFill>
                <a:latin typeface="Sassoon Infant Std" panose="020B0503020103030203" pitchFamily="34" charset="0"/>
              </a:rPr>
              <a:t>cacher</a:t>
            </a:r>
            <a:r>
              <a:rPr lang="fr-FR" dirty="0"/>
              <a:t> : dissimuler.</a:t>
            </a:r>
          </a:p>
          <a:p>
            <a:endParaRPr lang="fr-FR" dirty="0"/>
          </a:p>
          <a:p>
            <a:r>
              <a:rPr lang="fr-FR" dirty="0"/>
              <a:t>Trouver des mots de la famille de : </a:t>
            </a:r>
            <a:r>
              <a:rPr lang="fr-FR" dirty="0">
                <a:solidFill>
                  <a:srgbClr val="3333FF"/>
                </a:solidFill>
                <a:latin typeface="Sassoon Infant Std" panose="020B0503020103030203" pitchFamily="34" charset="0"/>
              </a:rPr>
              <a:t>nœud – cartonné – découper</a:t>
            </a:r>
            <a:r>
              <a:rPr lang="fr-FR" dirty="0"/>
              <a:t>.</a:t>
            </a:r>
          </a:p>
        </p:txBody>
      </p:sp>
      <p:sp>
        <p:nvSpPr>
          <p:cNvPr id="3" name="Espace réservé du texte 2"/>
          <p:cNvSpPr>
            <a:spLocks noGrp="1"/>
          </p:cNvSpPr>
          <p:nvPr>
            <p:ph type="body" sz="quarter" idx="11"/>
          </p:nvPr>
        </p:nvSpPr>
        <p:spPr/>
        <p:txBody>
          <a:bodyPr/>
          <a:lstStyle/>
          <a:p>
            <a:r>
              <a:rPr lang="fr-FR" dirty="0"/>
              <a:t>Vocabulaire</a:t>
            </a:r>
          </a:p>
        </p:txBody>
      </p:sp>
    </p:spTree>
    <p:extLst>
      <p:ext uri="{BB962C8B-B14F-4D97-AF65-F5344CB8AC3E}">
        <p14:creationId xmlns:p14="http://schemas.microsoft.com/office/powerpoint/2010/main" val="34412479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uFill>
                  <a:solidFill>
                    <a:srgbClr val="3333FF"/>
                  </a:solidFill>
                </a:uFill>
              </a:rPr>
              <a:t>Trouver dans le dictionnaire les mots de la famille de </a:t>
            </a:r>
            <a:r>
              <a:rPr lang="fr-FR" dirty="0">
                <a:solidFill>
                  <a:srgbClr val="C00000"/>
                </a:solidFill>
                <a:uFill>
                  <a:solidFill>
                    <a:srgbClr val="3333FF"/>
                  </a:solidFill>
                </a:uFill>
              </a:rPr>
              <a:t>contour</a:t>
            </a:r>
            <a:r>
              <a:rPr lang="fr-FR" dirty="0">
                <a:uFill>
                  <a:solidFill>
                    <a:srgbClr val="3333FF"/>
                  </a:solidFill>
                </a:uFill>
              </a:rPr>
              <a:t>.</a:t>
            </a:r>
          </a:p>
          <a:p>
            <a:endParaRPr lang="fr-FR" dirty="0"/>
          </a:p>
          <a:p>
            <a:endParaRPr lang="fr-FR" dirty="0"/>
          </a:p>
          <a:p>
            <a:endParaRPr lang="fr-FR" dirty="0"/>
          </a:p>
          <a:p>
            <a:endParaRPr lang="fr-FR" dirty="0"/>
          </a:p>
          <a:p>
            <a:r>
              <a:rPr lang="fr-FR" dirty="0">
                <a:uFill>
                  <a:solidFill>
                    <a:srgbClr val="3333FF"/>
                  </a:solidFill>
                </a:uFill>
              </a:rPr>
              <a:t>Trouver dans le dictionnaire un synonyme de </a:t>
            </a:r>
            <a:r>
              <a:rPr lang="fr-FR" dirty="0">
                <a:solidFill>
                  <a:srgbClr val="C00000"/>
                </a:solidFill>
                <a:uFill>
                  <a:solidFill>
                    <a:srgbClr val="3333FF"/>
                  </a:solidFill>
                </a:uFill>
              </a:rPr>
              <a:t>cacher</a:t>
            </a:r>
            <a:r>
              <a:rPr lang="fr-FR" dirty="0">
                <a:uFill>
                  <a:solidFill>
                    <a:srgbClr val="3333FF"/>
                  </a:solidFill>
                </a:uFill>
              </a:rPr>
              <a:t>.</a:t>
            </a:r>
          </a:p>
          <a:p>
            <a:endParaRPr lang="fr-FR" dirty="0"/>
          </a:p>
          <a:p>
            <a:endParaRPr lang="fr-FR" dirty="0"/>
          </a:p>
          <a:p>
            <a:endParaRPr lang="fr-FR" dirty="0"/>
          </a:p>
          <a:p>
            <a:endParaRPr lang="fr-FR" dirty="0"/>
          </a:p>
          <a:p>
            <a:r>
              <a:rPr lang="fr-FR" dirty="0"/>
              <a:t>Trouver des mots de la famille de :</a:t>
            </a:r>
            <a:endParaRPr lang="fr-FR" u="none" dirty="0"/>
          </a:p>
          <a:p>
            <a:r>
              <a:rPr lang="fr-FR" u="none" dirty="0"/>
              <a:t>nœud</a:t>
            </a:r>
          </a:p>
          <a:p>
            <a:r>
              <a:rPr lang="fr-FR" u="none" dirty="0"/>
              <a:t>cartonné</a:t>
            </a:r>
          </a:p>
          <a:p>
            <a:r>
              <a:rPr lang="fr-FR" u="none" dirty="0"/>
              <a:t>découper</a:t>
            </a:r>
          </a:p>
        </p:txBody>
      </p:sp>
      <p:sp>
        <p:nvSpPr>
          <p:cNvPr id="5" name="Espace réservé du texte 4"/>
          <p:cNvSpPr>
            <a:spLocks noGrp="1"/>
          </p:cNvSpPr>
          <p:nvPr>
            <p:ph type="body" sz="quarter" idx="12"/>
          </p:nvPr>
        </p:nvSpPr>
        <p:spPr/>
        <p:txBody>
          <a:bodyPr/>
          <a:lstStyle/>
          <a:p>
            <a:r>
              <a:rPr lang="fr-FR" dirty="0"/>
              <a:t>Vocabulaire</a:t>
            </a:r>
          </a:p>
        </p:txBody>
      </p:sp>
    </p:spTree>
    <p:extLst>
      <p:ext uri="{BB962C8B-B14F-4D97-AF65-F5344CB8AC3E}">
        <p14:creationId xmlns:p14="http://schemas.microsoft.com/office/powerpoint/2010/main" val="35387995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uFill>
                  <a:solidFill>
                    <a:srgbClr val="3333FF"/>
                  </a:solidFill>
                </a:uFill>
              </a:rPr>
              <a:t>Trouve un synonyme de </a:t>
            </a:r>
            <a:r>
              <a:rPr lang="fr-FR" dirty="0">
                <a:solidFill>
                  <a:srgbClr val="C00000"/>
                </a:solidFill>
                <a:uFill>
                  <a:solidFill>
                    <a:srgbClr val="3333FF"/>
                  </a:solidFill>
                </a:uFill>
              </a:rPr>
              <a:t>malin</a:t>
            </a:r>
            <a:r>
              <a:rPr lang="fr-FR" dirty="0">
                <a:uFill>
                  <a:solidFill>
                    <a:srgbClr val="3333FF"/>
                  </a:solidFill>
                </a:uFill>
              </a:rPr>
              <a:t> puis fais une phrase avec le mot trouvé.</a:t>
            </a:r>
          </a:p>
          <a:p>
            <a:endParaRPr lang="fr-FR" dirty="0">
              <a:uFill>
                <a:solidFill>
                  <a:srgbClr val="3333FF"/>
                </a:solidFill>
              </a:uFill>
            </a:endParaRPr>
          </a:p>
          <a:p>
            <a:r>
              <a:rPr lang="fr-FR" dirty="0">
                <a:uFill>
                  <a:solidFill>
                    <a:srgbClr val="3333FF"/>
                  </a:solidFill>
                </a:uFill>
              </a:rPr>
              <a:t>Trouve des mots de la famille de </a:t>
            </a:r>
            <a:r>
              <a:rPr lang="fr-FR" dirty="0">
                <a:solidFill>
                  <a:srgbClr val="C00000"/>
                </a:solidFill>
                <a:uFill>
                  <a:solidFill>
                    <a:srgbClr val="3333FF"/>
                  </a:solidFill>
                </a:uFill>
              </a:rPr>
              <a:t>arroser</a:t>
            </a:r>
            <a:r>
              <a:rPr lang="fr-FR" dirty="0">
                <a:uFill>
                  <a:solidFill>
                    <a:srgbClr val="3333FF"/>
                  </a:solidFill>
                </a:uFill>
              </a:rPr>
              <a:t>.</a:t>
            </a: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414" y="584199"/>
            <a:ext cx="469353" cy="585168"/>
          </a:xfrm>
          <a:prstGeom prst="rect">
            <a:avLst/>
          </a:prstGeom>
        </p:spPr>
      </p:pic>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413" y="1202786"/>
            <a:ext cx="469353" cy="585168"/>
          </a:xfrm>
          <a:prstGeom prst="rect">
            <a:avLst/>
          </a:prstGeom>
        </p:spPr>
      </p:pic>
    </p:spTree>
    <p:extLst>
      <p:ext uri="{BB962C8B-B14F-4D97-AF65-F5344CB8AC3E}">
        <p14:creationId xmlns:p14="http://schemas.microsoft.com/office/powerpoint/2010/main" val="27308407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P²roduction d’écrit</a:t>
            </a:r>
          </a:p>
        </p:txBody>
      </p:sp>
    </p:spTree>
    <p:extLst>
      <p:ext uri="{BB962C8B-B14F-4D97-AF65-F5344CB8AC3E}">
        <p14:creationId xmlns:p14="http://schemas.microsoft.com/office/powerpoint/2010/main" val="18198638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Un masque de chat</a:t>
            </a:r>
          </a:p>
        </p:txBody>
      </p:sp>
      <p:sp>
        <p:nvSpPr>
          <p:cNvPr id="3" name="Espace réservé du texte 2"/>
          <p:cNvSpPr>
            <a:spLocks noGrp="1"/>
          </p:cNvSpPr>
          <p:nvPr>
            <p:ph type="body" sz="quarter" idx="10"/>
          </p:nvPr>
        </p:nvSpPr>
        <p:spPr/>
        <p:txBody>
          <a:bodyPr/>
          <a:lstStyle/>
          <a:p>
            <a:pPr marL="360000" indent="-360000">
              <a:lnSpc>
                <a:spcPct val="140000"/>
              </a:lnSpc>
              <a:buFont typeface="+mj-lt"/>
              <a:buAutoNum type="arabicPeriod"/>
            </a:pPr>
            <a:r>
              <a:rPr lang="fr-FR" dirty="0"/>
              <a:t>Dans un morceau de papier cartonné, tracer un cercle assez grand pour cacher le visage.</a:t>
            </a:r>
          </a:p>
          <a:p>
            <a:pPr marL="360000" indent="-360000">
              <a:lnSpc>
                <a:spcPct val="140000"/>
              </a:lnSpc>
              <a:buFont typeface="+mj-lt"/>
              <a:buAutoNum type="arabicPeriod"/>
            </a:pPr>
            <a:r>
              <a:rPr lang="fr-FR" dirty="0"/>
              <a:t>Dessiner deux triangles pour les oreilles sur un des côtés du cercle.</a:t>
            </a:r>
          </a:p>
          <a:p>
            <a:pPr marL="360000" indent="-360000">
              <a:lnSpc>
                <a:spcPct val="140000"/>
              </a:lnSpc>
              <a:buFont typeface="+mj-lt"/>
              <a:buAutoNum type="arabicPeriod"/>
            </a:pPr>
            <a:r>
              <a:rPr lang="fr-FR" dirty="0"/>
              <a:t>Découper en suivant le contour du dessin.</a:t>
            </a:r>
          </a:p>
          <a:p>
            <a:pPr marL="360000" indent="-360000">
              <a:lnSpc>
                <a:spcPct val="140000"/>
              </a:lnSpc>
              <a:buFont typeface="+mj-lt"/>
              <a:buAutoNum type="arabicPeriod"/>
            </a:pPr>
            <a:r>
              <a:rPr lang="fr-FR" dirty="0"/>
              <a:t>Placer le masque devant le visage et faire un repère au centre des deux yeux et au centre de la bouche.</a:t>
            </a:r>
          </a:p>
          <a:p>
            <a:pPr marL="360000" indent="-360000">
              <a:lnSpc>
                <a:spcPct val="140000"/>
              </a:lnSpc>
              <a:buFont typeface="+mj-lt"/>
              <a:buAutoNum type="arabicPeriod"/>
            </a:pPr>
            <a:r>
              <a:rPr lang="fr-FR" dirty="0"/>
              <a:t>Tracer deux yeux obliques et  une bouche au niveau des repères.</a:t>
            </a:r>
          </a:p>
          <a:p>
            <a:pPr marL="360000" indent="-360000">
              <a:lnSpc>
                <a:spcPct val="140000"/>
              </a:lnSpc>
              <a:buFont typeface="+mj-lt"/>
              <a:buAutoNum type="arabicPeriod"/>
            </a:pPr>
            <a:r>
              <a:rPr lang="fr-FR" dirty="0"/>
              <a:t>Découper avec soin les trois ouvertures.</a:t>
            </a:r>
          </a:p>
          <a:p>
            <a:pPr marL="360000" indent="-360000">
              <a:lnSpc>
                <a:spcPct val="140000"/>
              </a:lnSpc>
              <a:buFont typeface="+mj-lt"/>
              <a:buAutoNum type="arabicPeriod"/>
            </a:pPr>
            <a:r>
              <a:rPr lang="fr-FR" dirty="0"/>
              <a:t>Peindre de la couleur souhaitée.</a:t>
            </a:r>
          </a:p>
          <a:p>
            <a:pPr marL="360000" indent="-360000">
              <a:lnSpc>
                <a:spcPct val="140000"/>
              </a:lnSpc>
              <a:buFont typeface="+mj-lt"/>
              <a:buAutoNum type="arabicPeriod"/>
            </a:pPr>
            <a:r>
              <a:rPr lang="fr-FR" dirty="0"/>
              <a:t>Décorer le masque en dessinant le nez, les moustaches, une jolie langue rose...</a:t>
            </a:r>
          </a:p>
          <a:p>
            <a:pPr marL="360000" indent="-360000">
              <a:lnSpc>
                <a:spcPct val="140000"/>
              </a:lnSpc>
              <a:buFont typeface="+mj-lt"/>
              <a:buAutoNum type="arabicPeriod"/>
            </a:pPr>
            <a:r>
              <a:rPr lang="fr-FR" dirty="0"/>
              <a:t>Percer un trou de chaque côté du masque.</a:t>
            </a:r>
          </a:p>
          <a:p>
            <a:pPr marL="360000" indent="-360000">
              <a:lnSpc>
                <a:spcPct val="140000"/>
              </a:lnSpc>
              <a:buFont typeface="+mj-lt"/>
              <a:buAutoNum type="arabicPeriod"/>
            </a:pPr>
            <a:r>
              <a:rPr lang="fr-FR" dirty="0"/>
              <a:t>Passer une ficelle ou un fil élastique dans les trous ; ajuster la longueur à la bonne taille et faire un nœud.</a:t>
            </a:r>
          </a:p>
        </p:txBody>
      </p:sp>
    </p:spTree>
    <p:extLst>
      <p:ext uri="{BB962C8B-B14F-4D97-AF65-F5344CB8AC3E}">
        <p14:creationId xmlns:p14="http://schemas.microsoft.com/office/powerpoint/2010/main" val="13337485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r>
              <a:rPr lang="fr-FR" dirty="0"/>
              <a:t>Écrire un texte au futur pour dire comment faire un masque de clown.</a:t>
            </a:r>
          </a:p>
          <a:p>
            <a:r>
              <a:rPr lang="fr-FR" dirty="0"/>
              <a:t>Employer les groupes de mots suivants :</a:t>
            </a:r>
          </a:p>
          <a:p>
            <a:pPr lvl="1"/>
            <a:r>
              <a:rPr lang="fr-FR" dirty="0"/>
              <a:t>tracer un cercle – découper deux gros yeux ronds – une large bouche – dessiner un gros nez rouge – coller de la laine pour les cheveux</a:t>
            </a:r>
          </a:p>
          <a:p>
            <a:endParaRPr lang="fr-FR" dirty="0"/>
          </a:p>
          <a:p>
            <a:r>
              <a:rPr lang="fr-FR" dirty="0"/>
              <a:t>Relire le texte en veillant à la ponctuation, à l'accord sujet/verbe et aux accords dans le groupe nominal.</a:t>
            </a:r>
          </a:p>
        </p:txBody>
      </p:sp>
      <p:sp>
        <p:nvSpPr>
          <p:cNvPr id="4" name="Espace réservé du texte 3"/>
          <p:cNvSpPr>
            <a:spLocks noGrp="1"/>
          </p:cNvSpPr>
          <p:nvPr>
            <p:ph type="body" sz="quarter" idx="11"/>
          </p:nvPr>
        </p:nvSpPr>
        <p:spPr/>
        <p:txBody>
          <a:bodyPr/>
          <a:lstStyle/>
          <a:p>
            <a:r>
              <a:rPr lang="fr-FR" dirty="0"/>
              <a:t>Production d’écrit</a:t>
            </a:r>
          </a:p>
        </p:txBody>
      </p:sp>
    </p:spTree>
    <p:extLst>
      <p:ext uri="{BB962C8B-B14F-4D97-AF65-F5344CB8AC3E}">
        <p14:creationId xmlns:p14="http://schemas.microsoft.com/office/powerpoint/2010/main" val="28806780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r>
              <a:rPr lang="fr-FR" dirty="0"/>
              <a:t>Utilise le texte « Masque de chat » pour écrire la notice de fabrication d’un masque de clown :</a:t>
            </a:r>
          </a:p>
        </p:txBody>
      </p:sp>
      <p:sp>
        <p:nvSpPr>
          <p:cNvPr id="4" name="Espace réservé du texte 3"/>
          <p:cNvSpPr>
            <a:spLocks noGrp="1"/>
          </p:cNvSpPr>
          <p:nvPr>
            <p:ph type="body" sz="quarter" idx="12"/>
          </p:nvPr>
        </p:nvSpPr>
        <p:spPr/>
        <p:txBody>
          <a:bodyPr/>
          <a:lstStyle/>
          <a:p>
            <a:r>
              <a:rPr lang="fr-FR" dirty="0"/>
              <a:t>Production d’écrit</a:t>
            </a:r>
          </a:p>
        </p:txBody>
      </p:sp>
      <p:sp>
        <p:nvSpPr>
          <p:cNvPr id="5" name="Espace réservé du texte 4"/>
          <p:cNvSpPr>
            <a:spLocks noGrp="1"/>
          </p:cNvSpPr>
          <p:nvPr>
            <p:ph type="body" sz="quarter" idx="13"/>
          </p:nvPr>
        </p:nvSpPr>
        <p:spPr>
          <a:xfrm>
            <a:off x="1060057" y="1148684"/>
            <a:ext cx="3759281" cy="1894320"/>
          </a:xfrm>
          <a:solidFill>
            <a:srgbClr val="F8F8F8">
              <a:alpha val="65098"/>
            </a:srgbClr>
          </a:solidFill>
        </p:spPr>
        <p:txBody>
          <a:bodyPr/>
          <a:lstStyle/>
          <a:p>
            <a:pPr lvl="1"/>
            <a:r>
              <a:rPr lang="fr-FR" sz="2000" dirty="0">
                <a:solidFill>
                  <a:srgbClr val="339966"/>
                </a:solidFill>
                <a:latin typeface="+mj-lt"/>
              </a:rPr>
              <a:t>tracer un cercle</a:t>
            </a:r>
          </a:p>
          <a:p>
            <a:pPr lvl="1"/>
            <a:r>
              <a:rPr lang="fr-FR" sz="2000" dirty="0">
                <a:solidFill>
                  <a:srgbClr val="339966"/>
                </a:solidFill>
                <a:latin typeface="+mj-lt"/>
              </a:rPr>
              <a:t>découper deux gros yeux ronds</a:t>
            </a:r>
          </a:p>
          <a:p>
            <a:pPr lvl="1"/>
            <a:r>
              <a:rPr lang="fr-FR" sz="2000" dirty="0">
                <a:solidFill>
                  <a:srgbClr val="339966"/>
                </a:solidFill>
                <a:latin typeface="+mj-lt"/>
              </a:rPr>
              <a:t>une large bouche</a:t>
            </a:r>
          </a:p>
          <a:p>
            <a:pPr lvl="1"/>
            <a:r>
              <a:rPr lang="fr-FR" sz="2000" dirty="0">
                <a:solidFill>
                  <a:srgbClr val="339966"/>
                </a:solidFill>
                <a:latin typeface="+mj-lt"/>
              </a:rPr>
              <a:t>dessiner un gros nez rouge</a:t>
            </a:r>
          </a:p>
          <a:p>
            <a:pPr lvl="1"/>
            <a:r>
              <a:rPr lang="fr-FR" sz="2000" dirty="0">
                <a:solidFill>
                  <a:srgbClr val="339966"/>
                </a:solidFill>
                <a:latin typeface="+mj-lt"/>
              </a:rPr>
              <a:t>coller de la laine pour les cheveux</a:t>
            </a:r>
          </a:p>
        </p:txBody>
      </p:sp>
    </p:spTree>
    <p:extLst>
      <p:ext uri="{BB962C8B-B14F-4D97-AF65-F5344CB8AC3E}">
        <p14:creationId xmlns:p14="http://schemas.microsoft.com/office/powerpoint/2010/main" val="35167532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Questions de compréhensions, collectivement, à l’oral :</a:t>
            </a:r>
          </a:p>
          <a:p>
            <a:r>
              <a:rPr lang="fr-FR" dirty="0"/>
              <a:t>Questions des enfants : type de texte, nombre d’étapes…</a:t>
            </a:r>
          </a:p>
        </p:txBody>
      </p:sp>
      <p:sp>
        <p:nvSpPr>
          <p:cNvPr id="5" name="Espace réservé du texte 4"/>
          <p:cNvSpPr>
            <a:spLocks noGrp="1"/>
          </p:cNvSpPr>
          <p:nvPr>
            <p:ph type="body" sz="quarter" idx="11"/>
          </p:nvPr>
        </p:nvSpPr>
        <p:spPr/>
        <p:txBody>
          <a:bodyPr/>
          <a:lstStyle/>
          <a:p>
            <a:r>
              <a:rPr lang="fr-FR" dirty="0"/>
              <a:t>Compréhension</a:t>
            </a:r>
          </a:p>
        </p:txBody>
      </p:sp>
    </p:spTree>
    <p:extLst>
      <p:ext uri="{BB962C8B-B14F-4D97-AF65-F5344CB8AC3E}">
        <p14:creationId xmlns:p14="http://schemas.microsoft.com/office/powerpoint/2010/main" val="155455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A²ctivité$ ²sur ²le ²texte</a:t>
            </a:r>
          </a:p>
        </p:txBody>
      </p:sp>
    </p:spTree>
    <p:extLst>
      <p:ext uri="{BB962C8B-B14F-4D97-AF65-F5344CB8AC3E}">
        <p14:creationId xmlns:p14="http://schemas.microsoft.com/office/powerpoint/2010/main" val="2556100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u="sng" dirty="0"/>
              <a:t>Organisation du texte :</a:t>
            </a:r>
          </a:p>
          <a:p>
            <a:r>
              <a:rPr lang="fr-FR" dirty="0"/>
              <a:t>Nombre d’étapes.</a:t>
            </a:r>
          </a:p>
          <a:p>
            <a:r>
              <a:rPr lang="fr-FR" dirty="0"/>
              <a:t>Repérer les étapes qui comprennent plusieurs étapes.</a:t>
            </a:r>
          </a:p>
          <a:p>
            <a:endParaRPr lang="fr-FR" dirty="0"/>
          </a:p>
          <a:p>
            <a:r>
              <a:rPr lang="fr-FR" u="sng" dirty="0"/>
              <a:t>Le temps du texte :</a:t>
            </a:r>
          </a:p>
          <a:p>
            <a:r>
              <a:rPr lang="fr-FR" dirty="0"/>
              <a:t>Repérer que le texte est à l’infinitif, ce qui donne une impression de présent intemporel.</a:t>
            </a:r>
          </a:p>
        </p:txBody>
      </p:sp>
      <p:sp>
        <p:nvSpPr>
          <p:cNvPr id="5" name="Espace réservé du texte 4"/>
          <p:cNvSpPr>
            <a:spLocks noGrp="1"/>
          </p:cNvSpPr>
          <p:nvPr>
            <p:ph type="body" sz="quarter" idx="11"/>
          </p:nvPr>
        </p:nvSpPr>
        <p:spPr/>
        <p:txBody>
          <a:bodyPr/>
          <a:lstStyle/>
          <a:p>
            <a:r>
              <a:rPr lang="fr-FR" dirty="0"/>
              <a:t>Le texte</a:t>
            </a:r>
          </a:p>
        </p:txBody>
      </p:sp>
    </p:spTree>
    <p:extLst>
      <p:ext uri="{BB962C8B-B14F-4D97-AF65-F5344CB8AC3E}">
        <p14:creationId xmlns:p14="http://schemas.microsoft.com/office/powerpoint/2010/main" val="3948391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Synthèse / révision sur l’imparfait</a:t>
            </a:r>
          </a:p>
        </p:txBody>
      </p:sp>
      <p:sp>
        <p:nvSpPr>
          <p:cNvPr id="5" name="Espace réservé du texte 4"/>
          <p:cNvSpPr>
            <a:spLocks noGrp="1"/>
          </p:cNvSpPr>
          <p:nvPr>
            <p:ph type="body" sz="quarter" idx="10"/>
          </p:nvPr>
        </p:nvSpPr>
        <p:spPr/>
        <p:txBody>
          <a:bodyPr/>
          <a:lstStyle/>
          <a:p>
            <a:endParaRPr lang="fr-FR" dirty="0"/>
          </a:p>
        </p:txBody>
      </p:sp>
    </p:spTree>
    <p:extLst>
      <p:ext uri="{BB962C8B-B14F-4D97-AF65-F5344CB8AC3E}">
        <p14:creationId xmlns:p14="http://schemas.microsoft.com/office/powerpoint/2010/main" val="14071416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Révision sur la conjugaison des verbes à l’imparfait en transformant le texte à différentes personnes de l’imparfait.</a:t>
            </a:r>
          </a:p>
          <a:p>
            <a:endParaRPr lang="fr-FR" dirty="0"/>
          </a:p>
          <a:p>
            <a:pPr lvl="1"/>
            <a:r>
              <a:rPr lang="fr-FR" dirty="0"/>
              <a:t>Ensemble, à toutes les personnes :</a:t>
            </a:r>
          </a:p>
          <a:p>
            <a:pPr marL="360000" lvl="1" indent="-360000">
              <a:buFont typeface="+mj-lt"/>
              <a:buAutoNum type="arabicPeriod"/>
            </a:pPr>
            <a:r>
              <a:rPr lang="fr-FR" dirty="0"/>
              <a:t>Dans un morceau de papier cartonné, tracer un cercle assez grand pour cacher le visage.</a:t>
            </a:r>
          </a:p>
          <a:p>
            <a:pPr marL="360000" lvl="1" indent="-360000">
              <a:buFont typeface="+mj-lt"/>
              <a:buAutoNum type="arabicPeriod"/>
            </a:pPr>
            <a:r>
              <a:rPr lang="fr-FR" dirty="0"/>
              <a:t>Dessiner deux triangles pour les oreilles sur un des côtés du cercle.</a:t>
            </a:r>
          </a:p>
          <a:p>
            <a:pPr lvl="1"/>
            <a:endParaRPr lang="fr-FR" dirty="0"/>
          </a:p>
          <a:p>
            <a:pPr lvl="1"/>
            <a:r>
              <a:rPr lang="fr-FR" dirty="0"/>
              <a:t>En changeant de personne à chaque fois, dans l’ordre de conjugaison :</a:t>
            </a:r>
          </a:p>
          <a:p>
            <a:pPr marL="360000" lvl="1" indent="-360000">
              <a:buFont typeface="+mj-lt"/>
              <a:buAutoNum type="arabicPeriod"/>
            </a:pPr>
            <a:r>
              <a:rPr lang="fr-FR" dirty="0"/>
              <a:t>Découper en suivant le contour du dessin.</a:t>
            </a:r>
          </a:p>
          <a:p>
            <a:pPr marL="360000" lvl="1" indent="-360000">
              <a:buFont typeface="+mj-lt"/>
              <a:buAutoNum type="arabicPeriod"/>
            </a:pPr>
            <a:r>
              <a:rPr lang="fr-FR" dirty="0"/>
              <a:t>Placer le masque devant le visage et faire un repère au centre des yeux et de la bouche.</a:t>
            </a:r>
          </a:p>
          <a:p>
            <a:pPr marL="360000" lvl="1" indent="-360000">
              <a:buFont typeface="+mj-lt"/>
              <a:buAutoNum type="arabicPeriod"/>
            </a:pPr>
            <a:r>
              <a:rPr lang="fr-FR" dirty="0"/>
              <a:t>Tracer deux yeux et  une bouche. Découper avec soin les trois ouvertures.</a:t>
            </a:r>
          </a:p>
          <a:p>
            <a:pPr marL="360000" lvl="1" indent="-360000">
              <a:buFont typeface="+mj-lt"/>
              <a:buAutoNum type="arabicPeriod"/>
            </a:pPr>
            <a:r>
              <a:rPr lang="fr-FR" dirty="0"/>
              <a:t>Peindre de la couleur souhaitée. Décorer le masque.</a:t>
            </a:r>
          </a:p>
          <a:p>
            <a:pPr marL="360000" lvl="1" indent="-360000">
              <a:buFont typeface="+mj-lt"/>
              <a:buAutoNum type="arabicPeriod"/>
            </a:pPr>
            <a:r>
              <a:rPr lang="fr-FR" dirty="0"/>
              <a:t>Percer un trou de chaque côté du masque.</a:t>
            </a:r>
          </a:p>
          <a:p>
            <a:pPr marL="360000" lvl="1" indent="-360000">
              <a:buFont typeface="+mj-lt"/>
              <a:buAutoNum type="arabicPeriod"/>
            </a:pPr>
            <a:r>
              <a:rPr lang="fr-FR" dirty="0"/>
              <a:t>Passer une ficelle dans les trous ; ajuster la longueur et faire un nœud.</a:t>
            </a:r>
          </a:p>
          <a:p>
            <a:endParaRPr lang="fr-FR" dirty="0"/>
          </a:p>
          <a:p>
            <a:r>
              <a:rPr lang="fr-FR" dirty="0"/>
              <a:t>Entourer les terminaisons.</a:t>
            </a:r>
          </a:p>
          <a:p>
            <a:r>
              <a:rPr lang="fr-FR" dirty="0"/>
              <a:t>Remarquer que, dans la terminaison, il y a toujours : ais ou i.</a:t>
            </a:r>
          </a:p>
          <a:p>
            <a:r>
              <a:rPr lang="fr-FR" dirty="0"/>
              <a:t>Constater que les terminaisons sont à l’oral les mêmes avec je, tu, il, elle, on, ils, elles et faire remarquer qu’il y a des lettres qui ne se prononcent pas dans les terminaisons et qu’il ne faut pas les oublier.</a:t>
            </a:r>
          </a:p>
          <a:p>
            <a:r>
              <a:rPr lang="fr-FR" dirty="0"/>
              <a:t>Attirer l’attention sur la présence du e à la fin du radical du verbe manger et la présence de la cédille pour le verbe lancer à certaines personnes.</a:t>
            </a:r>
          </a:p>
        </p:txBody>
      </p:sp>
      <p:sp>
        <p:nvSpPr>
          <p:cNvPr id="5" name="Espace réservé du texte 4"/>
          <p:cNvSpPr>
            <a:spLocks noGrp="1"/>
          </p:cNvSpPr>
          <p:nvPr>
            <p:ph type="body" sz="quarter" idx="11"/>
          </p:nvPr>
        </p:nvSpPr>
        <p:spPr/>
        <p:txBody>
          <a:bodyPr/>
          <a:lstStyle/>
          <a:p>
            <a:r>
              <a:rPr lang="fr-FR" dirty="0"/>
              <a:t>Imparfait</a:t>
            </a:r>
          </a:p>
        </p:txBody>
      </p:sp>
    </p:spTree>
    <p:extLst>
      <p:ext uri="{BB962C8B-B14F-4D97-AF65-F5344CB8AC3E}">
        <p14:creationId xmlns:p14="http://schemas.microsoft.com/office/powerpoint/2010/main" val="35749651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Transformer à l’imparfait, à toutes les personnes :</a:t>
            </a:r>
            <a:r>
              <a:rPr lang="fr-FR" u="none" dirty="0"/>
              <a:t> je / tu / il / nous / vous / elles.</a:t>
            </a:r>
          </a:p>
        </p:txBody>
      </p:sp>
      <p:sp>
        <p:nvSpPr>
          <p:cNvPr id="5" name="Espace réservé du texte 4"/>
          <p:cNvSpPr>
            <a:spLocks noGrp="1"/>
          </p:cNvSpPr>
          <p:nvPr>
            <p:ph type="body" sz="quarter" idx="12"/>
          </p:nvPr>
        </p:nvSpPr>
        <p:spPr/>
        <p:txBody>
          <a:bodyPr/>
          <a:lstStyle/>
          <a:p>
            <a:r>
              <a:rPr lang="fr-FR" dirty="0"/>
              <a:t>L’imparfait</a:t>
            </a:r>
          </a:p>
        </p:txBody>
      </p:sp>
      <p:sp>
        <p:nvSpPr>
          <p:cNvPr id="6" name="Rectangle 5"/>
          <p:cNvSpPr/>
          <p:nvPr/>
        </p:nvSpPr>
        <p:spPr>
          <a:xfrm>
            <a:off x="125414" y="948606"/>
            <a:ext cx="9648824" cy="369332"/>
          </a:xfrm>
          <a:prstGeom prst="rect">
            <a:avLst/>
          </a:prstGeom>
        </p:spPr>
        <p:txBody>
          <a:bodyPr wrap="square">
            <a:spAutoFit/>
          </a:bodyPr>
          <a:lstStyle/>
          <a:p>
            <a:pPr marL="0" lvl="2"/>
            <a:r>
              <a:rPr lang="fr-FR" dirty="0"/>
              <a:t>Dans  un  morceau  de  papier  cartonné ,  tracer  un  cercle  assez  grand  pour  cacher  le  visage .</a:t>
            </a:r>
          </a:p>
        </p:txBody>
      </p:sp>
      <p:sp>
        <p:nvSpPr>
          <p:cNvPr id="7" name="ZoneTexte 6"/>
          <p:cNvSpPr txBox="1"/>
          <p:nvPr/>
        </p:nvSpPr>
        <p:spPr>
          <a:xfrm>
            <a:off x="4077324" y="1128686"/>
            <a:ext cx="697043" cy="2631490"/>
          </a:xfrm>
          <a:prstGeom prst="rect">
            <a:avLst/>
          </a:prstGeom>
          <a:noFill/>
        </p:spPr>
        <p:txBody>
          <a:bodyPr wrap="square" rtlCol="0">
            <a:spAutoFit/>
          </a:bodyPr>
          <a:lstStyle/>
          <a:p>
            <a:pPr>
              <a:lnSpc>
                <a:spcPct val="125000"/>
              </a:lnSpc>
            </a:pPr>
            <a:r>
              <a:rPr lang="fr-FR" sz="2200" dirty="0">
                <a:solidFill>
                  <a:srgbClr val="FF0000"/>
                </a:solidFill>
                <a:latin typeface="Cursive standard" pitchFamily="2" charset="0"/>
              </a:rPr>
              <a:t>²je</a:t>
            </a:r>
          </a:p>
          <a:p>
            <a:pPr>
              <a:lnSpc>
                <a:spcPct val="125000"/>
              </a:lnSpc>
            </a:pPr>
            <a:r>
              <a:rPr lang="fr-FR" sz="2200" dirty="0">
                <a:solidFill>
                  <a:srgbClr val="FF0000"/>
                </a:solidFill>
                <a:latin typeface="Cursive standard" pitchFamily="2" charset="0"/>
              </a:rPr>
              <a:t>²tu</a:t>
            </a:r>
          </a:p>
          <a:p>
            <a:pPr>
              <a:lnSpc>
                <a:spcPct val="125000"/>
              </a:lnSpc>
            </a:pPr>
            <a:r>
              <a:rPr lang="fr-FR" sz="2200" dirty="0">
                <a:solidFill>
                  <a:srgbClr val="FF0000"/>
                </a:solidFill>
                <a:latin typeface="Cursive standard" pitchFamily="2" charset="0"/>
              </a:rPr>
              <a:t>²il</a:t>
            </a:r>
          </a:p>
          <a:p>
            <a:pPr>
              <a:lnSpc>
                <a:spcPct val="125000"/>
              </a:lnSpc>
            </a:pPr>
            <a:r>
              <a:rPr lang="fr-FR" sz="2200" dirty="0">
                <a:solidFill>
                  <a:srgbClr val="FF0000"/>
                </a:solidFill>
                <a:latin typeface="Cursive standard" pitchFamily="2" charset="0"/>
              </a:rPr>
              <a:t>nou$</a:t>
            </a:r>
          </a:p>
          <a:p>
            <a:pPr>
              <a:lnSpc>
                <a:spcPct val="125000"/>
              </a:lnSpc>
            </a:pPr>
            <a:r>
              <a:rPr lang="fr-FR" sz="2200" dirty="0">
                <a:solidFill>
                  <a:srgbClr val="FF0000"/>
                </a:solidFill>
                <a:latin typeface="Cursive standard" pitchFamily="2" charset="0"/>
              </a:rPr>
              <a:t>vou$</a:t>
            </a:r>
          </a:p>
          <a:p>
            <a:pPr>
              <a:lnSpc>
                <a:spcPct val="125000"/>
              </a:lnSpc>
            </a:pPr>
            <a:r>
              <a:rPr lang="fr-FR" sz="2200" dirty="0">
                <a:solidFill>
                  <a:srgbClr val="FF0000"/>
                </a:solidFill>
                <a:latin typeface="Cursive standard" pitchFamily="2" charset="0"/>
              </a:rPr>
              <a:t>elle$</a:t>
            </a:r>
          </a:p>
        </p:txBody>
      </p:sp>
      <p:sp>
        <p:nvSpPr>
          <p:cNvPr id="8" name="Rectangle 7"/>
          <p:cNvSpPr/>
          <p:nvPr/>
        </p:nvSpPr>
        <p:spPr>
          <a:xfrm>
            <a:off x="125414" y="3785733"/>
            <a:ext cx="9648824" cy="369332"/>
          </a:xfrm>
          <a:prstGeom prst="rect">
            <a:avLst/>
          </a:prstGeom>
        </p:spPr>
        <p:txBody>
          <a:bodyPr wrap="square">
            <a:spAutoFit/>
          </a:bodyPr>
          <a:lstStyle/>
          <a:p>
            <a:pPr marL="0" lvl="2"/>
            <a:r>
              <a:rPr lang="fr-FR" dirty="0"/>
              <a:t>Dessiner  deux  triangles  pour  les  oreilles  sur   un  des  côtés  du  cercle .</a:t>
            </a:r>
          </a:p>
        </p:txBody>
      </p:sp>
      <p:cxnSp>
        <p:nvCxnSpPr>
          <p:cNvPr id="10" name="Connecteur droit 9"/>
          <p:cNvCxnSpPr/>
          <p:nvPr/>
        </p:nvCxnSpPr>
        <p:spPr>
          <a:xfrm>
            <a:off x="4077324" y="1154243"/>
            <a:ext cx="697043"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135675" y="4028776"/>
            <a:ext cx="729739" cy="2631490"/>
          </a:xfrm>
          <a:prstGeom prst="rect">
            <a:avLst/>
          </a:prstGeom>
          <a:noFill/>
        </p:spPr>
        <p:txBody>
          <a:bodyPr wrap="square" rtlCol="0">
            <a:spAutoFit/>
          </a:bodyPr>
          <a:lstStyle/>
          <a:p>
            <a:pPr>
              <a:lnSpc>
                <a:spcPct val="125000"/>
              </a:lnSpc>
            </a:pPr>
            <a:r>
              <a:rPr lang="fr-FR" sz="2200" dirty="0">
                <a:solidFill>
                  <a:srgbClr val="FF0000"/>
                </a:solidFill>
                <a:latin typeface="Cursive standard" pitchFamily="2" charset="0"/>
              </a:rPr>
              <a:t>Je</a:t>
            </a:r>
          </a:p>
          <a:p>
            <a:pPr>
              <a:lnSpc>
                <a:spcPct val="125000"/>
              </a:lnSpc>
            </a:pPr>
            <a:r>
              <a:rPr lang="fr-FR" sz="2200" dirty="0">
                <a:solidFill>
                  <a:srgbClr val="FF0000"/>
                </a:solidFill>
                <a:latin typeface="Cursive standard" pitchFamily="2" charset="0"/>
              </a:rPr>
              <a:t>Tu</a:t>
            </a:r>
          </a:p>
          <a:p>
            <a:pPr>
              <a:lnSpc>
                <a:spcPct val="125000"/>
              </a:lnSpc>
            </a:pPr>
            <a:r>
              <a:rPr lang="fr-FR" sz="2200" dirty="0">
                <a:solidFill>
                  <a:srgbClr val="FF0000"/>
                </a:solidFill>
                <a:latin typeface="Cursive standard" pitchFamily="2" charset="0"/>
              </a:rPr>
              <a:t>I²l</a:t>
            </a:r>
          </a:p>
          <a:p>
            <a:pPr>
              <a:lnSpc>
                <a:spcPct val="125000"/>
              </a:lnSpc>
            </a:pPr>
            <a:r>
              <a:rPr lang="fr-FR" sz="2200" dirty="0">
                <a:solidFill>
                  <a:srgbClr val="FF0000"/>
                </a:solidFill>
                <a:latin typeface="Cursive standard" pitchFamily="2" charset="0"/>
              </a:rPr>
              <a:t>N²ou$</a:t>
            </a:r>
          </a:p>
          <a:p>
            <a:pPr>
              <a:lnSpc>
                <a:spcPct val="125000"/>
              </a:lnSpc>
            </a:pPr>
            <a:r>
              <a:rPr lang="fr-FR" sz="2200" dirty="0">
                <a:solidFill>
                  <a:srgbClr val="FF0000"/>
                </a:solidFill>
                <a:latin typeface="Cursive standard" pitchFamily="2" charset="0"/>
              </a:rPr>
              <a:t>V²ou$</a:t>
            </a:r>
          </a:p>
          <a:p>
            <a:pPr>
              <a:lnSpc>
                <a:spcPct val="125000"/>
              </a:lnSpc>
            </a:pPr>
            <a:r>
              <a:rPr lang="fr-FR" sz="2200" dirty="0">
                <a:solidFill>
                  <a:srgbClr val="FF0000"/>
                </a:solidFill>
                <a:latin typeface="Cursive standard" pitchFamily="2" charset="0"/>
              </a:rPr>
              <a:t>E²lle$</a:t>
            </a:r>
          </a:p>
        </p:txBody>
      </p:sp>
      <p:cxnSp>
        <p:nvCxnSpPr>
          <p:cNvPr id="12" name="Connecteur droit 11"/>
          <p:cNvCxnSpPr>
            <a:cxnSpLocks/>
          </p:cNvCxnSpPr>
          <p:nvPr/>
        </p:nvCxnSpPr>
        <p:spPr>
          <a:xfrm>
            <a:off x="168371" y="3984528"/>
            <a:ext cx="87665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917308"/>
      </p:ext>
    </p:extLst>
  </p:cSld>
  <p:clrMapOvr>
    <a:masterClrMapping/>
  </p:clrMapOvr>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2" id="{1D74D738-BA49-4FEB-B8EA-7212550D8016}" vid="{598B8FFC-F393-4FAB-BEC8-2C74464F0916}"/>
    </a:ext>
  </a:extLst>
</a:theme>
</file>

<file path=docProps/app.xml><?xml version="1.0" encoding="utf-8"?>
<Properties xmlns="http://schemas.openxmlformats.org/officeDocument/2006/extended-properties" xmlns:vt="http://schemas.openxmlformats.org/officeDocument/2006/docPropsVTypes">
  <Template>Faire de la grammaire au</Template>
  <TotalTime>198</TotalTime>
  <Words>1397</Words>
  <Application>Microsoft Office PowerPoint</Application>
  <PresentationFormat>Personnalisé</PresentationFormat>
  <Paragraphs>222</Paragraphs>
  <Slides>31</Slides>
  <Notes>0</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31</vt:i4>
      </vt:variant>
    </vt:vector>
  </HeadingPairs>
  <TitlesOfParts>
    <vt:vector size="40" baseType="lpstr">
      <vt:lpstr>A Gentle Touch</vt:lpstr>
      <vt:lpstr>Androgyne</vt:lpstr>
      <vt:lpstr>Arial</vt:lpstr>
      <vt:lpstr>Calibri</vt:lpstr>
      <vt:lpstr>Cursive standard</vt:lpstr>
      <vt:lpstr>Gabriola</vt:lpstr>
      <vt:lpstr>Sassoon Infant Std</vt:lpstr>
      <vt:lpstr>Symbol</vt:lpstr>
      <vt:lpstr>Faire de la grammaire au CE1 - Prérempli</vt:lpstr>
      <vt:lpstr>Présentation PowerPoint</vt:lpstr>
      <vt:lpstr>Le ²texte</vt:lpstr>
      <vt:lpstr>Un masque de chat</vt:lpstr>
      <vt:lpstr>Présentation PowerPoint</vt:lpstr>
      <vt:lpstr>A²ctivité$ ²sur ²le ²texte</vt:lpstr>
      <vt:lpstr>Présentation PowerPoint</vt:lpstr>
      <vt:lpstr>Synthèse / révision sur l’imparfait</vt:lpstr>
      <vt:lpstr>Présentation PowerPoint</vt:lpstr>
      <vt:lpstr>Présentation PowerPoint</vt:lpstr>
      <vt:lpstr>Présentation PowerPoint</vt:lpstr>
      <vt:lpstr>Présentation PowerPoint</vt:lpstr>
      <vt:lpstr>A²ctivité$ ²sur ²le$ ²phrase$</vt:lpstr>
      <vt:lpstr>Présentation PowerPoint</vt:lpstr>
      <vt:lpstr>Présentation PowerPoint</vt:lpstr>
      <vt:lpstr>Présentation PowerPoint</vt:lpstr>
      <vt:lpstr>Présentation PowerPoint</vt:lpstr>
      <vt:lpstr>Présentation PowerPoint</vt:lpstr>
      <vt:lpstr>T²ransposition$</vt:lpstr>
      <vt:lpstr>Présentation PowerPoint</vt:lpstr>
      <vt:lpstr>Un masque de chat (présent)</vt:lpstr>
      <vt:lpstr>Présentation PowerPoint</vt:lpstr>
      <vt:lpstr>Présentation PowerPoint</vt:lpstr>
      <vt:lpstr>Présentation PowerPoint</vt:lpstr>
      <vt:lpstr>Présentation PowerPoint</vt:lpstr>
      <vt:lpstr>A²ctivité$ ²de vocabulaire</vt:lpstr>
      <vt:lpstr>Présentation PowerPoint</vt:lpstr>
      <vt:lpstr>Présentation PowerPoint</vt:lpstr>
      <vt:lpstr>Présentation PowerPoint</vt:lpstr>
      <vt:lpstr>P²roduction d’écrit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 E.</dc:creator>
  <cp:lastModifiedBy>Enge E.</cp:lastModifiedBy>
  <cp:revision>21</cp:revision>
  <dcterms:created xsi:type="dcterms:W3CDTF">2017-04-30T12:45:30Z</dcterms:created>
  <dcterms:modified xsi:type="dcterms:W3CDTF">2017-04-30T16:03:38Z</dcterms:modified>
</cp:coreProperties>
</file>