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92" r:id="rId8"/>
    <p:sldId id="279" r:id="rId9"/>
    <p:sldId id="280" r:id="rId10"/>
    <p:sldId id="281" r:id="rId11"/>
    <p:sldId id="296" r:id="rId12"/>
    <p:sldId id="297" r:id="rId13"/>
    <p:sldId id="282" r:id="rId14"/>
    <p:sldId id="283" r:id="rId15"/>
    <p:sldId id="284" r:id="rId16"/>
    <p:sldId id="298" r:id="rId17"/>
    <p:sldId id="285" r:id="rId18"/>
    <p:sldId id="286" r:id="rId19"/>
    <p:sldId id="288" r:id="rId20"/>
    <p:sldId id="299" r:id="rId21"/>
    <p:sldId id="300" r:id="rId22"/>
    <p:sldId id="302" r:id="rId23"/>
    <p:sldId id="303" r:id="rId24"/>
    <p:sldId id="301" r:id="rId25"/>
    <p:sldId id="293" r:id="rId26"/>
    <p:sldId id="287" r:id="rId27"/>
    <p:sldId id="304" r:id="rId28"/>
    <p:sldId id="305" r:id="rId29"/>
    <p:sldId id="289" r:id="rId30"/>
    <p:sldId id="295" r:id="rId31"/>
    <p:sldId id="290" r:id="rId3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9F5FCF"/>
    <a:srgbClr val="339966"/>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28" d="100"/>
          <a:sy n="128" d="100"/>
        </p:scale>
        <p:origin x="612"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20</a:t>
            </a:r>
          </a:p>
          <a:p>
            <a:pPr algn="ctr"/>
            <a:r>
              <a:rPr lang="fr-FR" sz="3600" dirty="0">
                <a:solidFill>
                  <a:schemeClr val="bg1"/>
                </a:solidFill>
                <a:latin typeface="Gabriola" panose="04040605051002020D02" pitchFamily="82" charset="0"/>
              </a:rPr>
              <a:t>Ma vie à Paris au fil des mois</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à la forme négative.</a:t>
            </a:r>
          </a:p>
          <a:p>
            <a:pPr lvl="2"/>
            <a:r>
              <a:rPr lang="fr-FR" dirty="0"/>
              <a:t>Le jour de la rentrée, nous retrouvons nos copains avec joie.</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Souligner en bleu le sujet, indiquer si le sujet est un pronom ou un GN.</a:t>
            </a:r>
          </a:p>
          <a:p>
            <a:r>
              <a:rPr lang="fr-FR" dirty="0"/>
              <a:t>Encadrer en rouge le verbe, donner son infinitif.</a:t>
            </a:r>
          </a:p>
          <a:p>
            <a:r>
              <a:rPr lang="fr-FR" dirty="0"/>
              <a:t>Souligner en vert le groupe déplaçable.</a:t>
            </a:r>
          </a:p>
          <a:p>
            <a:pPr lvl="2">
              <a:lnSpc>
                <a:spcPct val="200000"/>
              </a:lnSpc>
            </a:pPr>
            <a:r>
              <a:rPr lang="fr-FR" dirty="0"/>
              <a:t>Le  jour  de  la  rentrée ,  nous  retrouvons  nos  copains  avec  joie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2173416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a:lnSpc>
                <a:spcPct val="150000"/>
              </a:lnSpc>
            </a:pPr>
            <a:r>
              <a:rPr lang="fr-FR" dirty="0"/>
              <a:t>Écris une phrase avec les groupes de mots suivants. Pense à la majuscule et au point.</a:t>
            </a:r>
          </a:p>
          <a:p>
            <a:pPr lvl="2">
              <a:lnSpc>
                <a:spcPct val="150000"/>
              </a:lnSpc>
            </a:pPr>
            <a:r>
              <a:rPr lang="fr-FR" dirty="0"/>
              <a:t>pour les vacances d’hiver – partent à la montagne – mes voisins.</a:t>
            </a:r>
          </a:p>
          <a:p>
            <a:pPr lvl="2"/>
            <a:endParaRPr lang="fr-FR" dirty="0"/>
          </a:p>
          <a:p>
            <a:pPr>
              <a:lnSpc>
                <a:spcPct val="150000"/>
              </a:lnSpc>
            </a:pPr>
            <a:r>
              <a:rPr lang="fr-FR" dirty="0"/>
              <a:t>Dans les phrases suivantes, encadre le sujet, souligne le verbe :</a:t>
            </a:r>
          </a:p>
          <a:p>
            <a:pPr marL="720000" lvl="2" indent="-360000">
              <a:lnSpc>
                <a:spcPct val="150000"/>
              </a:lnSpc>
              <a:buFont typeface="+mj-lt"/>
              <a:buAutoNum type="alphaLcParenR"/>
            </a:pPr>
            <a:r>
              <a:rPr lang="fr-FR" dirty="0"/>
              <a:t>Le premier dimanche de l’année, nous mangeons la galette des rois.</a:t>
            </a:r>
          </a:p>
          <a:p>
            <a:pPr marL="720000" lvl="2" indent="-360000">
              <a:lnSpc>
                <a:spcPct val="150000"/>
              </a:lnSpc>
              <a:buFont typeface="+mj-lt"/>
              <a:buAutoNum type="alphaLcParenR"/>
            </a:pPr>
            <a:r>
              <a:rPr lang="fr-FR" dirty="0"/>
              <a:t>Au milieu du mois de février, toute l’école célèbre le carnaval.</a:t>
            </a:r>
          </a:p>
          <a:p>
            <a:pPr marL="720000" lvl="2" indent="-360000">
              <a:lnSpc>
                <a:spcPct val="150000"/>
              </a:lnSpc>
              <a:buFont typeface="+mj-lt"/>
              <a:buAutoNum type="alphaLcParenR"/>
            </a:pPr>
            <a:r>
              <a:rPr lang="fr-FR" dirty="0"/>
              <a:t>Le 1</a:t>
            </a:r>
            <a:r>
              <a:rPr lang="fr-FR" baseline="30000" dirty="0"/>
              <a:t>er</a:t>
            </a:r>
            <a:r>
              <a:rPr lang="fr-FR" dirty="0"/>
              <a:t>  avril, tout le monde fait des blagues.</a:t>
            </a:r>
          </a:p>
          <a:p>
            <a:pPr marL="720000" lvl="2" indent="-360000">
              <a:lnSpc>
                <a:spcPct val="150000"/>
              </a:lnSpc>
              <a:buFont typeface="+mj-lt"/>
              <a:buAutoNum type="alphaLcParenR"/>
            </a:pPr>
            <a:r>
              <a:rPr lang="fr-FR" dirty="0"/>
              <a:t>Le dernier samedi de juin, on expose tous les travaux des élèves.</a:t>
            </a:r>
          </a:p>
          <a:p>
            <a:pPr marL="720000" lvl="2" indent="-360000">
              <a:lnSpc>
                <a:spcPct val="150000"/>
              </a:lnSpc>
              <a:buFont typeface="+mj-lt"/>
              <a:buAutoNum type="alphaLcParenR"/>
            </a:pPr>
            <a:r>
              <a:rPr lang="fr-FR" dirty="0"/>
              <a:t>Pour le 14 juillet, la fanfare défile dès le matin.</a:t>
            </a:r>
          </a:p>
          <a:p>
            <a:pPr marL="720000" lvl="2" indent="-360000">
              <a:lnSpc>
                <a:spcPct val="150000"/>
              </a:lnSpc>
              <a:buFont typeface="+mj-lt"/>
              <a:buAutoNum type="alphaLcParenR"/>
            </a:pPr>
            <a:r>
              <a:rPr lang="fr-FR" dirty="0"/>
              <a:t>Les personnalités officielles déposent des fleurs sur les monuments aux morts.</a:t>
            </a: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667752"/>
            <a:ext cx="469353" cy="58516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4" y="1921640"/>
            <a:ext cx="469353" cy="585168"/>
          </a:xfrm>
          <a:prstGeom prst="rect">
            <a:avLst/>
          </a:prstGeom>
        </p:spPr>
      </p:pic>
    </p:spTree>
    <p:extLst>
      <p:ext uri="{BB962C8B-B14F-4D97-AF65-F5344CB8AC3E}">
        <p14:creationId xmlns:p14="http://schemas.microsoft.com/office/powerpoint/2010/main" val="2310396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T²ransposition$</a:t>
            </a:r>
          </a:p>
        </p:txBody>
      </p:sp>
    </p:spTree>
    <p:extLst>
      <p:ext uri="{BB962C8B-B14F-4D97-AF65-F5344CB8AC3E}">
        <p14:creationId xmlns:p14="http://schemas.microsoft.com/office/powerpoint/2010/main" val="30975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pPr lvl="1"/>
            <a:r>
              <a:rPr lang="fr-FR" dirty="0"/>
              <a:t>Transposer le texte en transformant du présent au futur.</a:t>
            </a:r>
          </a:p>
          <a:p>
            <a:r>
              <a:rPr lang="fr-FR" dirty="0"/>
              <a:t>Lire le texte depuis « Le premier dimanche […] » jusqu’à la fin plusieurs fois en le mettant au futur. Faire remarquer les terminaisons des verbes : -ra, -rons, -ront.</a:t>
            </a:r>
          </a:p>
          <a:p>
            <a:r>
              <a:rPr lang="fr-FR" dirty="0"/>
              <a:t>Écrire les changements collectivement au tableau.</a:t>
            </a:r>
          </a:p>
          <a:p>
            <a:endParaRPr lang="fr-FR" dirty="0"/>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au futur </a:t>
            </a:r>
          </a:p>
          <a:p>
            <a:pPr marL="180000" lvl="2" indent="-180000">
              <a:lnSpc>
                <a:spcPct val="200000"/>
              </a:lnSpc>
              <a:buFont typeface="Arial" panose="020B0604020202020204" pitchFamily="34" charset="0"/>
              <a:buChar char="•"/>
            </a:pPr>
            <a:r>
              <a:rPr lang="fr-FR" sz="1900" dirty="0">
                <a:solidFill>
                  <a:srgbClr val="0070C0"/>
                </a:solidFill>
              </a:rPr>
              <a:t>Le  premier  dimanche  de  l’année,  nous  mangeons  une  galette  dans  laquelle  est  cachée  une  fève  de  porcelaine.  […]</a:t>
            </a:r>
          </a:p>
          <a:p>
            <a:pPr marL="180000" lvl="2" indent="-180000">
              <a:lnSpc>
                <a:spcPct val="200000"/>
              </a:lnSpc>
              <a:buFont typeface="Arial" panose="020B0604020202020204" pitchFamily="34" charset="0"/>
              <a:buChar char="•"/>
            </a:pPr>
            <a:r>
              <a:rPr lang="fr-FR" sz="1900" dirty="0"/>
              <a:t>Au  milieu  du  mois  de  février,  toute  l’école  </a:t>
            </a:r>
            <a:r>
              <a:rPr lang="fr-FR" sz="1900" dirty="0">
                <a:solidFill>
                  <a:srgbClr val="FF0000"/>
                </a:solidFill>
              </a:rPr>
              <a:t>fête</a:t>
            </a:r>
            <a:r>
              <a:rPr lang="fr-FR" sz="1900" dirty="0"/>
              <a:t>  le  carnaval.  Le  matin  de  Pâques,  tous  les  enfants  </a:t>
            </a:r>
            <a:r>
              <a:rPr lang="fr-FR" sz="1900" dirty="0">
                <a:solidFill>
                  <a:srgbClr val="FF0000"/>
                </a:solidFill>
              </a:rPr>
              <a:t>cherchent</a:t>
            </a:r>
            <a:r>
              <a:rPr lang="fr-FR" sz="1900" dirty="0"/>
              <a:t>  des  gourmandises  dans  des  cachettes. Le  1</a:t>
            </a:r>
            <a:r>
              <a:rPr lang="fr-FR" sz="1900" baseline="30000" dirty="0"/>
              <a:t>er</a:t>
            </a:r>
            <a:r>
              <a:rPr lang="fr-FR" sz="1900" dirty="0"/>
              <a:t>  avril,  tout  le  monde  </a:t>
            </a:r>
            <a:r>
              <a:rPr lang="fr-FR" sz="1900" dirty="0">
                <a:solidFill>
                  <a:srgbClr val="FF0000"/>
                </a:solidFill>
              </a:rPr>
              <a:t>fait</a:t>
            </a:r>
            <a:r>
              <a:rPr lang="fr-FR" sz="1900" dirty="0"/>
              <a:t>  des  blagues. Le  dernier  samedi  de  juin,  on  </a:t>
            </a:r>
            <a:r>
              <a:rPr lang="fr-FR" sz="1900" dirty="0">
                <a:solidFill>
                  <a:srgbClr val="FF0000"/>
                </a:solidFill>
              </a:rPr>
              <a:t>expose</a:t>
            </a:r>
            <a:r>
              <a:rPr lang="fr-FR" sz="1900" dirty="0"/>
              <a:t>  tous  les  travaux  des  élèves.</a:t>
            </a:r>
          </a:p>
          <a:p>
            <a:pPr marL="180000" lvl="2" indent="-180000">
              <a:lnSpc>
                <a:spcPct val="200000"/>
              </a:lnSpc>
              <a:buFont typeface="Arial" panose="020B0604020202020204" pitchFamily="34" charset="0"/>
              <a:buChar char="•"/>
            </a:pPr>
            <a:r>
              <a:rPr lang="fr-FR" sz="1900" dirty="0"/>
              <a:t>Pour  le  14  juillet,  la  fanfare  </a:t>
            </a:r>
            <a:r>
              <a:rPr lang="fr-FR" sz="1900" dirty="0">
                <a:solidFill>
                  <a:srgbClr val="FF0000"/>
                </a:solidFill>
              </a:rPr>
              <a:t>défile</a:t>
            </a:r>
            <a:r>
              <a:rPr lang="fr-FR" sz="1900" dirty="0"/>
              <a:t>  dès  le  matin.  Le  jour  de  la  rentrée,  nous  </a:t>
            </a:r>
            <a:r>
              <a:rPr lang="fr-FR" sz="1900" dirty="0">
                <a:solidFill>
                  <a:srgbClr val="FF0000"/>
                </a:solidFill>
              </a:rPr>
              <a:t>retrouvons</a:t>
            </a:r>
            <a:r>
              <a:rPr lang="fr-FR" sz="1900" dirty="0"/>
              <a:t>  nos  copains  avec  joie. Pour  Halloween,  toute  l’école  </a:t>
            </a:r>
            <a:r>
              <a:rPr lang="fr-FR" sz="1900" dirty="0">
                <a:solidFill>
                  <a:srgbClr val="FF0000"/>
                </a:solidFill>
              </a:rPr>
              <a:t>est</a:t>
            </a:r>
            <a:r>
              <a:rPr lang="fr-FR" sz="1900" dirty="0"/>
              <a:t>  décorée,  chaque  classe  </a:t>
            </a:r>
            <a:r>
              <a:rPr lang="fr-FR" sz="1900" dirty="0">
                <a:solidFill>
                  <a:srgbClr val="FF0000"/>
                </a:solidFill>
              </a:rPr>
              <a:t>a</a:t>
            </a:r>
            <a:r>
              <a:rPr lang="fr-FR" sz="1900" dirty="0"/>
              <a:t>  sa  citrouille  lumineuse. À  Noël,  les  rues  de  Paris  </a:t>
            </a:r>
            <a:r>
              <a:rPr lang="fr-FR" sz="1900" dirty="0">
                <a:solidFill>
                  <a:srgbClr val="FF0000"/>
                </a:solidFill>
              </a:rPr>
              <a:t>sont</a:t>
            </a:r>
            <a:r>
              <a:rPr lang="fr-FR" sz="1900" dirty="0"/>
              <a:t>  illuminées  et  les  vitrines  </a:t>
            </a:r>
            <a:r>
              <a:rPr lang="fr-FR" sz="1900" dirty="0">
                <a:solidFill>
                  <a:srgbClr val="FF0000"/>
                </a:solidFill>
              </a:rPr>
              <a:t>montrent</a:t>
            </a:r>
            <a:r>
              <a:rPr lang="fr-FR" sz="1900" dirty="0"/>
              <a:t>  des  scènes  féériques.</a:t>
            </a:r>
          </a:p>
        </p:txBody>
      </p:sp>
      <p:sp>
        <p:nvSpPr>
          <p:cNvPr id="5" name="Espace réservé du texte 4"/>
          <p:cNvSpPr>
            <a:spLocks noGrp="1"/>
          </p:cNvSpPr>
          <p:nvPr>
            <p:ph type="body" sz="quarter" idx="12"/>
          </p:nvPr>
        </p:nvSpPr>
        <p:spPr/>
        <p:txBody>
          <a:bodyPr/>
          <a:lstStyle/>
          <a:p>
            <a:r>
              <a:rPr lang="fr-FR" dirty="0"/>
              <a:t>Transposition</a:t>
            </a:r>
          </a:p>
        </p:txBody>
      </p:sp>
      <p:cxnSp>
        <p:nvCxnSpPr>
          <p:cNvPr id="3" name="Connecteur droit 2"/>
          <p:cNvCxnSpPr/>
          <p:nvPr/>
        </p:nvCxnSpPr>
        <p:spPr>
          <a:xfrm>
            <a:off x="4579495" y="1320472"/>
            <a:ext cx="1116767"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4572000" y="1350527"/>
            <a:ext cx="1311640" cy="430887"/>
          </a:xfrm>
          <a:prstGeom prst="rect">
            <a:avLst/>
          </a:prstGeom>
          <a:noFill/>
        </p:spPr>
        <p:txBody>
          <a:bodyPr wrap="square" rtlCol="0">
            <a:spAutoFit/>
          </a:bodyPr>
          <a:lstStyle/>
          <a:p>
            <a:r>
              <a:rPr lang="fr-FR" sz="2200" dirty="0">
                <a:solidFill>
                  <a:srgbClr val="FF0000"/>
                </a:solidFill>
                <a:latin typeface="Cursive standard" pitchFamily="2" charset="0"/>
              </a:rPr>
              <a:t>mangeron$</a:t>
            </a:r>
          </a:p>
        </p:txBody>
      </p:sp>
    </p:spTree>
    <p:extLst>
      <p:ext uri="{BB962C8B-B14F-4D97-AF65-F5344CB8AC3E}">
        <p14:creationId xmlns:p14="http://schemas.microsoft.com/office/powerpoint/2010/main" val="2962814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lnSpc>
                <a:spcPct val="150000"/>
              </a:lnSpc>
            </a:pPr>
            <a:r>
              <a:rPr lang="fr-FR" dirty="0"/>
              <a:t>Transpose au futur avec on puis nous :</a:t>
            </a:r>
          </a:p>
          <a:p>
            <a:pPr marL="0" lvl="2">
              <a:lnSpc>
                <a:spcPct val="150000"/>
              </a:lnSpc>
            </a:pPr>
            <a:r>
              <a:rPr lang="fr-FR" dirty="0"/>
              <a:t>On mange la galette et on trouve la fève.</a:t>
            </a:r>
          </a:p>
        </p:txBody>
      </p:sp>
    </p:spTree>
    <p:extLst>
      <p:ext uri="{BB962C8B-B14F-4D97-AF65-F5344CB8AC3E}">
        <p14:creationId xmlns:p14="http://schemas.microsoft.com/office/powerpoint/2010/main" val="1679253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A²ctivité$ ²sur ²le$ nom$ ²commun$</a:t>
            </a:r>
          </a:p>
        </p:txBody>
      </p:sp>
    </p:spTree>
    <p:extLst>
      <p:ext uri="{BB962C8B-B14F-4D97-AF65-F5344CB8AC3E}">
        <p14:creationId xmlns:p14="http://schemas.microsoft.com/office/powerpoint/2010/main" val="232988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Relever les noms propres.</a:t>
            </a:r>
          </a:p>
          <a:p>
            <a:r>
              <a:rPr lang="fr-FR" dirty="0"/>
              <a:t>Relever les différents déterminants du texte.</a:t>
            </a:r>
          </a:p>
          <a:p>
            <a:endParaRPr lang="fr-FR" dirty="0"/>
          </a:p>
          <a:p>
            <a:r>
              <a:rPr lang="fr-FR" dirty="0"/>
              <a:t>Dans les groupes nominaux suivants, écrire N sous le nom et D sous le déterminant. Classer les groupes nominaux en fonction de leur genre et leur nombre :</a:t>
            </a:r>
          </a:p>
          <a:p>
            <a:r>
              <a:rPr lang="fr-FR" i="1" dirty="0">
                <a:solidFill>
                  <a:srgbClr val="9F5FCF"/>
                </a:solidFill>
              </a:rPr>
              <a:t>(ajustements par rapport à l’ouvrage)</a:t>
            </a:r>
          </a:p>
          <a:p>
            <a:pPr lvl="1"/>
            <a:r>
              <a:rPr lang="fr-FR" dirty="0"/>
              <a:t>les personnalités officielles – sa citrouille lumineuse – une belle école – la rentrée scolaire</a:t>
            </a:r>
          </a:p>
          <a:p>
            <a:pPr lvl="1"/>
            <a:r>
              <a:rPr lang="fr-FR" dirty="0"/>
              <a:t>chaque classe – une galette dorée – nos meilleurs copains – mon petit frère – la banlieue parisienne</a:t>
            </a:r>
          </a:p>
          <a:p>
            <a:endParaRPr lang="fr-FR" dirty="0"/>
          </a:p>
          <a:p>
            <a:r>
              <a:rPr lang="fr-FR" dirty="0"/>
              <a:t>Récrire chaque groupe nominal en changeant le nombre et le genre quand c’est possible.</a:t>
            </a:r>
          </a:p>
          <a:p>
            <a:r>
              <a:rPr lang="fr-FR" i="1" dirty="0">
                <a:solidFill>
                  <a:srgbClr val="9F5FCF"/>
                </a:solidFill>
              </a:rPr>
              <a:t>(modification par rapport à l’ouvrage)</a:t>
            </a:r>
          </a:p>
          <a:p>
            <a:pPr lvl="1"/>
            <a:r>
              <a:rPr lang="fr-FR" dirty="0"/>
              <a:t>sa citrouille lumineuse </a:t>
            </a:r>
            <a:r>
              <a:rPr lang="fr-FR" dirty="0">
                <a:sym typeface="Wingdings" panose="05000000000000000000" pitchFamily="2" charset="2"/>
              </a:rPr>
              <a:t> (potiron)</a:t>
            </a:r>
            <a:endParaRPr lang="fr-FR" dirty="0"/>
          </a:p>
          <a:p>
            <a:pPr lvl="1"/>
            <a:r>
              <a:rPr lang="fr-FR" dirty="0"/>
              <a:t>une belle école </a:t>
            </a:r>
            <a:r>
              <a:rPr lang="fr-FR" dirty="0">
                <a:sym typeface="Wingdings" panose="05000000000000000000" pitchFamily="2" charset="2"/>
              </a:rPr>
              <a:t> (collège)</a:t>
            </a:r>
            <a:endParaRPr lang="fr-FR" dirty="0"/>
          </a:p>
          <a:p>
            <a:pPr lvl="1"/>
            <a:r>
              <a:rPr lang="fr-FR" dirty="0"/>
              <a:t>une galette dorée </a:t>
            </a:r>
            <a:r>
              <a:rPr lang="fr-FR" dirty="0">
                <a:sym typeface="Wingdings" panose="05000000000000000000" pitchFamily="2" charset="2"/>
              </a:rPr>
              <a:t> (gâteau)</a:t>
            </a:r>
            <a:endParaRPr lang="fr-FR" dirty="0"/>
          </a:p>
          <a:p>
            <a:pPr lvl="1"/>
            <a:r>
              <a:rPr lang="fr-FR" dirty="0"/>
              <a:t>nos meilleurs copains</a:t>
            </a:r>
          </a:p>
          <a:p>
            <a:pPr lvl="1"/>
            <a:r>
              <a:rPr lang="fr-FR" dirty="0"/>
              <a:t>mon petit frère</a:t>
            </a:r>
          </a:p>
          <a:p>
            <a:pPr lvl="1"/>
            <a:r>
              <a:rPr lang="fr-FR" dirty="0"/>
              <a:t>des vitrines illuminées </a:t>
            </a:r>
            <a:r>
              <a:rPr lang="fr-FR" dirty="0">
                <a:sym typeface="Wingdings" panose="05000000000000000000" pitchFamily="2" charset="2"/>
              </a:rPr>
              <a:t> (stade)</a:t>
            </a:r>
            <a:endParaRPr lang="fr-FR" dirty="0"/>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Quels sont les noms propres de ce texte ?</a:t>
            </a:r>
          </a:p>
          <a:p>
            <a:pPr lvl="2"/>
            <a:r>
              <a:rPr lang="fr-FR" sz="1800" dirty="0"/>
              <a:t>Moi,  je  suis  Léa  et  j’ai  sept  ans,  mon  petit  frère  Noé  en  a  quatre.  Avec  mes  parents,  nous  vivons  à  Paris  près  de  la  Place  de  la  République.  J’ai  des  grands-parents  en  Bretagne  et  d’autres  en  banlieue  parisienne.</a:t>
            </a:r>
          </a:p>
          <a:p>
            <a:pPr lvl="2"/>
            <a:r>
              <a:rPr lang="fr-FR" sz="1800" dirty="0"/>
              <a:t>Le  premier  dimanche  de  l’année,  nous  mangeons  une  galette  dans  laquelle  est  cachée  une  fève  de  porcelaine.  […]</a:t>
            </a:r>
          </a:p>
          <a:p>
            <a:pPr lvl="2"/>
            <a:r>
              <a:rPr lang="fr-FR" sz="1800" dirty="0"/>
              <a:t>Au  milieu  du  mois  de  février,  pour  la  mi-carême,  toute  l’école  fête  le  carnaval.  […]</a:t>
            </a:r>
          </a:p>
          <a:p>
            <a:pPr lvl="2"/>
            <a:r>
              <a:rPr lang="fr-FR" sz="1800" dirty="0"/>
              <a:t>Le  matin  de  Pâques,  tous  les  enfants  cherchent  des  gourmandises  dans  des  cachettes.  […]</a:t>
            </a:r>
          </a:p>
          <a:p>
            <a:pPr lvl="2"/>
            <a:r>
              <a:rPr lang="fr-FR" sz="1800" dirty="0"/>
              <a:t>Le  1</a:t>
            </a:r>
            <a:r>
              <a:rPr lang="fr-FR" sz="1800" baseline="30000" dirty="0"/>
              <a:t>er</a:t>
            </a:r>
            <a:r>
              <a:rPr lang="fr-FR" sz="1800" dirty="0"/>
              <a:t> avril,  tout  le  monde  fait  des  blagues.</a:t>
            </a:r>
          </a:p>
          <a:p>
            <a:pPr lvl="2"/>
            <a:r>
              <a:rPr lang="fr-FR" sz="1800" dirty="0"/>
              <a:t>Le  dernier  samedi  de  juin,  pour  la  fête  de  l’école,  on  expose  tous  les  travaux  des  élèves.  […]</a:t>
            </a:r>
          </a:p>
          <a:p>
            <a:pPr lvl="2"/>
            <a:r>
              <a:rPr lang="fr-FR" sz="1800" dirty="0"/>
              <a:t>Pour  le  14 juillet,  la  fanfare  défile  dès  le  matin  et  les  personnalités  officielles  déposent  des  fleurs  sur  les  monuments  aux  morts.  […]</a:t>
            </a:r>
          </a:p>
          <a:p>
            <a:pPr lvl="2"/>
            <a:r>
              <a:rPr lang="fr-FR" sz="1800" dirty="0"/>
              <a:t>Le  jour  de  la  rentrée,  nous  retrouvons  nos  copains  avec  joie.  […]</a:t>
            </a:r>
          </a:p>
          <a:p>
            <a:pPr lvl="2"/>
            <a:r>
              <a:rPr lang="fr-FR" sz="1800" dirty="0"/>
              <a:t>Pour  Halloween,  toute  l’école  est  décorée,  chaque  classe  a  sa  citrouille  lumineuse.</a:t>
            </a:r>
          </a:p>
          <a:p>
            <a:pPr lvl="2"/>
            <a:r>
              <a:rPr lang="fr-FR" sz="1800" dirty="0"/>
              <a:t>À  Noël,  les  rues  de  Paris  sont  illuminées  et  les  vitrines  montrent  des  scènes  féériques.</a:t>
            </a:r>
          </a:p>
        </p:txBody>
      </p:sp>
      <p:sp>
        <p:nvSpPr>
          <p:cNvPr id="5" name="Espace réservé du texte 4"/>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417932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²texte</a:t>
            </a:r>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Entourer en bleu tous les déterminants de cet extrait du texte.</a:t>
            </a:r>
          </a:p>
          <a:p>
            <a:pPr lvl="2">
              <a:lnSpc>
                <a:spcPct val="170000"/>
              </a:lnSpc>
            </a:pPr>
            <a:r>
              <a:rPr lang="fr-FR" dirty="0"/>
              <a:t>Le  premier  dimanche  de  l’année,  nous  mangeons  une  galette  dans  laquelle  est  cachée  une  fève  de  porcelaine.</a:t>
            </a:r>
          </a:p>
          <a:p>
            <a:pPr lvl="2">
              <a:lnSpc>
                <a:spcPct val="170000"/>
              </a:lnSpc>
            </a:pPr>
            <a:r>
              <a:rPr lang="fr-FR" dirty="0"/>
              <a:t>Au  milieu  du  mois  de  février,  pour  la  mi-carême,  toute  l’école  fête  le  carnaval.</a:t>
            </a:r>
          </a:p>
          <a:p>
            <a:pPr lvl="2">
              <a:lnSpc>
                <a:spcPct val="170000"/>
              </a:lnSpc>
            </a:pPr>
            <a:r>
              <a:rPr lang="fr-FR" dirty="0"/>
              <a:t>Le  matin  de  Pâques,  tous  les  enfants  cherchent  des  gourmandises  dans  des  cachettes.</a:t>
            </a:r>
          </a:p>
          <a:p>
            <a:pPr lvl="2">
              <a:lnSpc>
                <a:spcPct val="170000"/>
              </a:lnSpc>
            </a:pPr>
            <a:r>
              <a:rPr lang="fr-FR" dirty="0"/>
              <a:t>Le  1</a:t>
            </a:r>
            <a:r>
              <a:rPr lang="fr-FR" baseline="30000" dirty="0"/>
              <a:t>er</a:t>
            </a:r>
            <a:r>
              <a:rPr lang="fr-FR" dirty="0"/>
              <a:t> avril,  tout  le  monde  fait  des  blagues.</a:t>
            </a:r>
          </a:p>
          <a:p>
            <a:pPr lvl="2">
              <a:lnSpc>
                <a:spcPct val="170000"/>
              </a:lnSpc>
            </a:pPr>
            <a:r>
              <a:rPr lang="fr-FR" dirty="0"/>
              <a:t>Le  dernier  samedi  de  juin,  pour  la  fête  de  l’école,  on  expose  tous  les  travaux  des  élèves.</a:t>
            </a:r>
          </a:p>
          <a:p>
            <a:pPr lvl="2">
              <a:lnSpc>
                <a:spcPct val="170000"/>
              </a:lnSpc>
            </a:pPr>
            <a:r>
              <a:rPr lang="fr-FR" dirty="0"/>
              <a:t>Pour  le  14 juillet,  la  fanfare  défile  dès  le  matin  et  les  personnalités  officielles  déposent  des  fleurs  sur  les  monuments  aux  morts.</a:t>
            </a:r>
          </a:p>
        </p:txBody>
      </p:sp>
      <p:sp>
        <p:nvSpPr>
          <p:cNvPr id="5" name="Espace réservé du texte 4"/>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17608907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Dans les groupes nominaux suivants, écrire N sous le nom et D sous le déterminant.</a:t>
            </a:r>
          </a:p>
          <a:p>
            <a:r>
              <a:rPr lang="fr-FR" dirty="0"/>
              <a:t>Classer les groupes nominaux dans le tableau.</a:t>
            </a:r>
          </a:p>
          <a:p>
            <a:endParaRPr lang="fr-FR" dirty="0"/>
          </a:p>
        </p:txBody>
      </p:sp>
      <p:sp>
        <p:nvSpPr>
          <p:cNvPr id="3" name="Espace réservé du texte 2"/>
          <p:cNvSpPr>
            <a:spLocks noGrp="1"/>
          </p:cNvSpPr>
          <p:nvPr>
            <p:ph type="body" sz="quarter" idx="12"/>
          </p:nvPr>
        </p:nvSpPr>
        <p:spPr/>
        <p:txBody>
          <a:bodyPr/>
          <a:lstStyle/>
          <a:p>
            <a:r>
              <a:rPr lang="fr-FR" dirty="0"/>
              <a:t>Le groupe nominal</a:t>
            </a:r>
          </a:p>
        </p:txBody>
      </p:sp>
      <p:graphicFrame>
        <p:nvGraphicFramePr>
          <p:cNvPr id="5" name="Tableau 4"/>
          <p:cNvGraphicFramePr>
            <a:graphicFrameLocks noGrp="1"/>
          </p:cNvGraphicFramePr>
          <p:nvPr>
            <p:extLst>
              <p:ext uri="{D42A27DB-BD31-4B8C-83A1-F6EECF244321}">
                <p14:modId xmlns:p14="http://schemas.microsoft.com/office/powerpoint/2010/main" val="2053532321"/>
              </p:ext>
            </p:extLst>
          </p:nvPr>
        </p:nvGraphicFramePr>
        <p:xfrm>
          <a:off x="207661" y="2947166"/>
          <a:ext cx="9451071" cy="3698000"/>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val="2168956325"/>
                    </a:ext>
                  </a:extLst>
                </a:gridCol>
                <a:gridCol w="4051738">
                  <a:extLst>
                    <a:ext uri="{9D8B030D-6E8A-4147-A177-3AD203B41FA5}">
                      <a16:colId xmlns:a16="http://schemas.microsoft.com/office/drawing/2014/main" val="304938575"/>
                    </a:ext>
                  </a:extLst>
                </a:gridCol>
                <a:gridCol w="4077739">
                  <a:extLst>
                    <a:ext uri="{9D8B030D-6E8A-4147-A177-3AD203B41FA5}">
                      <a16:colId xmlns:a16="http://schemas.microsoft.com/office/drawing/2014/main"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val="2979956195"/>
                  </a:ext>
                </a:extLst>
              </a:tr>
              <a:tr h="1550737">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862486903"/>
                  </a:ext>
                </a:extLst>
              </a:tr>
              <a:tr h="1781503">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3200392647"/>
                  </a:ext>
                </a:extLst>
              </a:tr>
            </a:tbl>
          </a:graphicData>
        </a:graphic>
      </p:graphicFrame>
    </p:spTree>
    <p:extLst>
      <p:ext uri="{BB962C8B-B14F-4D97-AF65-F5344CB8AC3E}">
        <p14:creationId xmlns:p14="http://schemas.microsoft.com/office/powerpoint/2010/main" val="1226501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au singulier ou au pluriel.</a:t>
            </a:r>
          </a:p>
          <a:p>
            <a:pPr lvl="2"/>
            <a:r>
              <a:rPr lang="fr-FR" dirty="0"/>
              <a:t>les personnalités officielles</a:t>
            </a:r>
          </a:p>
          <a:p>
            <a:pPr lvl="2"/>
            <a:r>
              <a:rPr lang="fr-FR" dirty="0"/>
              <a:t>sa citrouille lumineuse</a:t>
            </a:r>
          </a:p>
          <a:p>
            <a:pPr lvl="2"/>
            <a:r>
              <a:rPr lang="fr-FR" dirty="0"/>
              <a:t>une belle école</a:t>
            </a:r>
          </a:p>
          <a:p>
            <a:pPr lvl="2"/>
            <a:r>
              <a:rPr lang="fr-FR" dirty="0"/>
              <a:t>la rentrée scolaire</a:t>
            </a:r>
          </a:p>
          <a:p>
            <a:pPr lvl="2"/>
            <a:r>
              <a:rPr lang="fr-FR" dirty="0"/>
              <a:t>chaque classe</a:t>
            </a:r>
          </a:p>
          <a:p>
            <a:pPr lvl="2"/>
            <a:r>
              <a:rPr lang="fr-FR" dirty="0"/>
              <a:t>une galette dorée</a:t>
            </a:r>
          </a:p>
          <a:p>
            <a:pPr lvl="2"/>
            <a:r>
              <a:rPr lang="fr-FR" dirty="0"/>
              <a:t>nos meilleurs copains</a:t>
            </a:r>
          </a:p>
          <a:p>
            <a:pPr lvl="2"/>
            <a:r>
              <a:rPr lang="fr-FR" dirty="0"/>
              <a:t>mon petit frère</a:t>
            </a:r>
          </a:p>
          <a:p>
            <a:pPr lvl="2"/>
            <a:r>
              <a:rPr lang="fr-FR" dirty="0"/>
              <a:t>la banlieue parisienne</a:t>
            </a:r>
          </a:p>
          <a:p>
            <a:pPr lvl="2"/>
            <a:endParaRPr lang="fr-FR" dirty="0"/>
          </a:p>
        </p:txBody>
      </p:sp>
      <p:sp>
        <p:nvSpPr>
          <p:cNvPr id="3" name="Espace réservé du texte 2"/>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2953918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au masculin ou au féminin.</a:t>
            </a:r>
          </a:p>
          <a:p>
            <a:r>
              <a:rPr lang="fr-FR" dirty="0"/>
              <a:t>Utilise le mot proposé si ce n’est pas possible d’utiliser le même mot.</a:t>
            </a:r>
          </a:p>
          <a:p>
            <a:pPr lvl="2"/>
            <a:r>
              <a:rPr lang="fr-FR" dirty="0"/>
              <a:t>sa citrouille lumineuse </a:t>
            </a:r>
            <a:r>
              <a:rPr lang="fr-FR" dirty="0">
                <a:sym typeface="Wingdings" panose="05000000000000000000" pitchFamily="2" charset="2"/>
              </a:rPr>
              <a:t> (potiron)</a:t>
            </a:r>
            <a:endParaRPr lang="fr-FR" dirty="0"/>
          </a:p>
          <a:p>
            <a:pPr lvl="2"/>
            <a:r>
              <a:rPr lang="fr-FR" dirty="0"/>
              <a:t>une belle école </a:t>
            </a:r>
            <a:r>
              <a:rPr lang="fr-FR" dirty="0">
                <a:sym typeface="Wingdings" panose="05000000000000000000" pitchFamily="2" charset="2"/>
              </a:rPr>
              <a:t> (collège)</a:t>
            </a:r>
            <a:endParaRPr lang="fr-FR" dirty="0"/>
          </a:p>
          <a:p>
            <a:pPr lvl="2"/>
            <a:r>
              <a:rPr lang="fr-FR" dirty="0"/>
              <a:t>une galette dorée </a:t>
            </a:r>
            <a:r>
              <a:rPr lang="fr-FR" dirty="0">
                <a:sym typeface="Wingdings" panose="05000000000000000000" pitchFamily="2" charset="2"/>
              </a:rPr>
              <a:t> (gâteau)</a:t>
            </a:r>
            <a:endParaRPr lang="fr-FR" dirty="0"/>
          </a:p>
          <a:p>
            <a:pPr lvl="2"/>
            <a:r>
              <a:rPr lang="fr-FR" dirty="0"/>
              <a:t>nos meilleurs copains</a:t>
            </a:r>
          </a:p>
          <a:p>
            <a:pPr lvl="2"/>
            <a:r>
              <a:rPr lang="fr-FR" dirty="0"/>
              <a:t>mon petit frère</a:t>
            </a:r>
          </a:p>
          <a:p>
            <a:pPr lvl="2"/>
            <a:r>
              <a:rPr lang="fr-FR" dirty="0"/>
              <a:t>des vitrines illuminées </a:t>
            </a:r>
            <a:r>
              <a:rPr lang="fr-FR" dirty="0">
                <a:sym typeface="Wingdings" panose="05000000000000000000" pitchFamily="2" charset="2"/>
              </a:rPr>
              <a:t> (stade)</a:t>
            </a:r>
            <a:endParaRPr lang="fr-FR" dirty="0"/>
          </a:p>
          <a:p>
            <a:pPr lvl="2"/>
            <a:endParaRPr lang="fr-FR" dirty="0"/>
          </a:p>
        </p:txBody>
      </p:sp>
      <p:sp>
        <p:nvSpPr>
          <p:cNvPr id="3" name="Espace réservé du texte 2"/>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7830375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Dans ces groupes nominaux, trouve le nom, le déterminant et le ou les adjectifs. Écris N sous le nom, D sous le déterminant, A sous l’adjectif.</a:t>
            </a:r>
          </a:p>
          <a:p>
            <a:pPr lvl="2">
              <a:lnSpc>
                <a:spcPct val="150000"/>
              </a:lnSpc>
            </a:pPr>
            <a:r>
              <a:rPr lang="fr-FR" dirty="0"/>
              <a:t>une classe décorée – une grosse citrouille – des masques effrayants</a:t>
            </a:r>
          </a:p>
          <a:p>
            <a:pPr lvl="2">
              <a:lnSpc>
                <a:spcPct val="150000"/>
              </a:lnSpc>
            </a:pPr>
            <a:r>
              <a:rPr lang="fr-FR" dirty="0"/>
              <a:t>un copain heureux – des fèves</a:t>
            </a:r>
          </a:p>
          <a:p>
            <a:pPr lvl="2">
              <a:lnSpc>
                <a:spcPct val="150000"/>
              </a:lnSpc>
            </a:pPr>
            <a:endParaRPr lang="fr-FR" dirty="0"/>
          </a:p>
          <a:p>
            <a:r>
              <a:rPr lang="fr-FR" dirty="0"/>
              <a:t>Écris-les ensuite dans le tableau.</a:t>
            </a:r>
          </a:p>
          <a:p>
            <a:pPr lvl="2">
              <a:lnSpc>
                <a:spcPct val="150000"/>
              </a:lnSpc>
            </a:pPr>
            <a:endParaRPr lang="fr-FR" dirty="0"/>
          </a:p>
          <a:p>
            <a:pPr lvl="2">
              <a:lnSpc>
                <a:spcPct val="150000"/>
              </a:lnSpc>
            </a:pPr>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r>
              <a:rPr lang="fr-FR" dirty="0"/>
              <a:t>Récris les groupes nominaux en changeant de nombre.</a:t>
            </a:r>
          </a:p>
        </p:txBody>
      </p:sp>
      <p:graphicFrame>
        <p:nvGraphicFramePr>
          <p:cNvPr id="5" name="Tableau 4"/>
          <p:cNvGraphicFramePr>
            <a:graphicFrameLocks noGrp="1"/>
          </p:cNvGraphicFramePr>
          <p:nvPr>
            <p:extLst>
              <p:ext uri="{D42A27DB-BD31-4B8C-83A1-F6EECF244321}">
                <p14:modId xmlns:p14="http://schemas.microsoft.com/office/powerpoint/2010/main" val="63193818"/>
              </p:ext>
            </p:extLst>
          </p:nvPr>
        </p:nvGraphicFramePr>
        <p:xfrm>
          <a:off x="224290" y="3140230"/>
          <a:ext cx="9451071" cy="2554999"/>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val="2168956325"/>
                    </a:ext>
                  </a:extLst>
                </a:gridCol>
                <a:gridCol w="4051738">
                  <a:extLst>
                    <a:ext uri="{9D8B030D-6E8A-4147-A177-3AD203B41FA5}">
                      <a16:colId xmlns:a16="http://schemas.microsoft.com/office/drawing/2014/main" val="304938575"/>
                    </a:ext>
                  </a:extLst>
                </a:gridCol>
                <a:gridCol w="4077739">
                  <a:extLst>
                    <a:ext uri="{9D8B030D-6E8A-4147-A177-3AD203B41FA5}">
                      <a16:colId xmlns:a16="http://schemas.microsoft.com/office/drawing/2014/main"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val="2979956195"/>
                  </a:ext>
                </a:extLst>
              </a:tr>
              <a:tr h="1093536">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862486903"/>
                  </a:ext>
                </a:extLst>
              </a:tr>
              <a:tr h="1095703">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3200392647"/>
                  </a:ext>
                </a:extLst>
              </a:tr>
            </a:tbl>
          </a:graphicData>
        </a:graphic>
      </p:graphicFrame>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4199"/>
            <a:ext cx="469353" cy="585168"/>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4" y="2566226"/>
            <a:ext cx="469353" cy="585168"/>
          </a:xfrm>
          <a:prstGeom prst="rect">
            <a:avLst/>
          </a:prstGeom>
        </p:spPr>
      </p:pic>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4" y="5926086"/>
            <a:ext cx="469353" cy="585168"/>
          </a:xfrm>
          <a:prstGeom prst="rect">
            <a:avLst/>
          </a:prstGeom>
        </p:spPr>
      </p:pic>
    </p:spTree>
    <p:extLst>
      <p:ext uri="{BB962C8B-B14F-4D97-AF65-F5344CB8AC3E}">
        <p14:creationId xmlns:p14="http://schemas.microsoft.com/office/powerpoint/2010/main" val="39941879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²de vocabulaire</a:t>
            </a:r>
          </a:p>
        </p:txBody>
      </p:sp>
    </p:spTree>
    <p:extLst>
      <p:ext uri="{BB962C8B-B14F-4D97-AF65-F5344CB8AC3E}">
        <p14:creationId xmlns:p14="http://schemas.microsoft.com/office/powerpoint/2010/main" val="736634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Trouver un mot de la famille de </a:t>
            </a:r>
            <a:r>
              <a:rPr lang="fr-FR" dirty="0">
                <a:solidFill>
                  <a:srgbClr val="3333FF"/>
                </a:solidFill>
                <a:latin typeface="Sassoon Infant Std" panose="020B0503020103030203" pitchFamily="34" charset="0"/>
              </a:rPr>
              <a:t>gourmandise</a:t>
            </a:r>
            <a:r>
              <a:rPr lang="fr-FR" dirty="0"/>
              <a:t>, de </a:t>
            </a:r>
            <a:r>
              <a:rPr lang="fr-FR" dirty="0">
                <a:solidFill>
                  <a:srgbClr val="3333FF"/>
                </a:solidFill>
                <a:latin typeface="Sassoon Infant Std" panose="020B0503020103030203" pitchFamily="34" charset="0"/>
              </a:rPr>
              <a:t>défiler</a:t>
            </a:r>
            <a:r>
              <a:rPr lang="fr-FR" dirty="0"/>
              <a:t>.</a:t>
            </a:r>
          </a:p>
          <a:p>
            <a:r>
              <a:rPr lang="fr-FR" dirty="0"/>
              <a:t>Trouver, à l’aide du dictionnaire, un synonyme de </a:t>
            </a:r>
            <a:r>
              <a:rPr lang="fr-FR" dirty="0">
                <a:solidFill>
                  <a:srgbClr val="3333FF"/>
                </a:solidFill>
                <a:latin typeface="Sassoon Infant Std" panose="020B0503020103030203" pitchFamily="34" charset="0"/>
              </a:rPr>
              <a:t>fêter</a:t>
            </a:r>
            <a:r>
              <a:rPr lang="fr-FR" dirty="0"/>
              <a:t>.</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Dans le dictionnaire, chercher les définitions de :</a:t>
            </a:r>
          </a:p>
          <a:p>
            <a:pPr lvl="2"/>
            <a:r>
              <a:rPr lang="fr-FR" dirty="0"/>
              <a:t>gourmandise</a:t>
            </a:r>
          </a:p>
          <a:p>
            <a:pPr lvl="2"/>
            <a:r>
              <a:rPr lang="fr-FR" dirty="0"/>
              <a:t>défiler</a:t>
            </a:r>
          </a:p>
          <a:p>
            <a:pPr lvl="2"/>
            <a:endParaRPr lang="fr-FR" dirty="0"/>
          </a:p>
          <a:p>
            <a:r>
              <a:rPr lang="fr-FR" dirty="0"/>
              <a:t>Dans le dictionnaire, trouver un synonyme (mot ayant le même sens) de :</a:t>
            </a:r>
          </a:p>
          <a:p>
            <a:pPr lvl="2"/>
            <a:r>
              <a:rPr lang="fr-FR" dirty="0"/>
              <a:t>fêter</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7136779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t>Trouve des synonymes de </a:t>
            </a:r>
            <a:r>
              <a:rPr lang="fr-FR" dirty="0">
                <a:solidFill>
                  <a:srgbClr val="FF0000"/>
                </a:solidFill>
              </a:rPr>
              <a:t>trembler</a:t>
            </a:r>
            <a:r>
              <a:rPr lang="fr-FR" dirty="0"/>
              <a:t> puis écris une phrase avec chacun.</a:t>
            </a:r>
          </a:p>
          <a:p>
            <a:pPr marL="0"/>
            <a:r>
              <a:rPr lang="fr-FR" u="none" dirty="0"/>
              <a:t>Tu peux t’aider du dictionnaire.</a:t>
            </a:r>
          </a:p>
        </p:txBody>
      </p:sp>
    </p:spTree>
    <p:extLst>
      <p:ext uri="{BB962C8B-B14F-4D97-AF65-F5344CB8AC3E}">
        <p14:creationId xmlns:p14="http://schemas.microsoft.com/office/powerpoint/2010/main" val="3906939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P²roduction d’écrit</a:t>
            </a:r>
          </a:p>
        </p:txBody>
      </p:sp>
    </p:spTree>
    <p:extLst>
      <p:ext uri="{BB962C8B-B14F-4D97-AF65-F5344CB8AC3E}">
        <p14:creationId xmlns:p14="http://schemas.microsoft.com/office/powerpoint/2010/main" val="1819863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Ma vie à Paris au fil des mois</a:t>
            </a:r>
          </a:p>
        </p:txBody>
      </p:sp>
      <p:sp>
        <p:nvSpPr>
          <p:cNvPr id="3" name="Espace réservé du texte 2"/>
          <p:cNvSpPr>
            <a:spLocks noGrp="1"/>
          </p:cNvSpPr>
          <p:nvPr>
            <p:ph type="body" sz="quarter" idx="10"/>
          </p:nvPr>
        </p:nvSpPr>
        <p:spPr>
          <a:xfrm>
            <a:off x="125412" y="836712"/>
            <a:ext cx="9648825" cy="5905401"/>
          </a:xfrm>
        </p:spPr>
        <p:txBody>
          <a:bodyPr/>
          <a:lstStyle/>
          <a:p>
            <a:pPr>
              <a:lnSpc>
                <a:spcPct val="114000"/>
              </a:lnSpc>
            </a:pPr>
            <a:r>
              <a:rPr lang="fr-FR" dirty="0"/>
              <a:t>Moi, je suis Léa et j’ai sept ans, mon petit frère Noé en a quatre. Avec mes parents, nous vivons à Paris près de la Place de la République. J’ai des grands-parents en Bretagne et d’autres en banlieue parisienne.</a:t>
            </a:r>
          </a:p>
          <a:p>
            <a:pPr>
              <a:lnSpc>
                <a:spcPct val="114000"/>
              </a:lnSpc>
            </a:pPr>
            <a:r>
              <a:rPr lang="fr-FR" dirty="0"/>
              <a:t>Le premier dimanche de l’année, nous mangeons une galette dans laquelle est cachée une fève de porcelaine. […]</a:t>
            </a:r>
          </a:p>
          <a:p>
            <a:pPr>
              <a:lnSpc>
                <a:spcPct val="114000"/>
              </a:lnSpc>
            </a:pPr>
            <a:r>
              <a:rPr lang="fr-FR" dirty="0"/>
              <a:t>Au milieu du mois de février, pour la mi-carême, toute l’école fête le carnaval. […]</a:t>
            </a:r>
          </a:p>
          <a:p>
            <a:pPr>
              <a:lnSpc>
                <a:spcPct val="114000"/>
              </a:lnSpc>
            </a:pPr>
            <a:r>
              <a:rPr lang="fr-FR" dirty="0"/>
              <a:t>Le matin de Pâques, tous les enfants cherchent des gourmandises dans des cachettes. […]</a:t>
            </a:r>
          </a:p>
          <a:p>
            <a:pPr>
              <a:lnSpc>
                <a:spcPct val="114000"/>
              </a:lnSpc>
            </a:pPr>
            <a:r>
              <a:rPr lang="fr-FR" dirty="0"/>
              <a:t>Le 1</a:t>
            </a:r>
            <a:r>
              <a:rPr lang="fr-FR" baseline="30000" dirty="0"/>
              <a:t>er</a:t>
            </a:r>
            <a:r>
              <a:rPr lang="fr-FR" dirty="0"/>
              <a:t> avril, tout le monde fait des blagues.</a:t>
            </a:r>
          </a:p>
          <a:p>
            <a:pPr>
              <a:lnSpc>
                <a:spcPct val="114000"/>
              </a:lnSpc>
            </a:pPr>
            <a:r>
              <a:rPr lang="fr-FR" dirty="0"/>
              <a:t>Le dernier samedi de juin, pour la fête de l’école, on expose tous les travaux des élèves. […]</a:t>
            </a:r>
          </a:p>
          <a:p>
            <a:pPr>
              <a:lnSpc>
                <a:spcPct val="114000"/>
              </a:lnSpc>
            </a:pPr>
            <a:r>
              <a:rPr lang="fr-FR" dirty="0"/>
              <a:t>Pour le 14 juillet, la fanfare défile dès le matin et les personnalités officielles déposent des fleurs sur les monuments aux morts. […]</a:t>
            </a:r>
          </a:p>
          <a:p>
            <a:pPr>
              <a:lnSpc>
                <a:spcPct val="114000"/>
              </a:lnSpc>
            </a:pPr>
            <a:r>
              <a:rPr lang="fr-FR" dirty="0"/>
              <a:t>Le jour de la rentrée, nous retrouvons nos copains avec joie. […]</a:t>
            </a:r>
          </a:p>
          <a:p>
            <a:pPr>
              <a:lnSpc>
                <a:spcPct val="114000"/>
              </a:lnSpc>
            </a:pPr>
            <a:r>
              <a:rPr lang="fr-FR" dirty="0"/>
              <a:t>Pour Halloween, toute l’école est décorée, chaque classe a sa citrouille lumineuse.</a:t>
            </a:r>
          </a:p>
          <a:p>
            <a:pPr>
              <a:lnSpc>
                <a:spcPct val="114000"/>
              </a:lnSpc>
            </a:pPr>
            <a:r>
              <a:rPr lang="fr-FR" dirty="0"/>
              <a:t>À Noël, les rues de Paris sont illuminées et les vitrines montrent des scènes féériques.</a:t>
            </a:r>
          </a:p>
          <a:p>
            <a:pPr algn="r">
              <a:lnSpc>
                <a:spcPct val="114000"/>
              </a:lnSpc>
            </a:pPr>
            <a:r>
              <a:rPr lang="fr-FR" sz="1400" b="0" dirty="0">
                <a:latin typeface="Tahoma" panose="020B0604030504040204" pitchFamily="34" charset="0"/>
                <a:ea typeface="Tahoma" panose="020B0604030504040204" pitchFamily="34" charset="0"/>
                <a:cs typeface="Tahoma" panose="020B0604030504040204" pitchFamily="34" charset="0"/>
              </a:rPr>
              <a:t>D’après Claire Nadaud, Ma vie à Paris au fil des mois © Syros, 2004.</a:t>
            </a:r>
          </a:p>
        </p:txBody>
      </p:sp>
    </p:spTree>
    <p:extLst>
      <p:ext uri="{BB962C8B-B14F-4D97-AF65-F5344CB8AC3E}">
        <p14:creationId xmlns:p14="http://schemas.microsoft.com/office/powerpoint/2010/main" val="133374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pPr lvl="1"/>
            <a:r>
              <a:rPr lang="fr-FR" dirty="0"/>
              <a:t>Compléter Ma vie au fil des mois en racontant ce que </a:t>
            </a:r>
            <a:r>
              <a:rPr lang="fr-FR" dirty="0">
                <a:solidFill>
                  <a:srgbClr val="FF0000"/>
                </a:solidFill>
              </a:rPr>
              <a:t>nous ferons</a:t>
            </a:r>
            <a:r>
              <a:rPr lang="fr-FR" dirty="0"/>
              <a:t> :</a:t>
            </a:r>
          </a:p>
          <a:p>
            <a:r>
              <a:rPr lang="fr-FR" dirty="0"/>
              <a:t>Le 1 er  janvier, nous ……</a:t>
            </a:r>
          </a:p>
          <a:p>
            <a:r>
              <a:rPr lang="fr-FR" dirty="0"/>
              <a:t>À mardi gras ……</a:t>
            </a:r>
          </a:p>
          <a:p>
            <a:r>
              <a:rPr lang="fr-FR" dirty="0"/>
              <a:t>Le jour du 1 er  mai …… </a:t>
            </a:r>
          </a:p>
          <a:p>
            <a:r>
              <a:rPr lang="fr-FR" dirty="0"/>
              <a:t>Le jour de son anniversaire ……</a:t>
            </a:r>
          </a:p>
          <a:p>
            <a:endParaRPr lang="fr-FR" dirty="0"/>
          </a:p>
          <a:p>
            <a:r>
              <a:rPr lang="fr-FR" dirty="0"/>
              <a:t>Relire le texte en veillant à la ponctuation, à l'accord sujet/verbe et aux accords dans le groupe nominal.</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Compléter </a:t>
            </a:r>
            <a:r>
              <a:rPr lang="fr-FR" dirty="0">
                <a:solidFill>
                  <a:srgbClr val="FF0000"/>
                </a:solidFill>
              </a:rPr>
              <a:t>Ma vie au fil des mois</a:t>
            </a:r>
            <a:r>
              <a:rPr lang="fr-FR" dirty="0"/>
              <a:t> en racontant ce que </a:t>
            </a:r>
            <a:r>
              <a:rPr lang="fr-FR" dirty="0">
                <a:solidFill>
                  <a:srgbClr val="FF0000"/>
                </a:solidFill>
              </a:rPr>
              <a:t>nous ferons</a:t>
            </a:r>
            <a:r>
              <a:rPr lang="fr-FR" dirty="0"/>
              <a:t> :</a:t>
            </a:r>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59242" y="1088723"/>
            <a:ext cx="8714996" cy="740077"/>
          </a:xfrm>
        </p:spPr>
        <p:txBody>
          <a:bodyPr/>
          <a:lstStyle/>
          <a:p>
            <a:pPr lvl="1"/>
            <a:r>
              <a:rPr lang="fr-FR" sz="3000" dirty="0"/>
              <a:t>Le 1</a:t>
            </a:r>
            <a:r>
              <a:rPr lang="fr-FR" sz="3000" baseline="30000" dirty="0"/>
              <a:t>er</a:t>
            </a:r>
            <a:r>
              <a:rPr lang="fr-FR" sz="3000" dirty="0"/>
              <a:t>  ²janvier, nou$ ……</a:t>
            </a:r>
          </a:p>
        </p:txBody>
      </p:sp>
      <p:sp>
        <p:nvSpPr>
          <p:cNvPr id="6" name="Espace réservé du texte 4"/>
          <p:cNvSpPr txBox="1">
            <a:spLocks/>
          </p:cNvSpPr>
          <p:nvPr/>
        </p:nvSpPr>
        <p:spPr>
          <a:xfrm>
            <a:off x="1059242" y="2133038"/>
            <a:ext cx="8714996" cy="740077"/>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000" dirty="0"/>
              <a:t>A mardi </a:t>
            </a:r>
            <a:r>
              <a:rPr lang="fr-FR" sz="3000"/>
              <a:t>²gra</a:t>
            </a:r>
            <a:r>
              <a:rPr lang="fr-FR" sz="3000" dirty="0"/>
              <a:t>$, nou$ ……</a:t>
            </a:r>
          </a:p>
        </p:txBody>
      </p:sp>
      <p:sp>
        <p:nvSpPr>
          <p:cNvPr id="7" name="Espace réservé du texte 4"/>
          <p:cNvSpPr txBox="1">
            <a:spLocks/>
          </p:cNvSpPr>
          <p:nvPr/>
        </p:nvSpPr>
        <p:spPr>
          <a:xfrm>
            <a:off x="1001780" y="3177353"/>
            <a:ext cx="8714996" cy="740077"/>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000" dirty="0"/>
              <a:t>Le ²jour du 1</a:t>
            </a:r>
            <a:r>
              <a:rPr lang="fr-FR" sz="3000" baseline="30000" dirty="0"/>
              <a:t>er</a:t>
            </a:r>
            <a:r>
              <a:rPr lang="fr-FR" sz="3000" dirty="0"/>
              <a:t>  mai, nou$ ……</a:t>
            </a:r>
          </a:p>
        </p:txBody>
      </p:sp>
      <p:sp>
        <p:nvSpPr>
          <p:cNvPr id="8" name="Espace réservé du texte 4"/>
          <p:cNvSpPr txBox="1">
            <a:spLocks/>
          </p:cNvSpPr>
          <p:nvPr/>
        </p:nvSpPr>
        <p:spPr>
          <a:xfrm>
            <a:off x="1059242" y="4219656"/>
            <a:ext cx="8714996" cy="740077"/>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000" dirty="0"/>
              <a:t>Le ²jour de ²ton anniversaire, nou$ ……</a:t>
            </a:r>
          </a:p>
        </p:txBody>
      </p:sp>
    </p:spTree>
    <p:extLst>
      <p:ext uri="{BB962C8B-B14F-4D97-AF65-F5344CB8AC3E}">
        <p14:creationId xmlns:p14="http://schemas.microsoft.com/office/powerpoint/2010/main" val="351675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Qui raconte ? Où se passe ce qui est raconté ?</a:t>
            </a:r>
          </a:p>
          <a:p>
            <a:pPr marL="342900" indent="-342900">
              <a:buFont typeface="+mj-lt"/>
              <a:buAutoNum type="arabicParenR"/>
            </a:pPr>
            <a:r>
              <a:rPr lang="fr-FR" dirty="0"/>
              <a:t>Expliquer : porcelaine – faïence.</a:t>
            </a:r>
          </a:p>
          <a:p>
            <a:pPr marL="342900" indent="-342900">
              <a:buFont typeface="+mj-lt"/>
              <a:buAutoNum type="arabicParenR"/>
            </a:pPr>
            <a:r>
              <a:rPr lang="fr-FR" dirty="0"/>
              <a:t>Trouver le sens de « fanfare » et de « faire des blagues » grâce au contexte.</a:t>
            </a:r>
          </a:p>
          <a:p>
            <a:pPr marL="342900" indent="-342900">
              <a:buFont typeface="+mj-lt"/>
              <a:buAutoNum type="arabicParenR"/>
            </a:pPr>
            <a:r>
              <a:rPr lang="fr-FR" dirty="0"/>
              <a:t>Situer les dates indiquées sur un calendrier. Expliciter les évènements évoqués.</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²texte</a:t>
            </a:r>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Distinguer les 3 parties du texte : introduction (présentation de la narratrice), corps de texte, auteur</a:t>
            </a:r>
          </a:p>
          <a:p>
            <a:endParaRPr lang="fr-FR" dirty="0"/>
          </a:p>
          <a:p>
            <a:r>
              <a:rPr lang="fr-FR" u="sng" dirty="0"/>
              <a:t>Le temps du texte :</a:t>
            </a:r>
          </a:p>
          <a:p>
            <a:r>
              <a:rPr lang="fr-FR" dirty="0"/>
              <a:t>L’histoire est-elle racontée au passé, au présent ou au futur ?</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²phrase$</a:t>
            </a:r>
          </a:p>
        </p:txBody>
      </p:sp>
    </p:spTree>
    <p:extLst>
      <p:ext uri="{BB962C8B-B14F-4D97-AF65-F5344CB8AC3E}">
        <p14:creationId xmlns:p14="http://schemas.microsoft.com/office/powerpoint/2010/main" val="165338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r>
              <a:rPr lang="fr-FR" dirty="0"/>
              <a:t> Donner une phrase en désordre et la récrire ensemble</a:t>
            </a:r>
          </a:p>
          <a:p>
            <a:pPr lvl="1"/>
            <a:r>
              <a:rPr lang="fr-FR" dirty="0"/>
              <a:t>faisons des crêpes – nous – à la mi-carême.</a:t>
            </a:r>
          </a:p>
          <a:p>
            <a:r>
              <a:rPr lang="fr-FR" dirty="0"/>
              <a:t>Remarquer les différentes possibilités en fonction de la place de « </a:t>
            </a:r>
            <a:r>
              <a:rPr lang="fr-FR" dirty="0">
                <a:solidFill>
                  <a:srgbClr val="0070C0"/>
                </a:solidFill>
              </a:rPr>
              <a:t>à la mi-carême</a:t>
            </a:r>
            <a:r>
              <a:rPr lang="fr-FR" dirty="0"/>
              <a:t> ».</a:t>
            </a:r>
          </a:p>
          <a:p>
            <a:r>
              <a:rPr lang="fr-FR" dirty="0"/>
              <a:t>Dans chaque phrase, souligner en bleu le sujet, ce qu’on en dit. Encadrer en rouge le verbe, donner son infinitif. Souligner en vert le groupe déplaçable.</a:t>
            </a:r>
          </a:p>
          <a:p>
            <a:r>
              <a:rPr lang="fr-FR" dirty="0"/>
              <a:t>Demander : </a:t>
            </a:r>
            <a:r>
              <a:rPr lang="fr-FR" dirty="0">
                <a:solidFill>
                  <a:srgbClr val="3333FF"/>
                </a:solidFill>
                <a:latin typeface="Sassoon Infant Std" panose="020B0503020103030203" pitchFamily="34" charset="0"/>
              </a:rPr>
              <a:t>Quand faisons-nous des crêpes ?</a:t>
            </a:r>
            <a:r>
              <a:rPr lang="fr-FR" dirty="0"/>
              <a:t> Trouver un autre moment.</a:t>
            </a:r>
          </a:p>
          <a:p>
            <a:endParaRPr lang="fr-FR" dirty="0"/>
          </a:p>
          <a:p>
            <a:r>
              <a:rPr lang="fr-FR" u="sng" dirty="0"/>
              <a:t>Transformation affirmatif / négatif :</a:t>
            </a:r>
          </a:p>
          <a:p>
            <a:pPr lvl="1"/>
            <a:r>
              <a:rPr lang="fr-FR" dirty="0"/>
              <a:t>Le jour de la rentrée, nous retrouvons nos copains avec joie.</a:t>
            </a:r>
          </a:p>
          <a:p>
            <a:endParaRPr lang="fr-FR" dirty="0"/>
          </a:p>
          <a:p>
            <a:r>
              <a:rPr lang="fr-FR" u="sng" dirty="0"/>
              <a:t>Phrase interrogative :</a:t>
            </a:r>
          </a:p>
          <a:p>
            <a:r>
              <a:rPr lang="fr-FR" dirty="0"/>
              <a:t>Dans les phrases suivantes, souligner en bleu le sujet, ce qu’on en dit, encadrer en rouge le verbe, donner son infinitif, indiquer si le sujet est un pronom ou un GN, souligner en vert le groupe déplaçable :</a:t>
            </a:r>
          </a:p>
          <a:p>
            <a:pPr lvl="1"/>
            <a:r>
              <a:rPr lang="fr-FR" dirty="0"/>
              <a:t>Le matin de Pâques, tous les enfants cherchent des gourmandises dans des cachettes.</a:t>
            </a:r>
          </a:p>
          <a:p>
            <a:pPr lvl="1"/>
            <a:r>
              <a:rPr lang="fr-FR" dirty="0"/>
              <a:t>Le jour de la rentrée, nous retrouvons nos copains avec joie.</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pour former deux phrases correctes, ayant le même sens :</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r>
              <a:rPr lang="fr-FR" dirty="0"/>
              <a:t>Encadrer en rouge le verbe, donner son infinitif.</a:t>
            </a:r>
          </a:p>
          <a:p>
            <a:r>
              <a:rPr lang="fr-FR" dirty="0"/>
              <a:t>Souligner en bleu le sujet.</a:t>
            </a:r>
          </a:p>
          <a:p>
            <a:r>
              <a:rPr lang="fr-FR" dirty="0"/>
              <a:t>Souligner en vert le groupe déplaçable.</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131</TotalTime>
  <Words>1121</Words>
  <Application>Microsoft Office PowerPoint</Application>
  <PresentationFormat>Personnalisé</PresentationFormat>
  <Paragraphs>205</Paragraphs>
  <Slides>31</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31</vt:i4>
      </vt:variant>
    </vt:vector>
  </HeadingPairs>
  <TitlesOfParts>
    <vt:vector size="41" baseType="lpstr">
      <vt:lpstr>A Gentle Touch</vt:lpstr>
      <vt:lpstr>Androgyne</vt:lpstr>
      <vt:lpstr>Arial</vt:lpstr>
      <vt:lpstr>Calibri</vt:lpstr>
      <vt:lpstr>Cursive standard</vt:lpstr>
      <vt:lpstr>Gabriola</vt:lpstr>
      <vt:lpstr>Sassoon Infant Std</vt:lpstr>
      <vt:lpstr>Tahoma</vt:lpstr>
      <vt:lpstr>Wingdings</vt:lpstr>
      <vt:lpstr>Faire de la grammaire au CE1 - Prérempli</vt:lpstr>
      <vt:lpstr>Présentation PowerPoint</vt:lpstr>
      <vt:lpstr>Le ²texte</vt:lpstr>
      <vt:lpstr>Ma vie à Paris au fil des mois</vt:lpstr>
      <vt:lpstr>Présentation PowerPoint</vt:lpstr>
      <vt:lpstr>A²ctivité$ ²sur ²le ²texte</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T²ransposition$</vt:lpstr>
      <vt:lpstr>Présentation PowerPoint</vt:lpstr>
      <vt:lpstr>Présentation PowerPoint</vt:lpstr>
      <vt:lpstr>Présentation PowerPoint</vt:lpstr>
      <vt:lpstr>A²ctivité$ ²sur ²le$ nom$ ²commun$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A²ctivité$ ²de vocabulaire</vt:lpstr>
      <vt:lpstr>Présentation PowerPoint</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17</cp:revision>
  <dcterms:created xsi:type="dcterms:W3CDTF">2017-05-28T07:23:35Z</dcterms:created>
  <dcterms:modified xsi:type="dcterms:W3CDTF">2017-05-28T09:47:40Z</dcterms:modified>
</cp:coreProperties>
</file>