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72" r:id="rId5"/>
    <p:sldId id="291" r:id="rId6"/>
    <p:sldId id="277" r:id="rId7"/>
    <p:sldId id="292" r:id="rId8"/>
    <p:sldId id="279" r:id="rId9"/>
    <p:sldId id="305" r:id="rId10"/>
    <p:sldId id="281" r:id="rId11"/>
    <p:sldId id="296" r:id="rId12"/>
    <p:sldId id="297" r:id="rId13"/>
    <p:sldId id="282" r:id="rId14"/>
    <p:sldId id="283" r:id="rId15"/>
    <p:sldId id="284" r:id="rId16"/>
    <p:sldId id="298" r:id="rId17"/>
    <p:sldId id="285" r:id="rId18"/>
    <p:sldId id="286" r:id="rId19"/>
    <p:sldId id="288" r:id="rId20"/>
    <p:sldId id="299" r:id="rId21"/>
    <p:sldId id="300" r:id="rId22"/>
    <p:sldId id="301" r:id="rId23"/>
    <p:sldId id="302" r:id="rId24"/>
    <p:sldId id="293" r:id="rId25"/>
    <p:sldId id="287" r:id="rId26"/>
    <p:sldId id="303" r:id="rId27"/>
    <p:sldId id="304" r:id="rId28"/>
    <p:sldId id="289" r:id="rId29"/>
    <p:sldId id="295" r:id="rId30"/>
    <p:sldId id="290" r:id="rId31"/>
  </p:sldIdLst>
  <p:sldSz cx="9901238"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368">
          <p15:clr>
            <a:srgbClr val="A4A3A4"/>
          </p15:clr>
        </p15:guide>
        <p15:guide id="2" pos="615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9966"/>
    <a:srgbClr val="3333FF"/>
    <a:srgbClr val="9F5FCF"/>
    <a:srgbClr val="339933"/>
    <a:srgbClr val="993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25" autoAdjust="0"/>
    <p:restoredTop sz="94660"/>
  </p:normalViewPr>
  <p:slideViewPr>
    <p:cSldViewPr snapToGrid="0" snapToObjects="1">
      <p:cViewPr varScale="1">
        <p:scale>
          <a:sx n="71" d="100"/>
          <a:sy n="71" d="100"/>
        </p:scale>
        <p:origin x="-996" y="-102"/>
      </p:cViewPr>
      <p:guideLst>
        <p:guide orient="horz" pos="368"/>
        <p:guide pos="6157"/>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re">
    <p:spTree>
      <p:nvGrpSpPr>
        <p:cNvPr id="1" name=""/>
        <p:cNvGrpSpPr/>
        <p:nvPr/>
      </p:nvGrpSpPr>
      <p:grpSpPr>
        <a:xfrm>
          <a:off x="0" y="0"/>
          <a:ext cx="0" cy="0"/>
          <a:chOff x="0" y="0"/>
          <a:chExt cx="0" cy="0"/>
        </a:xfrm>
      </p:grpSpPr>
      <p:pic>
        <p:nvPicPr>
          <p:cNvPr id="8" name="Imag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627540" y="115892"/>
            <a:ext cx="6646159" cy="6626221"/>
          </a:xfrm>
          <a:prstGeom prst="rect">
            <a:avLst/>
          </a:prstGeom>
        </p:spPr>
      </p:pic>
    </p:spTree>
    <p:extLst>
      <p:ext uri="{BB962C8B-B14F-4D97-AF65-F5344CB8AC3E}">
        <p14:creationId xmlns:p14="http://schemas.microsoft.com/office/powerpoint/2010/main" val="27313093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Jour 1">
    <p:spTree>
      <p:nvGrpSpPr>
        <p:cNvPr id="1" name=""/>
        <p:cNvGrpSpPr/>
        <p:nvPr/>
      </p:nvGrpSpPr>
      <p:grpSpPr>
        <a:xfrm>
          <a:off x="0" y="0"/>
          <a:ext cx="0" cy="0"/>
          <a:chOff x="0" y="0"/>
          <a:chExt cx="0" cy="0"/>
        </a:xfrm>
      </p:grpSpPr>
      <p:pic>
        <p:nvPicPr>
          <p:cNvPr id="5" name="Imag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1348" y="5623"/>
            <a:ext cx="7858542" cy="6846755"/>
          </a:xfrm>
          <a:prstGeom prst="rect">
            <a:avLst/>
          </a:prstGeom>
        </p:spPr>
      </p:pic>
      <p:sp>
        <p:nvSpPr>
          <p:cNvPr id="3" name="Titre 2"/>
          <p:cNvSpPr>
            <a:spLocks noGrp="1"/>
          </p:cNvSpPr>
          <p:nvPr>
            <p:ph type="title"/>
          </p:nvPr>
        </p:nvSpPr>
        <p:spPr>
          <a:xfrm>
            <a:off x="2646363" y="764704"/>
            <a:ext cx="5400600" cy="854968"/>
          </a:xfrm>
          <a:prstGeom prst="rect">
            <a:avLst/>
          </a:prstGeom>
        </p:spPr>
        <p:txBody>
          <a:bodyPr/>
          <a:lstStyle>
            <a:lvl1pPr>
              <a:defRPr sz="5000" b="0" spc="0" baseline="0">
                <a:solidFill>
                  <a:srgbClr val="C00000"/>
                </a:solidFill>
                <a:latin typeface="Cursive standard" pitchFamily="2" charset="0"/>
                <a:ea typeface="A Gentle Touch" panose="02000603000000000000" pitchFamily="2" charset="0"/>
              </a:defRPr>
            </a:lvl1pPr>
          </a:lstStyle>
          <a:p>
            <a:r>
              <a:rPr lang="fr-FR"/>
              <a:t>Modifiez le style du titre</a:t>
            </a:r>
            <a:endParaRPr lang="fr-FR" dirty="0"/>
          </a:p>
        </p:txBody>
      </p:sp>
    </p:spTree>
    <p:extLst>
      <p:ext uri="{BB962C8B-B14F-4D97-AF65-F5344CB8AC3E}">
        <p14:creationId xmlns:p14="http://schemas.microsoft.com/office/powerpoint/2010/main" val="29308979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e">
    <p:spTree>
      <p:nvGrpSpPr>
        <p:cNvPr id="1" name=""/>
        <p:cNvGrpSpPr/>
        <p:nvPr/>
      </p:nvGrpSpPr>
      <p:grpSpPr>
        <a:xfrm>
          <a:off x="0" y="0"/>
          <a:ext cx="0" cy="0"/>
          <a:chOff x="0" y="0"/>
          <a:chExt cx="0" cy="0"/>
        </a:xfrm>
      </p:grpSpPr>
      <p:sp>
        <p:nvSpPr>
          <p:cNvPr id="4" name="ZoneTexte 3"/>
          <p:cNvSpPr txBox="1"/>
          <p:nvPr userDrawn="1"/>
        </p:nvSpPr>
        <p:spPr>
          <a:xfrm>
            <a:off x="125412" y="115888"/>
            <a:ext cx="9648825" cy="630000"/>
          </a:xfrm>
          <a:prstGeom prst="rect">
            <a:avLst/>
          </a:prstGeom>
          <a:ln w="12700"/>
        </p:spPr>
        <p:style>
          <a:lnRef idx="1">
            <a:schemeClr val="accent1"/>
          </a:lnRef>
          <a:fillRef idx="2">
            <a:schemeClr val="accent1"/>
          </a:fillRef>
          <a:effectRef idx="1">
            <a:schemeClr val="accent1"/>
          </a:effectRef>
          <a:fontRef idx="minor">
            <a:schemeClr val="dk1"/>
          </a:fontRef>
        </p:style>
        <p:txBody>
          <a:bodyPr wrap="square" rtlCol="0" anchor="ctr" anchorCtr="0">
            <a:noAutofit/>
          </a:bodyPr>
          <a:lstStyle/>
          <a:p>
            <a:pPr marL="3175" lvl="3" indent="0" algn="ctr"/>
            <a:endParaRPr lang="fr-FR" sz="3000" dirty="0">
              <a:latin typeface="Androgyne" pitchFamily="82" charset="0"/>
            </a:endParaRPr>
          </a:p>
        </p:txBody>
      </p:sp>
      <p:sp>
        <p:nvSpPr>
          <p:cNvPr id="3" name="Arrondir un rectangle avec un coin diagonal 2"/>
          <p:cNvSpPr/>
          <p:nvPr userDrawn="1"/>
        </p:nvSpPr>
        <p:spPr>
          <a:xfrm>
            <a:off x="233363" y="250888"/>
            <a:ext cx="1949063" cy="360000"/>
          </a:xfrm>
          <a:prstGeom prst="round2DiagRect">
            <a:avLst>
              <a:gd name="adj1" fmla="val 27250"/>
              <a:gd name="adj2" fmla="val 0"/>
            </a:avLst>
          </a:prstGeom>
          <a:solidFill>
            <a:schemeClr val="bg1"/>
          </a:solidFill>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algn="ctr"/>
            <a:r>
              <a:rPr lang="fr-FR" dirty="0">
                <a:solidFill>
                  <a:srgbClr val="0070C0"/>
                </a:solidFill>
              </a:rPr>
              <a:t>Le texte</a:t>
            </a:r>
          </a:p>
        </p:txBody>
      </p:sp>
      <p:sp>
        <p:nvSpPr>
          <p:cNvPr id="6" name="Titre 5"/>
          <p:cNvSpPr>
            <a:spLocks noGrp="1"/>
          </p:cNvSpPr>
          <p:nvPr>
            <p:ph type="title"/>
          </p:nvPr>
        </p:nvSpPr>
        <p:spPr>
          <a:xfrm>
            <a:off x="2182426" y="26824"/>
            <a:ext cx="7591812" cy="699782"/>
          </a:xfrm>
          <a:prstGeom prst="rect">
            <a:avLst/>
          </a:prstGeom>
        </p:spPr>
        <p:txBody>
          <a:bodyPr anchor="ctr" anchorCtr="0"/>
          <a:lstStyle>
            <a:lvl1pPr>
              <a:defRPr sz="4000">
                <a:solidFill>
                  <a:srgbClr val="0070C0"/>
                </a:solidFill>
                <a:latin typeface="Gabriola" panose="04040605051002020D02" pitchFamily="82" charset="0"/>
              </a:defRPr>
            </a:lvl1pPr>
          </a:lstStyle>
          <a:p>
            <a:r>
              <a:rPr lang="fr-FR"/>
              <a:t>Modifiez le style du titre</a:t>
            </a:r>
            <a:endParaRPr lang="fr-FR" dirty="0"/>
          </a:p>
        </p:txBody>
      </p:sp>
      <p:sp>
        <p:nvSpPr>
          <p:cNvPr id="8" name="Espace réservé du texte 7"/>
          <p:cNvSpPr>
            <a:spLocks noGrp="1"/>
          </p:cNvSpPr>
          <p:nvPr>
            <p:ph type="body" sz="quarter" idx="10"/>
          </p:nvPr>
        </p:nvSpPr>
        <p:spPr>
          <a:xfrm>
            <a:off x="125412" y="836712"/>
            <a:ext cx="9648825" cy="5905401"/>
          </a:xfrm>
          <a:prstGeom prst="rect">
            <a:avLst/>
          </a:prstGeom>
          <a:ln w="25400">
            <a:solidFill>
              <a:schemeClr val="accent1"/>
            </a:solidFill>
          </a:ln>
        </p:spPr>
        <p:txBody>
          <a:bodyPr/>
          <a:lstStyle>
            <a:lvl1pPr marL="0" indent="0" algn="just">
              <a:lnSpc>
                <a:spcPct val="150000"/>
              </a:lnSpc>
              <a:spcBef>
                <a:spcPts val="0"/>
              </a:spcBef>
              <a:buFontTx/>
              <a:buNone/>
              <a:defRPr sz="2000" b="1"/>
            </a:lvl1pPr>
            <a:lvl2pPr marL="0" indent="0" algn="just">
              <a:lnSpc>
                <a:spcPct val="150000"/>
              </a:lnSpc>
              <a:spcBef>
                <a:spcPts val="0"/>
              </a:spcBef>
              <a:buFontTx/>
              <a:buNone/>
              <a:defRPr sz="2000" b="1"/>
            </a:lvl2pPr>
            <a:lvl3pPr marL="0" indent="0" algn="just">
              <a:lnSpc>
                <a:spcPct val="150000"/>
              </a:lnSpc>
              <a:spcBef>
                <a:spcPts val="0"/>
              </a:spcBef>
              <a:buFontTx/>
              <a:buNone/>
              <a:defRPr sz="2000" b="1"/>
            </a:lvl3pPr>
            <a:lvl4pPr marL="0" indent="0" algn="just">
              <a:lnSpc>
                <a:spcPct val="150000"/>
              </a:lnSpc>
              <a:spcBef>
                <a:spcPts val="0"/>
              </a:spcBef>
              <a:buFontTx/>
              <a:buNone/>
              <a:defRPr sz="2000" b="1"/>
            </a:lvl4pPr>
            <a:lvl5pPr marL="0" indent="0" algn="just">
              <a:lnSpc>
                <a:spcPct val="150000"/>
              </a:lnSpc>
              <a:spcBef>
                <a:spcPts val="0"/>
              </a:spcBef>
              <a:buFontTx/>
              <a:buNone/>
              <a:defRPr sz="2000" b="1"/>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11279080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ll - Maitresse">
    <p:spTree>
      <p:nvGrpSpPr>
        <p:cNvPr id="1" name=""/>
        <p:cNvGrpSpPr/>
        <p:nvPr/>
      </p:nvGrpSpPr>
      <p:grpSpPr>
        <a:xfrm>
          <a:off x="0" y="0"/>
          <a:ext cx="0" cy="0"/>
          <a:chOff x="0" y="0"/>
          <a:chExt cx="0" cy="0"/>
        </a:xfrm>
      </p:grpSpPr>
      <p:sp>
        <p:nvSpPr>
          <p:cNvPr id="3" name="Arrondir un rectangle avec un coin diagonal 2"/>
          <p:cNvSpPr/>
          <p:nvPr userDrawn="1"/>
        </p:nvSpPr>
        <p:spPr>
          <a:xfrm>
            <a:off x="129600" y="129600"/>
            <a:ext cx="1949063" cy="360000"/>
          </a:xfrm>
          <a:prstGeom prst="round2DiagRect">
            <a:avLst>
              <a:gd name="adj1" fmla="val 27250"/>
              <a:gd name="adj2" fmla="val 0"/>
            </a:avLst>
          </a:prstGeom>
          <a:solidFill>
            <a:schemeClr val="bg1"/>
          </a:solidFill>
          <a:ln w="25400">
            <a:solidFill>
              <a:srgbClr val="00B050"/>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solidFill>
                  <a:srgbClr val="339966"/>
                </a:solidFill>
              </a:rPr>
              <a:t>Collectif</a:t>
            </a:r>
          </a:p>
        </p:txBody>
      </p:sp>
      <p:sp>
        <p:nvSpPr>
          <p:cNvPr id="4" name="Rogner un rectangle avec un coin du même côté 3"/>
          <p:cNvSpPr/>
          <p:nvPr userDrawn="1"/>
        </p:nvSpPr>
        <p:spPr>
          <a:xfrm rot="5400000">
            <a:off x="8517600" y="-759600"/>
            <a:ext cx="360000" cy="2143969"/>
          </a:xfrm>
          <a:prstGeom prst="snip2SameRect">
            <a:avLst>
              <a:gd name="adj1" fmla="val 27956"/>
              <a:gd name="adj2" fmla="val 0"/>
            </a:avLst>
          </a:prstGeom>
          <a:solidFill>
            <a:schemeClr val="bg1"/>
          </a:solidFill>
          <a:ln w="38100" cmpd="thickThi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fr-FR" dirty="0">
              <a:solidFill>
                <a:schemeClr val="accent3">
                  <a:lumMod val="75000"/>
                </a:schemeClr>
              </a:solidFill>
            </a:endParaRPr>
          </a:p>
        </p:txBody>
      </p:sp>
      <p:sp>
        <p:nvSpPr>
          <p:cNvPr id="6" name="Espace réservé du texte 5"/>
          <p:cNvSpPr>
            <a:spLocks noGrp="1"/>
          </p:cNvSpPr>
          <p:nvPr>
            <p:ph type="body" sz="quarter" idx="10"/>
          </p:nvPr>
        </p:nvSpPr>
        <p:spPr>
          <a:xfrm>
            <a:off x="125413" y="584199"/>
            <a:ext cx="9645960" cy="6157913"/>
          </a:xfrm>
          <a:prstGeom prst="rect">
            <a:avLst/>
          </a:prstGeom>
          <a:ln w="25400">
            <a:solidFill>
              <a:srgbClr val="00B050"/>
            </a:solidFill>
          </a:ln>
        </p:spPr>
        <p:txBody>
          <a:bodyPr/>
          <a:lstStyle>
            <a:lvl1pPr marL="0" indent="0" algn="just" defTabSz="914400" rtl="0" eaLnBrk="1" latinLnBrk="0" hangingPunct="1">
              <a:lnSpc>
                <a:spcPct val="100000"/>
              </a:lnSpc>
              <a:spcBef>
                <a:spcPts val="0"/>
              </a:spcBef>
              <a:buFontTx/>
              <a:buNone/>
              <a:defRPr lang="fr-FR" sz="1800" b="0" kern="1200" dirty="0" smtClean="0">
                <a:solidFill>
                  <a:schemeClr val="tx1"/>
                </a:solidFill>
                <a:latin typeface="+mn-lt"/>
                <a:ea typeface="+mn-ea"/>
                <a:cs typeface="+mn-cs"/>
              </a:defRPr>
            </a:lvl1pPr>
            <a:lvl2pPr marL="0" indent="0" algn="just" defTabSz="914400" rtl="0" eaLnBrk="1" latinLnBrk="0" hangingPunct="1">
              <a:lnSpc>
                <a:spcPct val="100000"/>
              </a:lnSpc>
              <a:spcBef>
                <a:spcPts val="0"/>
              </a:spcBef>
              <a:buFontTx/>
              <a:buNone/>
              <a:defRPr lang="fr-FR" sz="1800" b="0" kern="1200" dirty="0" smtClean="0">
                <a:solidFill>
                  <a:srgbClr val="3333FF"/>
                </a:solidFill>
                <a:latin typeface="Sassoon Infant Std" pitchFamily="34" charset="0"/>
                <a:ea typeface="+mn-ea"/>
                <a:cs typeface="+mn-cs"/>
              </a:defRPr>
            </a:lvl2pPr>
            <a:lvl3pPr marL="0" indent="0" algn="just" defTabSz="914400" rtl="0" eaLnBrk="1" latinLnBrk="0" hangingPunct="1">
              <a:lnSpc>
                <a:spcPct val="150000"/>
              </a:lnSpc>
              <a:spcBef>
                <a:spcPts val="0"/>
              </a:spcBef>
              <a:buFontTx/>
              <a:buNone/>
              <a:defRPr lang="fr-FR" sz="2600" dirty="0" smtClean="0">
                <a:latin typeface="Cursive standard" pitchFamily="2" charset="0"/>
              </a:defRPr>
            </a:lvl3pPr>
            <a:lvl4pPr marL="0" indent="0" algn="just" defTabSz="914400" rtl="0" eaLnBrk="1" latinLnBrk="0" hangingPunct="1">
              <a:lnSpc>
                <a:spcPct val="150000"/>
              </a:lnSpc>
              <a:spcBef>
                <a:spcPts val="0"/>
              </a:spcBef>
              <a:buFontTx/>
              <a:buNone/>
              <a:defRPr lang="fr-FR" sz="2600" dirty="0" smtClean="0">
                <a:latin typeface="Cursive standard" pitchFamily="2" charset="0"/>
              </a:defRPr>
            </a:lvl4pPr>
            <a:lvl5pPr marL="0" indent="0" algn="just" defTabSz="914400" rtl="0" eaLnBrk="1" latinLnBrk="0" hangingPunct="1">
              <a:lnSpc>
                <a:spcPct val="100000"/>
              </a:lnSpc>
              <a:spcBef>
                <a:spcPts val="0"/>
              </a:spcBef>
              <a:buFontTx/>
              <a:buNone/>
              <a:defRPr lang="fr-FR" sz="2200" b="1" kern="1200" dirty="0" smtClean="0">
                <a:solidFill>
                  <a:srgbClr val="00B050"/>
                </a:solidFill>
                <a:latin typeface="Gabriola" panose="04040605051002020D02" pitchFamily="82" charset="0"/>
                <a:ea typeface="+mn-ea"/>
                <a:cs typeface="+mn-cs"/>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8" name="Espace réservé du texte 7"/>
          <p:cNvSpPr>
            <a:spLocks noGrp="1"/>
          </p:cNvSpPr>
          <p:nvPr>
            <p:ph type="body" sz="quarter" idx="11"/>
          </p:nvPr>
        </p:nvSpPr>
        <p:spPr>
          <a:xfrm>
            <a:off x="7625615" y="132384"/>
            <a:ext cx="2026659" cy="360362"/>
          </a:xfrm>
          <a:prstGeom prst="rect">
            <a:avLst/>
          </a:prstGeom>
        </p:spPr>
        <p:txBody>
          <a:bodyPr/>
          <a:lstStyle>
            <a:lvl1pPr marL="285750" indent="-285750" algn="ctr" defTabSz="914400" rtl="0" eaLnBrk="1" latinLnBrk="0" hangingPunct="1">
              <a:buFontTx/>
              <a:buNone/>
              <a:defRPr lang="fr-FR" sz="1800" kern="1200" dirty="0" smtClean="0">
                <a:solidFill>
                  <a:srgbClr val="00B050"/>
                </a:solidFill>
                <a:latin typeface="+mn-lt"/>
                <a:ea typeface="+mn-ea"/>
                <a:cs typeface="+mn-cs"/>
              </a:defRPr>
            </a:lvl1pPr>
            <a:lvl2pPr marL="0" indent="0" algn="ctr" defTabSz="914400" rtl="0" eaLnBrk="1" latinLnBrk="0" hangingPunct="1">
              <a:buFontTx/>
              <a:buNone/>
              <a:defRPr lang="fr-FR" sz="1800" kern="1200" dirty="0" smtClean="0">
                <a:solidFill>
                  <a:srgbClr val="00B050"/>
                </a:solidFill>
                <a:latin typeface="+mn-lt"/>
                <a:ea typeface="+mn-ea"/>
                <a:cs typeface="+mn-cs"/>
              </a:defRPr>
            </a:lvl2pPr>
            <a:lvl3pPr marL="0" indent="0" algn="ctr" defTabSz="914400" rtl="0" eaLnBrk="1" latinLnBrk="0" hangingPunct="1">
              <a:buFontTx/>
              <a:buNone/>
              <a:defRPr lang="fr-FR" sz="1800" kern="1200" dirty="0" smtClean="0">
                <a:solidFill>
                  <a:srgbClr val="00B050"/>
                </a:solidFill>
                <a:latin typeface="+mn-lt"/>
                <a:ea typeface="+mn-ea"/>
                <a:cs typeface="+mn-cs"/>
              </a:defRPr>
            </a:lvl3pPr>
            <a:lvl4pPr marL="0" indent="0" algn="ctr" defTabSz="914400" rtl="0" eaLnBrk="1" latinLnBrk="0" hangingPunct="1">
              <a:buFontTx/>
              <a:buNone/>
              <a:defRPr lang="fr-FR" sz="1800" kern="1200" dirty="0" smtClean="0">
                <a:solidFill>
                  <a:srgbClr val="00B050"/>
                </a:solidFill>
                <a:latin typeface="+mn-lt"/>
                <a:ea typeface="+mn-ea"/>
                <a:cs typeface="+mn-cs"/>
              </a:defRPr>
            </a:lvl4pPr>
            <a:lvl5pPr marL="0" indent="0" algn="ctr" defTabSz="914400" rtl="0" eaLnBrk="1" latinLnBrk="0" hangingPunct="1">
              <a:buFontTx/>
              <a:buNone/>
              <a:defRPr lang="fr-FR" sz="1800" kern="1200" dirty="0">
                <a:solidFill>
                  <a:srgbClr val="00B050"/>
                </a:solidFill>
                <a:latin typeface="+mn-lt"/>
                <a:ea typeface="+mn-ea"/>
                <a:cs typeface="+mn-cs"/>
              </a:defRPr>
            </a:lvl5pPr>
          </a:lstStyle>
          <a:p>
            <a:pPr marL="0" lvl="0" indent="0" algn="ctr" defTabSz="914400" rtl="0" eaLnBrk="1" latinLnBrk="0" hangingPunct="1">
              <a:spcBef>
                <a:spcPct val="20000"/>
              </a:spcBef>
            </a:pPr>
            <a:r>
              <a:rPr lang="fr-FR"/>
              <a:t>Modifier les styles du texte du masque</a:t>
            </a:r>
          </a:p>
          <a:p>
            <a:pPr marL="0" lvl="1" indent="0" algn="ctr" defTabSz="914400" rtl="0" eaLnBrk="1" latinLnBrk="0" hangingPunct="1">
              <a:spcBef>
                <a:spcPct val="20000"/>
              </a:spcBef>
            </a:pPr>
            <a:r>
              <a:rPr lang="fr-FR"/>
              <a:t>Deuxième niveau</a:t>
            </a:r>
          </a:p>
          <a:p>
            <a:pPr marL="0" lvl="2" indent="0" algn="ctr" defTabSz="914400" rtl="0" eaLnBrk="1" latinLnBrk="0" hangingPunct="1">
              <a:spcBef>
                <a:spcPct val="20000"/>
              </a:spcBef>
            </a:pPr>
            <a:r>
              <a:rPr lang="fr-FR"/>
              <a:t>Troisième niveau</a:t>
            </a:r>
          </a:p>
          <a:p>
            <a:pPr marL="0" lvl="3" indent="0" algn="ctr" defTabSz="914400" rtl="0" eaLnBrk="1" latinLnBrk="0" hangingPunct="1">
              <a:spcBef>
                <a:spcPct val="20000"/>
              </a:spcBef>
            </a:pPr>
            <a:r>
              <a:rPr lang="fr-FR"/>
              <a:t>Quatrième niveau</a:t>
            </a:r>
          </a:p>
          <a:p>
            <a:pPr marL="0" lvl="4" indent="0" algn="ctr" defTabSz="914400" rtl="0" eaLnBrk="1" latinLnBrk="0" hangingPunct="1">
              <a:spcBef>
                <a:spcPct val="20000"/>
              </a:spcBef>
            </a:pPr>
            <a:r>
              <a:rPr lang="fr-FR"/>
              <a:t>Cinquième niveau</a:t>
            </a:r>
            <a:endParaRPr lang="fr-FR" dirty="0"/>
          </a:p>
        </p:txBody>
      </p:sp>
    </p:spTree>
    <p:extLst>
      <p:ext uri="{BB962C8B-B14F-4D97-AF65-F5344CB8AC3E}">
        <p14:creationId xmlns:p14="http://schemas.microsoft.com/office/powerpoint/2010/main" val="35226380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ll - Élève">
    <p:spTree>
      <p:nvGrpSpPr>
        <p:cNvPr id="1" name=""/>
        <p:cNvGrpSpPr/>
        <p:nvPr/>
      </p:nvGrpSpPr>
      <p:grpSpPr>
        <a:xfrm>
          <a:off x="0" y="0"/>
          <a:ext cx="0" cy="0"/>
          <a:chOff x="0" y="0"/>
          <a:chExt cx="0" cy="0"/>
        </a:xfrm>
      </p:grpSpPr>
      <p:sp>
        <p:nvSpPr>
          <p:cNvPr id="3" name="Arrondir un rectangle avec un coin diagonal 2"/>
          <p:cNvSpPr/>
          <p:nvPr userDrawn="1"/>
        </p:nvSpPr>
        <p:spPr>
          <a:xfrm>
            <a:off x="130991" y="130174"/>
            <a:ext cx="1949063" cy="360000"/>
          </a:xfrm>
          <a:prstGeom prst="round2DiagRect">
            <a:avLst>
              <a:gd name="adj1" fmla="val 27250"/>
              <a:gd name="adj2" fmla="val 0"/>
            </a:avLst>
          </a:prstGeom>
          <a:solidFill>
            <a:schemeClr val="bg1"/>
          </a:solidFill>
          <a:ln w="25400">
            <a:solidFill>
              <a:schemeClr val="accent5">
                <a:lumMod val="75000"/>
              </a:schemeClr>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solidFill>
                  <a:schemeClr val="accent5">
                    <a:lumMod val="75000"/>
                  </a:schemeClr>
                </a:solidFill>
              </a:rPr>
              <a:t>Collectif</a:t>
            </a:r>
          </a:p>
        </p:txBody>
      </p:sp>
      <p:sp>
        <p:nvSpPr>
          <p:cNvPr id="6" name="Espace réservé du texte 5"/>
          <p:cNvSpPr>
            <a:spLocks noGrp="1"/>
          </p:cNvSpPr>
          <p:nvPr>
            <p:ph type="body" sz="quarter" idx="10"/>
          </p:nvPr>
        </p:nvSpPr>
        <p:spPr>
          <a:xfrm>
            <a:off x="125414" y="584684"/>
            <a:ext cx="9648824" cy="6157429"/>
          </a:xfrm>
          <a:prstGeom prst="rect">
            <a:avLst/>
          </a:prstGeom>
          <a:ln w="25400">
            <a:solidFill>
              <a:schemeClr val="accent5">
                <a:lumMod val="75000"/>
              </a:schemeClr>
            </a:solidFill>
          </a:ln>
        </p:spPr>
        <p:txBody>
          <a:bodyPr/>
          <a:lstStyle>
            <a:lvl1pPr marL="0" indent="0" algn="just" defTabSz="914400" rtl="0" eaLnBrk="1" latinLnBrk="0" hangingPunct="1">
              <a:lnSpc>
                <a:spcPct val="100000"/>
              </a:lnSpc>
              <a:spcBef>
                <a:spcPts val="0"/>
              </a:spcBef>
              <a:buFontTx/>
              <a:buNone/>
              <a:defRPr lang="fr-FR" sz="2000" b="0" u="sng" kern="1200" dirty="0" smtClean="0">
                <a:solidFill>
                  <a:srgbClr val="3333FF"/>
                </a:solidFill>
                <a:latin typeface="Sassoon Infant Std" pitchFamily="34" charset="0"/>
                <a:ea typeface="+mn-ea"/>
                <a:cs typeface="+mn-cs"/>
              </a:defRPr>
            </a:lvl1pPr>
            <a:lvl2pPr marL="0" indent="0" algn="just" defTabSz="914400" rtl="0" eaLnBrk="1" latinLnBrk="0" hangingPunct="1">
              <a:lnSpc>
                <a:spcPct val="150000"/>
              </a:lnSpc>
              <a:spcBef>
                <a:spcPts val="0"/>
              </a:spcBef>
              <a:buFontTx/>
              <a:buNone/>
              <a:defRPr lang="fr-FR" dirty="0" smtClean="0">
                <a:latin typeface="Cursive standard" pitchFamily="2" charset="0"/>
              </a:defRPr>
            </a:lvl2pPr>
            <a:lvl3pPr marL="0" indent="0" algn="just" defTabSz="914400" rtl="0" eaLnBrk="1" latinLnBrk="0" hangingPunct="1">
              <a:lnSpc>
                <a:spcPct val="150000"/>
              </a:lnSpc>
              <a:spcBef>
                <a:spcPts val="0"/>
              </a:spcBef>
              <a:buFontTx/>
              <a:buNone/>
              <a:defRPr lang="fr-FR" sz="2000" dirty="0" smtClean="0"/>
            </a:lvl3pPr>
            <a:lvl4pPr marL="0" indent="0" algn="just" defTabSz="914400" rtl="0" eaLnBrk="1" latinLnBrk="0" hangingPunct="1">
              <a:lnSpc>
                <a:spcPct val="150000"/>
              </a:lnSpc>
              <a:spcBef>
                <a:spcPts val="0"/>
              </a:spcBef>
              <a:buFontTx/>
              <a:buNone/>
              <a:defRPr lang="fr-FR" sz="2000" b="1" kern="1200" dirty="0" smtClean="0">
                <a:solidFill>
                  <a:schemeClr val="tx1"/>
                </a:solidFill>
                <a:latin typeface="+mn-lt"/>
                <a:ea typeface="+mn-ea"/>
                <a:cs typeface="+mn-cs"/>
              </a:defRPr>
            </a:lvl4pPr>
            <a:lvl5pPr marL="0" indent="0" algn="just" defTabSz="914400" rtl="0" eaLnBrk="1" latinLnBrk="0" hangingPunct="1">
              <a:lnSpc>
                <a:spcPct val="100000"/>
              </a:lnSpc>
              <a:spcBef>
                <a:spcPts val="0"/>
              </a:spcBef>
              <a:buFontTx/>
              <a:buNone/>
              <a:defRPr lang="fr-FR" dirty="0"/>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7" name="Rogner un rectangle avec un coin du même côté 6"/>
          <p:cNvSpPr/>
          <p:nvPr userDrawn="1"/>
        </p:nvSpPr>
        <p:spPr>
          <a:xfrm rot="5400000">
            <a:off x="8517600" y="-759600"/>
            <a:ext cx="360000" cy="2143969"/>
          </a:xfrm>
          <a:prstGeom prst="snip2SameRect">
            <a:avLst>
              <a:gd name="adj1" fmla="val 27956"/>
              <a:gd name="adj2" fmla="val 0"/>
            </a:avLst>
          </a:prstGeom>
          <a:solidFill>
            <a:schemeClr val="bg1"/>
          </a:solidFill>
          <a:ln w="38100" cmpd="thickThi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fr-FR" dirty="0">
              <a:solidFill>
                <a:srgbClr val="00B050"/>
              </a:solidFill>
            </a:endParaRPr>
          </a:p>
        </p:txBody>
      </p:sp>
      <p:sp>
        <p:nvSpPr>
          <p:cNvPr id="9" name="Espace réservé du texte 8"/>
          <p:cNvSpPr>
            <a:spLocks noGrp="1"/>
          </p:cNvSpPr>
          <p:nvPr>
            <p:ph type="body" sz="quarter" idx="12"/>
          </p:nvPr>
        </p:nvSpPr>
        <p:spPr>
          <a:xfrm>
            <a:off x="7632074" y="129812"/>
            <a:ext cx="2026659" cy="360362"/>
          </a:xfrm>
          <a:prstGeom prst="rect">
            <a:avLst/>
          </a:prstGeom>
        </p:spPr>
        <p:txBody>
          <a:bodyPr anchor="t" anchorCtr="0"/>
          <a:lstStyle>
            <a:lvl1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1pPr>
            <a:lvl2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2pPr>
            <a:lvl3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3pPr>
            <a:lvl4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4pPr>
            <a:lvl5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33723163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ignage Seyes">
    <p:spTree>
      <p:nvGrpSpPr>
        <p:cNvPr id="1" name=""/>
        <p:cNvGrpSpPr/>
        <p:nvPr/>
      </p:nvGrpSpPr>
      <p:grpSpPr>
        <a:xfrm>
          <a:off x="0" y="0"/>
          <a:ext cx="0" cy="0"/>
          <a:chOff x="0" y="0"/>
          <a:chExt cx="0" cy="0"/>
        </a:xfrm>
      </p:grpSpPr>
      <p:pic>
        <p:nvPicPr>
          <p:cNvPr id="2" name="Image 1"/>
          <p:cNvPicPr>
            <a:picLocks noChangeAspect="1"/>
          </p:cNvPicPr>
          <p:nvPr userDrawn="1"/>
        </p:nvPicPr>
        <p:blipFill rotWithShape="1">
          <a:blip r:embed="rId2">
            <a:extLst>
              <a:ext uri="{28A0092B-C50C-407E-A947-70E740481C1C}">
                <a14:useLocalDpi xmlns:a14="http://schemas.microsoft.com/office/drawing/2010/main" val="0"/>
              </a:ext>
            </a:extLst>
          </a:blip>
          <a:srcRect l="1321" t="7274" r="1286" b="691"/>
          <a:stretch/>
        </p:blipFill>
        <p:spPr>
          <a:xfrm>
            <a:off x="130991" y="584684"/>
            <a:ext cx="9643247" cy="6157430"/>
          </a:xfrm>
          <a:prstGeom prst="rect">
            <a:avLst/>
          </a:prstGeom>
        </p:spPr>
      </p:pic>
      <p:sp>
        <p:nvSpPr>
          <p:cNvPr id="3" name="Arrondir un rectangle avec un coin diagonal 2"/>
          <p:cNvSpPr/>
          <p:nvPr userDrawn="1"/>
        </p:nvSpPr>
        <p:spPr>
          <a:xfrm>
            <a:off x="130991" y="130174"/>
            <a:ext cx="1949063" cy="360000"/>
          </a:xfrm>
          <a:prstGeom prst="round2DiagRect">
            <a:avLst>
              <a:gd name="adj1" fmla="val 27250"/>
              <a:gd name="adj2" fmla="val 0"/>
            </a:avLst>
          </a:prstGeom>
          <a:solidFill>
            <a:schemeClr val="bg1"/>
          </a:solidFill>
          <a:ln w="25400">
            <a:solidFill>
              <a:schemeClr val="accent5">
                <a:lumMod val="75000"/>
              </a:schemeClr>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solidFill>
                  <a:schemeClr val="accent5">
                    <a:lumMod val="75000"/>
                  </a:schemeClr>
                </a:solidFill>
              </a:rPr>
              <a:t>Collectif</a:t>
            </a:r>
          </a:p>
        </p:txBody>
      </p:sp>
      <p:sp>
        <p:nvSpPr>
          <p:cNvPr id="4" name="Espace réservé du texte 5"/>
          <p:cNvSpPr>
            <a:spLocks noGrp="1"/>
          </p:cNvSpPr>
          <p:nvPr>
            <p:ph type="body" sz="quarter" idx="10"/>
          </p:nvPr>
        </p:nvSpPr>
        <p:spPr>
          <a:xfrm>
            <a:off x="125414" y="584684"/>
            <a:ext cx="9648824" cy="6157429"/>
          </a:xfrm>
          <a:prstGeom prst="rect">
            <a:avLst/>
          </a:prstGeom>
          <a:ln w="25400">
            <a:solidFill>
              <a:schemeClr val="accent5">
                <a:lumMod val="75000"/>
              </a:schemeClr>
            </a:solidFill>
          </a:ln>
        </p:spPr>
        <p:txBody>
          <a:bodyPr/>
          <a:lstStyle>
            <a:lvl1pPr marL="0" indent="0" algn="just" defTabSz="914400" rtl="0" eaLnBrk="1" latinLnBrk="0" hangingPunct="1">
              <a:lnSpc>
                <a:spcPct val="100000"/>
              </a:lnSpc>
              <a:spcBef>
                <a:spcPts val="0"/>
              </a:spcBef>
              <a:buFontTx/>
              <a:buNone/>
              <a:defRPr lang="fr-FR" sz="2000" b="0" u="sng" kern="1200" dirty="0" smtClean="0">
                <a:solidFill>
                  <a:srgbClr val="3333FF"/>
                </a:solidFill>
                <a:latin typeface="Sassoon Infant Std" pitchFamily="34" charset="0"/>
                <a:ea typeface="+mn-ea"/>
                <a:cs typeface="+mn-cs"/>
              </a:defRPr>
            </a:lvl1pPr>
            <a:lvl2pPr marL="0" indent="0" algn="just" defTabSz="914400" rtl="0" eaLnBrk="1" latinLnBrk="0" hangingPunct="1">
              <a:lnSpc>
                <a:spcPct val="150000"/>
              </a:lnSpc>
              <a:spcBef>
                <a:spcPts val="0"/>
              </a:spcBef>
              <a:buFontTx/>
              <a:buNone/>
              <a:defRPr lang="fr-FR" dirty="0" smtClean="0">
                <a:latin typeface="Cursive standard" pitchFamily="2" charset="0"/>
              </a:defRPr>
            </a:lvl2pPr>
            <a:lvl3pPr marL="0" indent="0" algn="just" defTabSz="914400" rtl="0" eaLnBrk="1" latinLnBrk="0" hangingPunct="1">
              <a:lnSpc>
                <a:spcPct val="200000"/>
              </a:lnSpc>
              <a:spcBef>
                <a:spcPts val="0"/>
              </a:spcBef>
              <a:buFontTx/>
              <a:buNone/>
              <a:defRPr lang="fr-FR" sz="2000" dirty="0" smtClean="0"/>
            </a:lvl3pPr>
            <a:lvl4pPr marL="0" indent="0" algn="just" defTabSz="914400" rtl="0" eaLnBrk="1" latinLnBrk="0" hangingPunct="1">
              <a:lnSpc>
                <a:spcPct val="200000"/>
              </a:lnSpc>
              <a:spcBef>
                <a:spcPts val="0"/>
              </a:spcBef>
              <a:buFontTx/>
              <a:buNone/>
              <a:defRPr lang="fr-FR" sz="2000" b="1" kern="1200" dirty="0" smtClean="0">
                <a:solidFill>
                  <a:schemeClr val="tx1"/>
                </a:solidFill>
                <a:latin typeface="+mn-lt"/>
                <a:ea typeface="+mn-ea"/>
                <a:cs typeface="+mn-cs"/>
              </a:defRPr>
            </a:lvl4pPr>
            <a:lvl5pPr marL="0" indent="0" algn="just" defTabSz="914400" rtl="0" eaLnBrk="1" latinLnBrk="0" hangingPunct="1">
              <a:lnSpc>
                <a:spcPct val="200000"/>
              </a:lnSpc>
              <a:spcBef>
                <a:spcPts val="0"/>
              </a:spcBef>
              <a:buFontTx/>
              <a:buNone/>
              <a:defRPr lang="fr-FR" dirty="0"/>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5" name="Rogner un rectangle avec un coin du même côté 4"/>
          <p:cNvSpPr/>
          <p:nvPr userDrawn="1"/>
        </p:nvSpPr>
        <p:spPr>
          <a:xfrm rot="5400000">
            <a:off x="8517600" y="-759600"/>
            <a:ext cx="360000" cy="2143969"/>
          </a:xfrm>
          <a:prstGeom prst="snip2SameRect">
            <a:avLst>
              <a:gd name="adj1" fmla="val 27956"/>
              <a:gd name="adj2" fmla="val 0"/>
            </a:avLst>
          </a:prstGeom>
          <a:solidFill>
            <a:schemeClr val="bg1"/>
          </a:solidFill>
          <a:ln w="38100" cmpd="thickThi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fr-FR" dirty="0">
              <a:solidFill>
                <a:srgbClr val="00B050"/>
              </a:solidFill>
            </a:endParaRPr>
          </a:p>
        </p:txBody>
      </p:sp>
      <p:sp>
        <p:nvSpPr>
          <p:cNvPr id="6" name="Espace réservé du texte 8"/>
          <p:cNvSpPr>
            <a:spLocks noGrp="1"/>
          </p:cNvSpPr>
          <p:nvPr>
            <p:ph type="body" sz="quarter" idx="12"/>
          </p:nvPr>
        </p:nvSpPr>
        <p:spPr>
          <a:xfrm>
            <a:off x="7632074" y="129812"/>
            <a:ext cx="2026659" cy="360362"/>
          </a:xfrm>
          <a:prstGeom prst="rect">
            <a:avLst/>
          </a:prstGeom>
        </p:spPr>
        <p:txBody>
          <a:bodyPr anchor="t" anchorCtr="0"/>
          <a:lstStyle>
            <a:lvl1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1pPr>
            <a:lvl2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2pPr>
            <a:lvl3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3pPr>
            <a:lvl4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4pPr>
            <a:lvl5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11" name="Espace réservé du texte 10"/>
          <p:cNvSpPr>
            <a:spLocks noGrp="1"/>
          </p:cNvSpPr>
          <p:nvPr>
            <p:ph type="body" sz="quarter" idx="13"/>
          </p:nvPr>
        </p:nvSpPr>
        <p:spPr>
          <a:xfrm>
            <a:off x="1050425" y="1125539"/>
            <a:ext cx="8724627" cy="5616575"/>
          </a:xfrm>
          <a:prstGeom prst="rect">
            <a:avLst/>
          </a:prstGeom>
        </p:spPr>
        <p:txBody>
          <a:bodyPr/>
          <a:lstStyle>
            <a:lvl1pPr marL="0" indent="0">
              <a:buFontTx/>
              <a:buNone/>
              <a:defRPr lang="fr-FR" sz="2000" b="0" u="sng" kern="1200" dirty="0" smtClean="0">
                <a:solidFill>
                  <a:srgbClr val="3333FF"/>
                </a:solidFill>
                <a:latin typeface="Sassoon Infant Std" pitchFamily="34" charset="0"/>
                <a:ea typeface="+mn-ea"/>
                <a:cs typeface="+mn-cs"/>
              </a:defRPr>
            </a:lvl1pPr>
            <a:lvl2pPr marL="0" indent="0">
              <a:buFontTx/>
              <a:buNone/>
              <a:defRPr lang="fr-FR" sz="2800" kern="1200" dirty="0" smtClean="0">
                <a:solidFill>
                  <a:schemeClr val="tx1"/>
                </a:solidFill>
                <a:latin typeface="Cursive standard" pitchFamily="2" charset="0"/>
                <a:ea typeface="+mn-ea"/>
                <a:cs typeface="+mn-cs"/>
              </a:defRPr>
            </a:lvl2pPr>
            <a:lvl3pPr marL="0" indent="0">
              <a:buFontTx/>
              <a:buNone/>
              <a:defRPr lang="fr-FR" sz="2000" kern="1200" dirty="0" smtClean="0">
                <a:solidFill>
                  <a:schemeClr val="tx1"/>
                </a:solidFill>
                <a:latin typeface="+mn-lt"/>
                <a:ea typeface="+mn-ea"/>
                <a:cs typeface="+mn-cs"/>
              </a:defRPr>
            </a:lvl3pPr>
            <a:lvl4pPr marL="0" indent="0">
              <a:buFontTx/>
              <a:buNone/>
              <a:defRPr lang="fr-FR" sz="2000" b="1" kern="1200" dirty="0" smtClean="0">
                <a:solidFill>
                  <a:schemeClr val="tx1"/>
                </a:solidFill>
                <a:latin typeface="+mn-lt"/>
                <a:ea typeface="+mn-ea"/>
                <a:cs typeface="+mn-cs"/>
              </a:defRPr>
            </a:lvl4pPr>
            <a:lvl5pPr marL="0" indent="0">
              <a:buFontTx/>
              <a:buNone/>
              <a:defRPr lang="fr-FR" sz="2000" kern="1200" dirty="0">
                <a:solidFill>
                  <a:schemeClr val="tx1"/>
                </a:solidFill>
                <a:latin typeface="+mn-lt"/>
                <a:ea typeface="+mn-ea"/>
                <a:cs typeface="+mn-cs"/>
              </a:defRPr>
            </a:lvl5pPr>
          </a:lstStyle>
          <a:p>
            <a:pPr marL="0" lvl="0" indent="0" algn="just" defTabSz="914400" rtl="0" eaLnBrk="1" latinLnBrk="0" hangingPunct="1">
              <a:lnSpc>
                <a:spcPct val="100000"/>
              </a:lnSpc>
              <a:spcBef>
                <a:spcPts val="0"/>
              </a:spcBef>
              <a:buFontTx/>
              <a:buNone/>
            </a:pPr>
            <a:r>
              <a:rPr lang="fr-FR"/>
              <a:t>Modifier les styles du texte du masque</a:t>
            </a:r>
          </a:p>
          <a:p>
            <a:pPr marL="0" lvl="1" indent="0" algn="just" defTabSz="914400" rtl="0" eaLnBrk="1" latinLnBrk="0" hangingPunct="1">
              <a:lnSpc>
                <a:spcPct val="100000"/>
              </a:lnSpc>
              <a:spcBef>
                <a:spcPts val="0"/>
              </a:spcBef>
              <a:buFontTx/>
              <a:buNone/>
            </a:pPr>
            <a:r>
              <a:rPr lang="fr-FR"/>
              <a:t>Deuxième niveau</a:t>
            </a:r>
          </a:p>
          <a:p>
            <a:pPr marL="0" lvl="2" indent="0" algn="just" defTabSz="914400" rtl="0" eaLnBrk="1" latinLnBrk="0" hangingPunct="1">
              <a:lnSpc>
                <a:spcPct val="100000"/>
              </a:lnSpc>
              <a:spcBef>
                <a:spcPts val="0"/>
              </a:spcBef>
              <a:buFontTx/>
              <a:buNone/>
            </a:pPr>
            <a:r>
              <a:rPr lang="fr-FR"/>
              <a:t>Troisième niveau</a:t>
            </a:r>
          </a:p>
          <a:p>
            <a:pPr marL="0" lvl="3" indent="0" algn="just" defTabSz="914400" rtl="0" eaLnBrk="1" latinLnBrk="0" hangingPunct="1">
              <a:lnSpc>
                <a:spcPct val="100000"/>
              </a:lnSpc>
              <a:spcBef>
                <a:spcPts val="0"/>
              </a:spcBef>
              <a:buFontTx/>
              <a:buNone/>
            </a:pPr>
            <a:r>
              <a:rPr lang="fr-FR"/>
              <a:t>Quatrième niveau</a:t>
            </a:r>
          </a:p>
          <a:p>
            <a:pPr marL="0" lvl="4" indent="0" algn="just" defTabSz="914400" rtl="0" eaLnBrk="1" latinLnBrk="0" hangingPunct="1">
              <a:lnSpc>
                <a:spcPct val="100000"/>
              </a:lnSpc>
              <a:spcBef>
                <a:spcPts val="0"/>
              </a:spcBef>
              <a:buFontTx/>
              <a:buNone/>
            </a:pPr>
            <a:r>
              <a:rPr lang="fr-FR"/>
              <a:t>Cinquième niveau</a:t>
            </a:r>
            <a:endParaRPr lang="fr-FR" dirty="0"/>
          </a:p>
        </p:txBody>
      </p:sp>
    </p:spTree>
    <p:extLst>
      <p:ext uri="{BB962C8B-B14F-4D97-AF65-F5344CB8AC3E}">
        <p14:creationId xmlns:p14="http://schemas.microsoft.com/office/powerpoint/2010/main" val="32670380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ndividuel">
    <p:spTree>
      <p:nvGrpSpPr>
        <p:cNvPr id="1" name=""/>
        <p:cNvGrpSpPr/>
        <p:nvPr/>
      </p:nvGrpSpPr>
      <p:grpSpPr>
        <a:xfrm>
          <a:off x="0" y="0"/>
          <a:ext cx="0" cy="0"/>
          <a:chOff x="0" y="0"/>
          <a:chExt cx="0" cy="0"/>
        </a:xfrm>
      </p:grpSpPr>
      <p:sp>
        <p:nvSpPr>
          <p:cNvPr id="3" name="Arrondir un rectangle avec un coin diagonal 2"/>
          <p:cNvSpPr/>
          <p:nvPr userDrawn="1"/>
        </p:nvSpPr>
        <p:spPr>
          <a:xfrm>
            <a:off x="129101" y="129600"/>
            <a:ext cx="1949063" cy="360000"/>
          </a:xfrm>
          <a:prstGeom prst="round2DiagRect">
            <a:avLst>
              <a:gd name="adj1" fmla="val 27250"/>
              <a:gd name="adj2" fmla="val 0"/>
            </a:avLst>
          </a:prstGeom>
          <a:solidFill>
            <a:schemeClr val="bg1"/>
          </a:solidFill>
          <a:ln w="25400">
            <a:solidFill>
              <a:srgbClr val="9F5FCF"/>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solidFill>
                  <a:srgbClr val="9F5FCF"/>
                </a:solidFill>
              </a:rPr>
              <a:t>Individuel</a:t>
            </a:r>
          </a:p>
        </p:txBody>
      </p:sp>
      <p:sp>
        <p:nvSpPr>
          <p:cNvPr id="4" name="Rogner un rectangle avec un coin du même côté 3"/>
          <p:cNvSpPr/>
          <p:nvPr userDrawn="1"/>
        </p:nvSpPr>
        <p:spPr>
          <a:xfrm rot="5400000">
            <a:off x="8518964" y="-759600"/>
            <a:ext cx="360000" cy="2143969"/>
          </a:xfrm>
          <a:prstGeom prst="snip2SameRect">
            <a:avLst>
              <a:gd name="adj1" fmla="val 27956"/>
              <a:gd name="adj2" fmla="val 0"/>
            </a:avLst>
          </a:prstGeom>
          <a:solidFill>
            <a:schemeClr val="bg1"/>
          </a:solidFill>
          <a:ln w="38100" cmpd="thickThin">
            <a:solidFill>
              <a:srgbClr val="9F5FCF"/>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dirty="0">
                <a:solidFill>
                  <a:srgbClr val="9F5FCF"/>
                </a:solidFill>
              </a:rPr>
              <a:t>Exercices</a:t>
            </a:r>
          </a:p>
        </p:txBody>
      </p:sp>
      <p:sp>
        <p:nvSpPr>
          <p:cNvPr id="10" name="Espace réservé du texte 5"/>
          <p:cNvSpPr>
            <a:spLocks noGrp="1"/>
          </p:cNvSpPr>
          <p:nvPr>
            <p:ph type="body" sz="quarter" idx="10"/>
          </p:nvPr>
        </p:nvSpPr>
        <p:spPr>
          <a:xfrm>
            <a:off x="125414" y="584199"/>
            <a:ext cx="9648824" cy="6157913"/>
          </a:xfrm>
          <a:prstGeom prst="rect">
            <a:avLst/>
          </a:prstGeom>
          <a:ln w="25400">
            <a:solidFill>
              <a:srgbClr val="9F5FCF"/>
            </a:solidFill>
          </a:ln>
        </p:spPr>
        <p:txBody>
          <a:bodyPr/>
          <a:lstStyle>
            <a:lvl1pPr marL="360000" indent="0" algn="just" defTabSz="914400" rtl="0" eaLnBrk="1" latinLnBrk="0" hangingPunct="1">
              <a:lnSpc>
                <a:spcPct val="100000"/>
              </a:lnSpc>
              <a:spcBef>
                <a:spcPts val="0"/>
              </a:spcBef>
              <a:buFontTx/>
              <a:buNone/>
              <a:defRPr lang="fr-FR" sz="2000" b="0" u="sng" kern="1200" dirty="0" smtClean="0">
                <a:solidFill>
                  <a:srgbClr val="3333FF"/>
                </a:solidFill>
                <a:latin typeface="Sassoon Infant Std" pitchFamily="34" charset="0"/>
                <a:ea typeface="+mn-ea"/>
                <a:cs typeface="+mn-cs"/>
              </a:defRPr>
            </a:lvl1pPr>
            <a:lvl2pPr marL="360000" indent="0" algn="just" defTabSz="914400" rtl="0" eaLnBrk="1" latinLnBrk="0" hangingPunct="1">
              <a:lnSpc>
                <a:spcPct val="150000"/>
              </a:lnSpc>
              <a:spcBef>
                <a:spcPts val="0"/>
              </a:spcBef>
              <a:buFontTx/>
              <a:buNone/>
              <a:defRPr lang="fr-FR" dirty="0" smtClean="0">
                <a:latin typeface="Cursive standard" pitchFamily="2" charset="0"/>
              </a:defRPr>
            </a:lvl2pPr>
            <a:lvl3pPr marL="360000" indent="0" algn="just" defTabSz="914400" rtl="0" eaLnBrk="1" latinLnBrk="0" hangingPunct="1">
              <a:lnSpc>
                <a:spcPct val="100000"/>
              </a:lnSpc>
              <a:spcBef>
                <a:spcPts val="0"/>
              </a:spcBef>
              <a:buFontTx/>
              <a:buNone/>
              <a:defRPr lang="fr-FR" sz="2000" dirty="0" smtClean="0"/>
            </a:lvl3pPr>
            <a:lvl4pPr marL="360000" indent="0" algn="just" defTabSz="914400" rtl="0" eaLnBrk="1" latinLnBrk="0" hangingPunct="1">
              <a:lnSpc>
                <a:spcPct val="100000"/>
              </a:lnSpc>
              <a:spcBef>
                <a:spcPts val="0"/>
              </a:spcBef>
              <a:buFontTx/>
              <a:buNone/>
              <a:defRPr lang="fr-FR" sz="2000" b="1" kern="1200" dirty="0" smtClean="0">
                <a:solidFill>
                  <a:schemeClr val="tx1"/>
                </a:solidFill>
                <a:latin typeface="+mn-lt"/>
                <a:ea typeface="+mn-ea"/>
                <a:cs typeface="+mn-cs"/>
              </a:defRPr>
            </a:lvl4pPr>
            <a:lvl5pPr marL="360000" indent="0" algn="just" defTabSz="914400" rtl="0" eaLnBrk="1" latinLnBrk="0" hangingPunct="1">
              <a:lnSpc>
                <a:spcPct val="100000"/>
              </a:lnSpc>
              <a:spcBef>
                <a:spcPts val="0"/>
              </a:spcBef>
              <a:buFontTx/>
              <a:buNone/>
              <a:defRPr lang="fr-FR" sz="2000" b="0" kern="1200" dirty="0">
                <a:solidFill>
                  <a:schemeClr val="tx1"/>
                </a:solidFill>
                <a:latin typeface="+mn-lt"/>
                <a:ea typeface="+mn-ea"/>
                <a:cs typeface="+mn-cs"/>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13417405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ynthèse">
    <p:spTree>
      <p:nvGrpSpPr>
        <p:cNvPr id="1" name=""/>
        <p:cNvGrpSpPr/>
        <p:nvPr/>
      </p:nvGrpSpPr>
      <p:grpSpPr>
        <a:xfrm>
          <a:off x="0" y="0"/>
          <a:ext cx="0" cy="0"/>
          <a:chOff x="0" y="0"/>
          <a:chExt cx="0" cy="0"/>
        </a:xfrm>
      </p:grpSpPr>
      <p:sp>
        <p:nvSpPr>
          <p:cNvPr id="3" name="Arrondir un rectangle avec un coin diagonal 2"/>
          <p:cNvSpPr/>
          <p:nvPr userDrawn="1"/>
        </p:nvSpPr>
        <p:spPr>
          <a:xfrm>
            <a:off x="129600" y="129600"/>
            <a:ext cx="1949063" cy="360000"/>
          </a:xfrm>
          <a:prstGeom prst="round2DiagRect">
            <a:avLst>
              <a:gd name="adj1" fmla="val 27250"/>
              <a:gd name="adj2" fmla="val 0"/>
            </a:avLst>
          </a:prstGeom>
          <a:solidFill>
            <a:schemeClr val="bg1"/>
          </a:solidFill>
          <a:ln w="25400">
            <a:solidFill>
              <a:schemeClr val="accent6">
                <a:lumMod val="75000"/>
              </a:schemeClr>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solidFill>
                  <a:schemeClr val="accent6">
                    <a:lumMod val="75000"/>
                  </a:schemeClr>
                </a:solidFill>
              </a:rPr>
              <a:t>Page</a:t>
            </a:r>
            <a:r>
              <a:rPr lang="fr-FR" baseline="0" dirty="0">
                <a:solidFill>
                  <a:schemeClr val="accent6">
                    <a:lumMod val="75000"/>
                  </a:schemeClr>
                </a:solidFill>
              </a:rPr>
              <a:t> de garde</a:t>
            </a:r>
            <a:endParaRPr lang="fr-FR" dirty="0">
              <a:solidFill>
                <a:schemeClr val="accent6">
                  <a:lumMod val="75000"/>
                </a:schemeClr>
              </a:solidFill>
            </a:endParaRPr>
          </a:p>
        </p:txBody>
      </p:sp>
      <p:sp>
        <p:nvSpPr>
          <p:cNvPr id="4" name="Rogner un rectangle avec un coin du même côté 3"/>
          <p:cNvSpPr/>
          <p:nvPr userDrawn="1"/>
        </p:nvSpPr>
        <p:spPr>
          <a:xfrm rot="5400000">
            <a:off x="8517341" y="-758715"/>
            <a:ext cx="360000" cy="2143969"/>
          </a:xfrm>
          <a:prstGeom prst="snip2SameRect">
            <a:avLst>
              <a:gd name="adj1" fmla="val 27956"/>
              <a:gd name="adj2" fmla="val 0"/>
            </a:avLst>
          </a:prstGeom>
          <a:solidFill>
            <a:schemeClr val="bg1"/>
          </a:solidFill>
          <a:ln w="38100" cmpd="thickThi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dirty="0">
                <a:solidFill>
                  <a:schemeClr val="accent6">
                    <a:lumMod val="75000"/>
                  </a:schemeClr>
                </a:solidFill>
              </a:rPr>
              <a:t>Synthèse</a:t>
            </a:r>
          </a:p>
        </p:txBody>
      </p:sp>
      <p:sp>
        <p:nvSpPr>
          <p:cNvPr id="2" name="Rectangle à coins arrondis 1"/>
          <p:cNvSpPr/>
          <p:nvPr userDrawn="1"/>
        </p:nvSpPr>
        <p:spPr>
          <a:xfrm>
            <a:off x="125414" y="2035410"/>
            <a:ext cx="9648824" cy="2628292"/>
          </a:xfrm>
          <a:prstGeom prst="roundRect">
            <a:avLst>
              <a:gd name="adj" fmla="val 6029"/>
            </a:avLst>
          </a:prstGeom>
          <a:ln w="25400"/>
        </p:spPr>
        <p:style>
          <a:lnRef idx="1">
            <a:schemeClr val="accent6"/>
          </a:lnRef>
          <a:fillRef idx="2">
            <a:schemeClr val="accent6"/>
          </a:fillRef>
          <a:effectRef idx="1">
            <a:schemeClr val="accent6"/>
          </a:effectRef>
          <a:fontRef idx="minor">
            <a:schemeClr val="dk1"/>
          </a:fontRef>
        </p:style>
        <p:txBody>
          <a:bodyPr rtlCol="0" anchor="ctr"/>
          <a:lstStyle/>
          <a:p>
            <a:pPr algn="ctr"/>
            <a:endParaRPr lang="fr-FR" dirty="0"/>
          </a:p>
        </p:txBody>
      </p:sp>
      <p:sp>
        <p:nvSpPr>
          <p:cNvPr id="9" name="Titre 8"/>
          <p:cNvSpPr>
            <a:spLocks noGrp="1"/>
          </p:cNvSpPr>
          <p:nvPr>
            <p:ph type="title"/>
          </p:nvPr>
        </p:nvSpPr>
        <p:spPr>
          <a:xfrm>
            <a:off x="125414" y="2629476"/>
            <a:ext cx="9643912" cy="720080"/>
          </a:xfrm>
          <a:prstGeom prst="rect">
            <a:avLst/>
          </a:prstGeom>
        </p:spPr>
        <p:txBody>
          <a:bodyPr anchor="ctr" anchorCtr="0"/>
          <a:lstStyle>
            <a:lvl1pPr>
              <a:defRPr>
                <a:solidFill>
                  <a:srgbClr val="3333FF"/>
                </a:solidFill>
                <a:latin typeface="Gabriola" panose="04040605051002020D02" pitchFamily="82" charset="0"/>
              </a:defRPr>
            </a:lvl1pPr>
          </a:lstStyle>
          <a:p>
            <a:r>
              <a:rPr lang="fr-FR"/>
              <a:t>Modifiez le style du titre</a:t>
            </a:r>
            <a:endParaRPr lang="fr-FR" dirty="0"/>
          </a:p>
        </p:txBody>
      </p:sp>
      <p:sp>
        <p:nvSpPr>
          <p:cNvPr id="13" name="Espace réservé du texte 12"/>
          <p:cNvSpPr>
            <a:spLocks noGrp="1"/>
          </p:cNvSpPr>
          <p:nvPr>
            <p:ph type="body" sz="quarter" idx="10"/>
          </p:nvPr>
        </p:nvSpPr>
        <p:spPr>
          <a:xfrm>
            <a:off x="125414" y="3349556"/>
            <a:ext cx="9643911" cy="1314450"/>
          </a:xfrm>
          <a:prstGeom prst="rect">
            <a:avLst/>
          </a:prstGeom>
        </p:spPr>
        <p:txBody>
          <a:bodyPr/>
          <a:lstStyle>
            <a:lvl1pPr marL="0" indent="0" algn="ctr">
              <a:buFontTx/>
              <a:buNone/>
              <a:defRPr lang="fr-FR" sz="2000" dirty="0" smtClean="0"/>
            </a:lvl1pPr>
            <a:lvl2pPr>
              <a:defRPr lang="fr-FR" dirty="0" smtClean="0"/>
            </a:lvl2pPr>
            <a:lvl3pPr>
              <a:defRPr lang="fr-FR" dirty="0" smtClean="0"/>
            </a:lvl3pPr>
            <a:lvl4pPr>
              <a:defRPr lang="fr-FR" dirty="0" smtClean="0"/>
            </a:lvl4pPr>
            <a:lvl5pPr>
              <a:defRPr lang="fr-FR" dirty="0"/>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42345194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54328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2119094"/>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61" r:id="rId3"/>
    <p:sldLayoutId id="2147483662" r:id="rId4"/>
    <p:sldLayoutId id="2147483664" r:id="rId5"/>
    <p:sldLayoutId id="2147483670" r:id="rId6"/>
    <p:sldLayoutId id="2147483668" r:id="rId7"/>
    <p:sldLayoutId id="2147483669" r:id="rId8"/>
    <p:sldLayoutId id="2147483671" r:id="rId9"/>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2299599" y="620688"/>
            <a:ext cx="5457982" cy="1188132"/>
          </a:xfrm>
          <a:prstGeom prst="rect">
            <a:avLst/>
          </a:prstGeom>
          <a:noFill/>
        </p:spPr>
        <p:txBody>
          <a:bodyPr wrap="square" rtlCol="0" anchor="ctr" anchorCtr="0">
            <a:noAutofit/>
          </a:bodyPr>
          <a:lstStyle/>
          <a:p>
            <a:pPr algn="ctr"/>
            <a:r>
              <a:rPr lang="fr-FR" sz="3000" dirty="0">
                <a:solidFill>
                  <a:schemeClr val="bg1"/>
                </a:solidFill>
                <a:latin typeface="Gabriola" panose="04040605051002020D02" pitchFamily="82" charset="0"/>
              </a:rPr>
              <a:t>Texte 21</a:t>
            </a:r>
          </a:p>
          <a:p>
            <a:pPr algn="ctr"/>
            <a:r>
              <a:rPr lang="fr-FR" sz="3600" dirty="0">
                <a:solidFill>
                  <a:schemeClr val="bg1"/>
                </a:solidFill>
                <a:latin typeface="Gabriola" panose="04040605051002020D02" pitchFamily="82" charset="0"/>
              </a:rPr>
              <a:t>La mare aux canards</a:t>
            </a:r>
          </a:p>
        </p:txBody>
      </p:sp>
    </p:spTree>
    <p:extLst>
      <p:ext uri="{BB962C8B-B14F-4D97-AF65-F5344CB8AC3E}">
        <p14:creationId xmlns:p14="http://schemas.microsoft.com/office/powerpoint/2010/main" val="15580487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Transformer à la forme affirmative :</a:t>
            </a:r>
          </a:p>
          <a:p>
            <a:pPr lvl="2"/>
            <a:r>
              <a:rPr lang="fr-FR" dirty="0"/>
              <a:t>Un  crocodile  touché  par  un  rebond  du  ballon  n’est  pas  éliminé.</a:t>
            </a:r>
          </a:p>
          <a:p>
            <a:pPr lvl="2"/>
            <a:endParaRPr lang="fr-FR" dirty="0"/>
          </a:p>
          <a:p>
            <a:pPr lvl="1"/>
            <a:endParaRPr lang="fr-FR" dirty="0"/>
          </a:p>
        </p:txBody>
      </p:sp>
      <p:sp>
        <p:nvSpPr>
          <p:cNvPr id="3" name="Espace réservé du texte 2"/>
          <p:cNvSpPr>
            <a:spLocks noGrp="1"/>
          </p:cNvSpPr>
          <p:nvPr>
            <p:ph type="body" sz="quarter" idx="12"/>
          </p:nvPr>
        </p:nvSpPr>
        <p:spPr/>
        <p:txBody>
          <a:bodyPr/>
          <a:lstStyle/>
          <a:p>
            <a:r>
              <a:rPr lang="fr-FR" dirty="0"/>
              <a:t>Les phrases</a:t>
            </a:r>
          </a:p>
        </p:txBody>
      </p:sp>
    </p:spTree>
    <p:extLst>
      <p:ext uri="{BB962C8B-B14F-4D97-AF65-F5344CB8AC3E}">
        <p14:creationId xmlns:p14="http://schemas.microsoft.com/office/powerpoint/2010/main" val="1294405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Encadrer le verbe en rouge, indiquer son infinitif.</a:t>
            </a:r>
          </a:p>
          <a:p>
            <a:r>
              <a:rPr lang="fr-FR" dirty="0"/>
              <a:t>Souligner en bleu le sujet du verbe, indiquer si c’est un pronom (P) ou un groupe nominal (GN).</a:t>
            </a:r>
          </a:p>
          <a:p>
            <a:r>
              <a:rPr lang="fr-FR" dirty="0"/>
              <a:t>Souligner le ou les groupes de mots déplaçables s’il y en a.</a:t>
            </a:r>
          </a:p>
          <a:p>
            <a:pPr marL="360000" lvl="2" indent="-360000">
              <a:lnSpc>
                <a:spcPct val="300000"/>
              </a:lnSpc>
              <a:buFont typeface="+mj-lt"/>
              <a:buAutoNum type="arabicPeriod"/>
            </a:pPr>
            <a:r>
              <a:rPr lang="fr-FR" dirty="0"/>
              <a:t>L’arbitre  trace  un  cercle  d’au  moins  quinze  pas  de  diamètre .</a:t>
            </a:r>
          </a:p>
          <a:p>
            <a:pPr marL="360000" lvl="2" indent="-360000">
              <a:lnSpc>
                <a:spcPct val="300000"/>
              </a:lnSpc>
              <a:buFont typeface="+mj-lt"/>
              <a:buAutoNum type="arabicPeriod"/>
            </a:pPr>
            <a:r>
              <a:rPr lang="fr-FR" dirty="0"/>
              <a:t>Un  peu  plus  loin,  il  dessine  un  petit  carré .</a:t>
            </a:r>
          </a:p>
          <a:p>
            <a:pPr marL="360000" lvl="2" indent="-360000">
              <a:lnSpc>
                <a:spcPct val="300000"/>
              </a:lnSpc>
              <a:buFont typeface="+mj-lt"/>
              <a:buAutoNum type="arabicPeriod"/>
            </a:pPr>
            <a:r>
              <a:rPr lang="fr-FR" dirty="0"/>
              <a:t>Les  crocodiles  sont  dans  la  mare .</a:t>
            </a:r>
          </a:p>
          <a:p>
            <a:pPr marL="360000" lvl="2" indent="-360000">
              <a:lnSpc>
                <a:spcPct val="300000"/>
              </a:lnSpc>
              <a:buFont typeface="+mj-lt"/>
              <a:buAutoNum type="arabicPeriod"/>
            </a:pPr>
            <a:r>
              <a:rPr lang="fr-FR" dirty="0"/>
              <a:t>L’équipe  des  chasseurs  a  deux  ballons .</a:t>
            </a:r>
          </a:p>
          <a:p>
            <a:pPr lvl="1"/>
            <a:endParaRPr lang="fr-FR" dirty="0"/>
          </a:p>
        </p:txBody>
      </p:sp>
      <p:sp>
        <p:nvSpPr>
          <p:cNvPr id="3" name="Espace réservé du texte 2"/>
          <p:cNvSpPr>
            <a:spLocks noGrp="1"/>
          </p:cNvSpPr>
          <p:nvPr>
            <p:ph type="body" sz="quarter" idx="12"/>
          </p:nvPr>
        </p:nvSpPr>
        <p:spPr/>
        <p:txBody>
          <a:bodyPr/>
          <a:lstStyle/>
          <a:p>
            <a:r>
              <a:rPr lang="fr-FR" dirty="0"/>
              <a:t>Les phrases</a:t>
            </a:r>
          </a:p>
        </p:txBody>
      </p:sp>
    </p:spTree>
    <p:extLst>
      <p:ext uri="{BB962C8B-B14F-4D97-AF65-F5344CB8AC3E}">
        <p14:creationId xmlns:p14="http://schemas.microsoft.com/office/powerpoint/2010/main" val="33343260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xmlns="" id="{3B573A6C-536D-4EC5-B39E-068C2538475D}"/>
              </a:ext>
            </a:extLst>
          </p:cNvPr>
          <p:cNvSpPr>
            <a:spLocks noGrp="1"/>
          </p:cNvSpPr>
          <p:nvPr>
            <p:ph type="body" sz="quarter" idx="10"/>
          </p:nvPr>
        </p:nvSpPr>
        <p:spPr/>
        <p:txBody>
          <a:bodyPr/>
          <a:lstStyle/>
          <a:p>
            <a:r>
              <a:rPr lang="fr-FR" dirty="0"/>
              <a:t>Écris une phrase avec les groupes de mots suivants, pense à la majuscule et au point, souligne le verbe :</a:t>
            </a:r>
          </a:p>
          <a:p>
            <a:pPr lvl="2">
              <a:lnSpc>
                <a:spcPct val="150000"/>
              </a:lnSpc>
            </a:pPr>
            <a:r>
              <a:rPr lang="fr-FR" dirty="0"/>
              <a:t>pendant la récréation – à l’école – jouent à la mare aux crocodiles – les élèves</a:t>
            </a:r>
          </a:p>
          <a:p>
            <a:pPr lvl="2">
              <a:lnSpc>
                <a:spcPct val="150000"/>
              </a:lnSpc>
            </a:pPr>
            <a:endParaRPr lang="fr-FR" dirty="0"/>
          </a:p>
          <a:p>
            <a:pPr>
              <a:lnSpc>
                <a:spcPct val="150000"/>
              </a:lnSpc>
            </a:pPr>
            <a:r>
              <a:rPr lang="fr-FR" dirty="0"/>
              <a:t>Écris à la forme négative :</a:t>
            </a:r>
          </a:p>
          <a:p>
            <a:pPr lvl="2">
              <a:lnSpc>
                <a:spcPct val="150000"/>
              </a:lnSpc>
            </a:pPr>
            <a:r>
              <a:rPr lang="fr-FR" dirty="0"/>
              <a:t>Aujourd’hui, mon équipe a gagné.</a:t>
            </a:r>
          </a:p>
          <a:p>
            <a:pPr lvl="2">
              <a:lnSpc>
                <a:spcPct val="150000"/>
              </a:lnSpc>
            </a:pPr>
            <a:endParaRPr lang="fr-FR" dirty="0"/>
          </a:p>
          <a:p>
            <a:pPr>
              <a:lnSpc>
                <a:spcPct val="150000"/>
              </a:lnSpc>
            </a:pPr>
            <a:r>
              <a:rPr lang="fr-FR" dirty="0"/>
              <a:t>Encadre le verbe et souligne le groupe sujet. Indique l’infinitif du verbe :</a:t>
            </a:r>
          </a:p>
          <a:p>
            <a:pPr marL="720000" lvl="2" indent="-360000">
              <a:lnSpc>
                <a:spcPct val="150000"/>
              </a:lnSpc>
              <a:buFont typeface="+mj-lt"/>
              <a:buAutoNum type="alphaLcParenR"/>
            </a:pPr>
            <a:r>
              <a:rPr lang="fr-FR" dirty="0"/>
              <a:t>Les chasseurs sont autour de la mare.</a:t>
            </a:r>
          </a:p>
          <a:p>
            <a:pPr marL="720000" lvl="2" indent="-360000">
              <a:lnSpc>
                <a:spcPct val="150000"/>
              </a:lnSpc>
              <a:buFont typeface="+mj-lt"/>
              <a:buAutoNum type="alphaLcParenR"/>
            </a:pPr>
            <a:r>
              <a:rPr lang="fr-FR" dirty="0"/>
              <a:t>Au signal, les chasseurs tirent sur les crocodiles.</a:t>
            </a:r>
          </a:p>
          <a:p>
            <a:pPr marL="720000" lvl="2" indent="-360000">
              <a:lnSpc>
                <a:spcPct val="150000"/>
              </a:lnSpc>
              <a:buFont typeface="+mj-lt"/>
              <a:buAutoNum type="alphaLcParenR"/>
            </a:pPr>
            <a:r>
              <a:rPr lang="fr-FR" dirty="0"/>
              <a:t>Chaque crocodile touché va dans le camion.</a:t>
            </a:r>
          </a:p>
        </p:txBody>
      </p:sp>
      <p:pic>
        <p:nvPicPr>
          <p:cNvPr id="6" name="Image 5">
            <a:extLst>
              <a:ext uri="{FF2B5EF4-FFF2-40B4-BE49-F238E27FC236}">
                <a16:creationId xmlns:a16="http://schemas.microsoft.com/office/drawing/2014/main" xmlns="" id="{6FB4A58D-9606-47AD-9DEA-ECEA8FA0B8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414" y="615621"/>
            <a:ext cx="469353" cy="585168"/>
          </a:xfrm>
          <a:prstGeom prst="rect">
            <a:avLst/>
          </a:prstGeom>
        </p:spPr>
      </p:pic>
      <p:pic>
        <p:nvPicPr>
          <p:cNvPr id="8" name="Image 7">
            <a:extLst>
              <a:ext uri="{FF2B5EF4-FFF2-40B4-BE49-F238E27FC236}">
                <a16:creationId xmlns:a16="http://schemas.microsoft.com/office/drawing/2014/main" xmlns="" id="{BB8C2046-FF89-4BA2-83E6-035C54FBB08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414" y="2229605"/>
            <a:ext cx="469353" cy="585168"/>
          </a:xfrm>
          <a:prstGeom prst="rect">
            <a:avLst/>
          </a:prstGeom>
        </p:spPr>
      </p:pic>
      <p:pic>
        <p:nvPicPr>
          <p:cNvPr id="10" name="Image 9">
            <a:extLst>
              <a:ext uri="{FF2B5EF4-FFF2-40B4-BE49-F238E27FC236}">
                <a16:creationId xmlns:a16="http://schemas.microsoft.com/office/drawing/2014/main" xmlns="" id="{61BD2E01-766D-4D6C-815A-41436897A9B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5414" y="3600650"/>
            <a:ext cx="469353" cy="585168"/>
          </a:xfrm>
          <a:prstGeom prst="rect">
            <a:avLst/>
          </a:prstGeom>
        </p:spPr>
      </p:pic>
    </p:spTree>
    <p:extLst>
      <p:ext uri="{BB962C8B-B14F-4D97-AF65-F5344CB8AC3E}">
        <p14:creationId xmlns:p14="http://schemas.microsoft.com/office/powerpoint/2010/main" val="17828811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T²ransposition$</a:t>
            </a:r>
          </a:p>
        </p:txBody>
      </p:sp>
    </p:spTree>
    <p:extLst>
      <p:ext uri="{BB962C8B-B14F-4D97-AF65-F5344CB8AC3E}">
        <p14:creationId xmlns:p14="http://schemas.microsoft.com/office/powerpoint/2010/main" val="309757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pPr lvl="4"/>
            <a:r>
              <a:rPr lang="fr-FR" dirty="0"/>
              <a:t>(Diapo de travail : voir la page suivante.)</a:t>
            </a:r>
          </a:p>
          <a:p>
            <a:endParaRPr lang="fr-FR" dirty="0"/>
          </a:p>
          <a:p>
            <a:pPr lvl="1"/>
            <a:r>
              <a:rPr lang="fr-FR" dirty="0"/>
              <a:t>Transposer le texte au futur :</a:t>
            </a:r>
          </a:p>
          <a:p>
            <a:r>
              <a:rPr lang="fr-FR" dirty="0"/>
              <a:t>Lire le texte plusieurs fois en le mettant au futur. Faire observer les terminaisons du futur.</a:t>
            </a:r>
          </a:p>
          <a:p>
            <a:r>
              <a:rPr lang="fr-FR" dirty="0"/>
              <a:t>Écrire les changements collectivement au tableau.</a:t>
            </a:r>
          </a:p>
          <a:p>
            <a:r>
              <a:rPr lang="fr-FR" i="1" dirty="0"/>
              <a:t>(partager la classe en 3 groupes, le dernier morceau est un peu plus court et est sans grosse difficulté)</a:t>
            </a:r>
          </a:p>
        </p:txBody>
      </p:sp>
      <p:sp>
        <p:nvSpPr>
          <p:cNvPr id="3" name="Espace réservé du texte 2"/>
          <p:cNvSpPr>
            <a:spLocks noGrp="1"/>
          </p:cNvSpPr>
          <p:nvPr>
            <p:ph type="body" sz="quarter" idx="11"/>
          </p:nvPr>
        </p:nvSpPr>
        <p:spPr/>
        <p:txBody>
          <a:bodyPr/>
          <a:lstStyle/>
          <a:p>
            <a:r>
              <a:rPr lang="fr-FR" dirty="0"/>
              <a:t>Transposition</a:t>
            </a:r>
          </a:p>
        </p:txBody>
      </p:sp>
    </p:spTree>
    <p:extLst>
      <p:ext uri="{BB962C8B-B14F-4D97-AF65-F5344CB8AC3E}">
        <p14:creationId xmlns:p14="http://schemas.microsoft.com/office/powerpoint/2010/main" val="6334083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t>Transposer au futur :</a:t>
            </a:r>
          </a:p>
          <a:p>
            <a:pPr lvl="2">
              <a:lnSpc>
                <a:spcPct val="114000"/>
              </a:lnSpc>
            </a:pPr>
            <a:r>
              <a:rPr lang="fr-FR" dirty="0"/>
              <a:t>L’arbitre  trace  un  cercle  d’au  moins  quinze  pas  de  diamètre  pour  faire  la  mare  aux  crocodiles.  Un  peu  plus  loin,  il  fait  un  petit  carré  pour  représenter  le  camion  des  chasseurs.</a:t>
            </a:r>
          </a:p>
          <a:p>
            <a:pPr lvl="2">
              <a:lnSpc>
                <a:spcPct val="114000"/>
              </a:lnSpc>
            </a:pPr>
            <a:r>
              <a:rPr lang="fr-FR" dirty="0"/>
              <a:t>La  classe  se  partage  en  deux  équipes  égales.  Les  crocodiles  sont  dans  la  mare  et  les  chasseurs  se  placent  autour.  L’équipe  des  chasseurs  a  besoin  de  deux  ballons.</a:t>
            </a:r>
          </a:p>
          <a:p>
            <a:pPr lvl="2">
              <a:lnSpc>
                <a:spcPct val="114000"/>
              </a:lnSpc>
            </a:pPr>
            <a:endParaRPr lang="fr-FR" dirty="0"/>
          </a:p>
          <a:p>
            <a:pPr lvl="2">
              <a:lnSpc>
                <a:spcPct val="114000"/>
              </a:lnSpc>
            </a:pPr>
            <a:r>
              <a:rPr lang="fr-FR" dirty="0"/>
              <a:t>Au  signal,  les  chasseurs  tirent  sur  les  crocodiles,  sans  entrer  dans  la  mare.</a:t>
            </a:r>
          </a:p>
          <a:p>
            <a:pPr lvl="2">
              <a:lnSpc>
                <a:spcPct val="114000"/>
              </a:lnSpc>
            </a:pPr>
            <a:r>
              <a:rPr lang="fr-FR" dirty="0"/>
              <a:t>Chaque  crocodile  touché  est  éliminé  et  va  dans  le  camion.  Mais  attention  :</a:t>
            </a:r>
          </a:p>
          <a:p>
            <a:pPr marL="360000" lvl="2" indent="-360000">
              <a:lnSpc>
                <a:spcPct val="114000"/>
              </a:lnSpc>
              <a:buFont typeface="Arial" panose="020B0604020202020204" pitchFamily="34" charset="0"/>
              <a:buChar char="•"/>
            </a:pPr>
            <a:r>
              <a:rPr lang="fr-FR" dirty="0"/>
              <a:t>Un  crocodile  touché  par  un  rebond  du  ballon  n’est  pas  éliminé.</a:t>
            </a:r>
          </a:p>
          <a:p>
            <a:pPr marL="360000" lvl="2" indent="-360000">
              <a:lnSpc>
                <a:spcPct val="114000"/>
              </a:lnSpc>
              <a:buFont typeface="Arial" panose="020B0604020202020204" pitchFamily="34" charset="0"/>
              <a:buChar char="•"/>
            </a:pPr>
            <a:r>
              <a:rPr lang="fr-FR" dirty="0"/>
              <a:t>Quand  un  ballon  reste  dans  la  mare,  un  chasseur  va  le  chercher  mais  il  tire  quand  il  sort  de  la  mare.</a:t>
            </a:r>
          </a:p>
          <a:p>
            <a:pPr lvl="2">
              <a:lnSpc>
                <a:spcPct val="114000"/>
              </a:lnSpc>
            </a:pPr>
            <a:endParaRPr lang="fr-FR" dirty="0"/>
          </a:p>
          <a:p>
            <a:pPr lvl="2">
              <a:lnSpc>
                <a:spcPct val="114000"/>
              </a:lnSpc>
            </a:pPr>
            <a:r>
              <a:rPr lang="fr-FR" dirty="0"/>
              <a:t>La  chasse  dure  deux  minutes  au  bout  desquelles  on  compte  les  points  (un  point  par  crocodile  touché).  Puis,  les  équipes  sont  inversées.</a:t>
            </a:r>
          </a:p>
          <a:p>
            <a:pPr lvl="2">
              <a:lnSpc>
                <a:spcPct val="114000"/>
              </a:lnSpc>
            </a:pPr>
            <a:r>
              <a:rPr lang="fr-FR" dirty="0"/>
              <a:t>L’équipe  gagnante  est  celle  qui  marque  le  plus  de  points.</a:t>
            </a:r>
          </a:p>
        </p:txBody>
      </p:sp>
      <p:sp>
        <p:nvSpPr>
          <p:cNvPr id="5" name="Espace réservé du texte 4"/>
          <p:cNvSpPr>
            <a:spLocks noGrp="1"/>
          </p:cNvSpPr>
          <p:nvPr>
            <p:ph type="body" sz="quarter" idx="12"/>
          </p:nvPr>
        </p:nvSpPr>
        <p:spPr/>
        <p:txBody>
          <a:bodyPr/>
          <a:lstStyle/>
          <a:p>
            <a:r>
              <a:rPr lang="fr-FR" dirty="0"/>
              <a:t>Transposition</a:t>
            </a:r>
          </a:p>
        </p:txBody>
      </p:sp>
    </p:spTree>
    <p:extLst>
      <p:ext uri="{BB962C8B-B14F-4D97-AF65-F5344CB8AC3E}">
        <p14:creationId xmlns:p14="http://schemas.microsoft.com/office/powerpoint/2010/main" val="29628140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xmlns="" id="{D57C7525-7D72-43D2-BC94-125236CF4B2C}"/>
              </a:ext>
            </a:extLst>
          </p:cNvPr>
          <p:cNvSpPr>
            <a:spLocks noGrp="1"/>
          </p:cNvSpPr>
          <p:nvPr>
            <p:ph type="body" sz="quarter" idx="10"/>
          </p:nvPr>
        </p:nvSpPr>
        <p:spPr/>
        <p:txBody>
          <a:bodyPr/>
          <a:lstStyle/>
          <a:p>
            <a:pPr marL="0">
              <a:lnSpc>
                <a:spcPct val="150000"/>
              </a:lnSpc>
            </a:pPr>
            <a:r>
              <a:rPr lang="fr-FR" dirty="0">
                <a:uFill>
                  <a:solidFill>
                    <a:srgbClr val="3333FF"/>
                  </a:solidFill>
                </a:uFill>
              </a:rPr>
              <a:t>Transpose au futur avec </a:t>
            </a:r>
            <a:r>
              <a:rPr lang="fr-FR" dirty="0">
                <a:solidFill>
                  <a:srgbClr val="FF0000"/>
                </a:solidFill>
                <a:uFill>
                  <a:solidFill>
                    <a:srgbClr val="3333FF"/>
                  </a:solidFill>
                </a:uFill>
              </a:rPr>
              <a:t>elle</a:t>
            </a:r>
            <a:r>
              <a:rPr lang="fr-FR" dirty="0">
                <a:uFill>
                  <a:solidFill>
                    <a:srgbClr val="3333FF"/>
                  </a:solidFill>
                </a:uFill>
              </a:rPr>
              <a:t>, puis </a:t>
            </a:r>
            <a:r>
              <a:rPr lang="fr-FR" dirty="0">
                <a:solidFill>
                  <a:srgbClr val="FF0000"/>
                </a:solidFill>
                <a:uFill>
                  <a:solidFill>
                    <a:srgbClr val="3333FF"/>
                  </a:solidFill>
                </a:uFill>
              </a:rPr>
              <a:t>elles</a:t>
            </a:r>
            <a:r>
              <a:rPr lang="fr-FR" dirty="0">
                <a:uFill>
                  <a:solidFill>
                    <a:srgbClr val="3333FF"/>
                  </a:solidFill>
                </a:uFill>
              </a:rPr>
              <a:t> :</a:t>
            </a:r>
          </a:p>
          <a:p>
            <a:pPr marL="0" lvl="2">
              <a:lnSpc>
                <a:spcPct val="150000"/>
              </a:lnSpc>
            </a:pPr>
            <a:r>
              <a:rPr lang="fr-FR" dirty="0"/>
              <a:t>Elle marque des points. Elle gagne le jeu.</a:t>
            </a:r>
          </a:p>
        </p:txBody>
      </p:sp>
    </p:spTree>
    <p:extLst>
      <p:ext uri="{BB962C8B-B14F-4D97-AF65-F5344CB8AC3E}">
        <p14:creationId xmlns:p14="http://schemas.microsoft.com/office/powerpoint/2010/main" val="36146539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A²ctivité$ ²sur ²le$ mot$</a:t>
            </a:r>
          </a:p>
        </p:txBody>
      </p:sp>
    </p:spTree>
    <p:extLst>
      <p:ext uri="{BB962C8B-B14F-4D97-AF65-F5344CB8AC3E}">
        <p14:creationId xmlns:p14="http://schemas.microsoft.com/office/powerpoint/2010/main" val="23298863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Relever les différents déterminants du texte.</a:t>
            </a:r>
          </a:p>
          <a:p>
            <a:endParaRPr lang="fr-FR" dirty="0"/>
          </a:p>
          <a:p>
            <a:r>
              <a:rPr lang="fr-FR" dirty="0"/>
              <a:t>Dans les groupes nominaux suivants, écrire N sous le </a:t>
            </a:r>
            <a:r>
              <a:rPr lang="fr-FR" dirty="0" smtClean="0"/>
              <a:t>nom, </a:t>
            </a:r>
            <a:r>
              <a:rPr lang="fr-FR" dirty="0"/>
              <a:t>D sous le </a:t>
            </a:r>
            <a:r>
              <a:rPr lang="fr-FR" dirty="0" smtClean="0"/>
              <a:t>déterminant, et A sous les adjectifs :</a:t>
            </a:r>
            <a:endParaRPr lang="fr-FR" dirty="0"/>
          </a:p>
          <a:p>
            <a:pPr lvl="1"/>
            <a:r>
              <a:rPr lang="fr-FR" dirty="0"/>
              <a:t>les crocodiles – la mare – deux équipes égales – un petit carré – chaque crocodile touché – l’équipe gagnante – un jeu sportif.</a:t>
            </a:r>
          </a:p>
          <a:p>
            <a:endParaRPr lang="fr-FR" dirty="0"/>
          </a:p>
          <a:p>
            <a:r>
              <a:rPr lang="fr-FR" dirty="0"/>
              <a:t>Classer les groupes nominaux en fonction de leur genre et de leur nombre :</a:t>
            </a:r>
          </a:p>
          <a:p>
            <a:pPr lvl="1"/>
            <a:r>
              <a:rPr lang="fr-FR" dirty="0"/>
              <a:t>les crocodiles – la mare – deux équipes égales – un petit carré – chaque crocodile touché – l’équipe gagnante – un jeu sportif.</a:t>
            </a:r>
          </a:p>
          <a:p>
            <a:endParaRPr lang="fr-FR" dirty="0"/>
          </a:p>
          <a:p>
            <a:r>
              <a:rPr lang="fr-FR" dirty="0"/>
              <a:t>Récrire chaque groupe nominal en changeant le nombre.</a:t>
            </a:r>
          </a:p>
        </p:txBody>
      </p:sp>
      <p:sp>
        <p:nvSpPr>
          <p:cNvPr id="3" name="Espace réservé du texte 2"/>
          <p:cNvSpPr>
            <a:spLocks noGrp="1"/>
          </p:cNvSpPr>
          <p:nvPr>
            <p:ph type="body" sz="quarter" idx="11"/>
          </p:nvPr>
        </p:nvSpPr>
        <p:spPr/>
        <p:txBody>
          <a:bodyPr/>
          <a:lstStyle/>
          <a:p>
            <a:r>
              <a:rPr lang="fr-FR" dirty="0"/>
              <a:t>Les mots</a:t>
            </a:r>
          </a:p>
        </p:txBody>
      </p:sp>
    </p:spTree>
    <p:extLst>
      <p:ext uri="{BB962C8B-B14F-4D97-AF65-F5344CB8AC3E}">
        <p14:creationId xmlns:p14="http://schemas.microsoft.com/office/powerpoint/2010/main" val="16933294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t>Entourer en vert les différents déterminants :</a:t>
            </a:r>
          </a:p>
          <a:p>
            <a:pPr lvl="2"/>
            <a:r>
              <a:rPr lang="fr-FR" dirty="0"/>
              <a:t>L’arbitre  trace  un  cercle  d’au  moins  quinze  pas  de  diamètre  pour  faire  la  mare  aux  crocodiles.  Un  peu  plus  loin,  il  fait  un  petit  carré  pour  représenter  le  camion  des  chasseurs.</a:t>
            </a:r>
          </a:p>
          <a:p>
            <a:pPr lvl="2"/>
            <a:r>
              <a:rPr lang="fr-FR" dirty="0"/>
              <a:t>La  classe  se  partage  en  deux  équipes  égales.  Les  crocodiles  sont  dans  la  mare  et  les  chasseurs  se  placent  autour.  L’équipe  des  chasseurs  a  besoin  de  deux  ballons.</a:t>
            </a:r>
          </a:p>
        </p:txBody>
      </p:sp>
      <p:sp>
        <p:nvSpPr>
          <p:cNvPr id="5" name="Espace réservé du texte 4"/>
          <p:cNvSpPr>
            <a:spLocks noGrp="1"/>
          </p:cNvSpPr>
          <p:nvPr>
            <p:ph type="body" sz="quarter" idx="12"/>
          </p:nvPr>
        </p:nvSpPr>
        <p:spPr/>
        <p:txBody>
          <a:bodyPr/>
          <a:lstStyle/>
          <a:p>
            <a:r>
              <a:rPr lang="fr-FR" dirty="0"/>
              <a:t>Le groupe nominal</a:t>
            </a:r>
          </a:p>
        </p:txBody>
      </p:sp>
    </p:spTree>
    <p:extLst>
      <p:ext uri="{BB962C8B-B14F-4D97-AF65-F5344CB8AC3E}">
        <p14:creationId xmlns:p14="http://schemas.microsoft.com/office/powerpoint/2010/main" val="41793243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fr-FR" dirty="0"/>
              <a:t>Le ²texte</a:t>
            </a:r>
          </a:p>
        </p:txBody>
      </p:sp>
    </p:spTree>
    <p:extLst>
      <p:ext uri="{BB962C8B-B14F-4D97-AF65-F5344CB8AC3E}">
        <p14:creationId xmlns:p14="http://schemas.microsoft.com/office/powerpoint/2010/main" val="16036162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xmlns="" id="{9C21FB0B-5530-4D2C-B91A-4F56940621AA}"/>
              </a:ext>
            </a:extLst>
          </p:cNvPr>
          <p:cNvSpPr>
            <a:spLocks noGrp="1"/>
          </p:cNvSpPr>
          <p:nvPr>
            <p:ph type="body" sz="quarter" idx="10"/>
          </p:nvPr>
        </p:nvSpPr>
        <p:spPr>
          <a:xfrm>
            <a:off x="125414" y="584684"/>
            <a:ext cx="9648824" cy="6157429"/>
          </a:xfrm>
        </p:spPr>
        <p:txBody>
          <a:bodyPr/>
          <a:lstStyle/>
          <a:p>
            <a:r>
              <a:rPr lang="fr-FR" dirty="0"/>
              <a:t>Dans les groupes nominaux suivants, écrire N sous le </a:t>
            </a:r>
            <a:r>
              <a:rPr lang="fr-FR" dirty="0" smtClean="0"/>
              <a:t>nom, D </a:t>
            </a:r>
            <a:r>
              <a:rPr lang="fr-FR" dirty="0"/>
              <a:t>sous le </a:t>
            </a:r>
            <a:r>
              <a:rPr lang="fr-FR" dirty="0" smtClean="0"/>
              <a:t>déterminant et A sous les adjectifs.</a:t>
            </a:r>
            <a:endParaRPr lang="fr-FR" dirty="0"/>
          </a:p>
          <a:p>
            <a:pPr lvl="2"/>
            <a:r>
              <a:rPr lang="fr-FR" dirty="0"/>
              <a:t>les crocodiles		la mare				deux équipes égales</a:t>
            </a:r>
          </a:p>
          <a:p>
            <a:pPr lvl="2">
              <a:lnSpc>
                <a:spcPct val="300000"/>
              </a:lnSpc>
            </a:pPr>
            <a:r>
              <a:rPr lang="fr-FR" dirty="0"/>
              <a:t>un petit  carré		chaque crocodile touché		l’équipe gagnante</a:t>
            </a:r>
          </a:p>
          <a:p>
            <a:pPr lvl="2">
              <a:lnSpc>
                <a:spcPct val="300000"/>
              </a:lnSpc>
            </a:pPr>
            <a:r>
              <a:rPr lang="fr-FR" dirty="0"/>
              <a:t>un jeu sportif</a:t>
            </a:r>
          </a:p>
        </p:txBody>
      </p:sp>
      <p:sp>
        <p:nvSpPr>
          <p:cNvPr id="3" name="Espace réservé du texte 2">
            <a:extLst>
              <a:ext uri="{FF2B5EF4-FFF2-40B4-BE49-F238E27FC236}">
                <a16:creationId xmlns:a16="http://schemas.microsoft.com/office/drawing/2014/main" xmlns="" id="{DCF6FDFF-62E7-433F-B8DB-C5C6046F0283}"/>
              </a:ext>
            </a:extLst>
          </p:cNvPr>
          <p:cNvSpPr>
            <a:spLocks noGrp="1"/>
          </p:cNvSpPr>
          <p:nvPr>
            <p:ph type="body" sz="quarter" idx="12"/>
          </p:nvPr>
        </p:nvSpPr>
        <p:spPr/>
        <p:txBody>
          <a:bodyPr/>
          <a:lstStyle/>
          <a:p>
            <a:r>
              <a:rPr lang="fr-FR" dirty="0"/>
              <a:t>Le groupe nominal</a:t>
            </a:r>
          </a:p>
        </p:txBody>
      </p:sp>
    </p:spTree>
    <p:extLst>
      <p:ext uri="{BB962C8B-B14F-4D97-AF65-F5344CB8AC3E}">
        <p14:creationId xmlns:p14="http://schemas.microsoft.com/office/powerpoint/2010/main" val="32094680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xmlns="" id="{9C21FB0B-5530-4D2C-B91A-4F56940621AA}"/>
              </a:ext>
            </a:extLst>
          </p:cNvPr>
          <p:cNvSpPr>
            <a:spLocks noGrp="1"/>
          </p:cNvSpPr>
          <p:nvPr>
            <p:ph type="body" sz="quarter" idx="10"/>
          </p:nvPr>
        </p:nvSpPr>
        <p:spPr/>
        <p:txBody>
          <a:bodyPr/>
          <a:lstStyle/>
          <a:p>
            <a:r>
              <a:rPr lang="fr-FR" dirty="0"/>
              <a:t>Classer les groupes nominaux en fonction de leur genre et de leur nombre :</a:t>
            </a:r>
          </a:p>
          <a:p>
            <a:pPr lvl="2">
              <a:lnSpc>
                <a:spcPct val="250000"/>
              </a:lnSpc>
            </a:pPr>
            <a:endParaRPr lang="fr-FR" dirty="0"/>
          </a:p>
        </p:txBody>
      </p:sp>
      <p:sp>
        <p:nvSpPr>
          <p:cNvPr id="3" name="Espace réservé du texte 2">
            <a:extLst>
              <a:ext uri="{FF2B5EF4-FFF2-40B4-BE49-F238E27FC236}">
                <a16:creationId xmlns:a16="http://schemas.microsoft.com/office/drawing/2014/main" xmlns="" id="{DCF6FDFF-62E7-433F-B8DB-C5C6046F0283}"/>
              </a:ext>
            </a:extLst>
          </p:cNvPr>
          <p:cNvSpPr>
            <a:spLocks noGrp="1"/>
          </p:cNvSpPr>
          <p:nvPr>
            <p:ph type="body" sz="quarter" idx="12"/>
          </p:nvPr>
        </p:nvSpPr>
        <p:spPr/>
        <p:txBody>
          <a:bodyPr/>
          <a:lstStyle/>
          <a:p>
            <a:r>
              <a:rPr lang="fr-FR" dirty="0"/>
              <a:t>Le groupe nominal</a:t>
            </a:r>
          </a:p>
        </p:txBody>
      </p:sp>
      <p:graphicFrame>
        <p:nvGraphicFramePr>
          <p:cNvPr id="4" name="Tableau 3">
            <a:extLst>
              <a:ext uri="{FF2B5EF4-FFF2-40B4-BE49-F238E27FC236}">
                <a16:creationId xmlns:a16="http://schemas.microsoft.com/office/drawing/2014/main" xmlns="" id="{41234B0B-1CA6-43FF-B741-7C13D8E98426}"/>
              </a:ext>
            </a:extLst>
          </p:cNvPr>
          <p:cNvGraphicFramePr>
            <a:graphicFrameLocks noGrp="1"/>
          </p:cNvGraphicFramePr>
          <p:nvPr>
            <p:extLst/>
          </p:nvPr>
        </p:nvGraphicFramePr>
        <p:xfrm>
          <a:off x="207661" y="2947166"/>
          <a:ext cx="9451071" cy="3698000"/>
        </p:xfrm>
        <a:graphic>
          <a:graphicData uri="http://schemas.openxmlformats.org/drawingml/2006/table">
            <a:tbl>
              <a:tblPr firstRow="1" bandRow="1">
                <a:tableStyleId>{5940675A-B579-460E-94D1-54222C63F5DA}</a:tableStyleId>
              </a:tblPr>
              <a:tblGrid>
                <a:gridCol w="1321594">
                  <a:extLst>
                    <a:ext uri="{9D8B030D-6E8A-4147-A177-3AD203B41FA5}">
                      <a16:colId xmlns:a16="http://schemas.microsoft.com/office/drawing/2014/main" xmlns="" val="2168956325"/>
                    </a:ext>
                  </a:extLst>
                </a:gridCol>
                <a:gridCol w="4051738">
                  <a:extLst>
                    <a:ext uri="{9D8B030D-6E8A-4147-A177-3AD203B41FA5}">
                      <a16:colId xmlns:a16="http://schemas.microsoft.com/office/drawing/2014/main" xmlns="" val="304938575"/>
                    </a:ext>
                  </a:extLst>
                </a:gridCol>
                <a:gridCol w="4077739">
                  <a:extLst>
                    <a:ext uri="{9D8B030D-6E8A-4147-A177-3AD203B41FA5}">
                      <a16:colId xmlns:a16="http://schemas.microsoft.com/office/drawing/2014/main" xmlns="" val="656805442"/>
                    </a:ext>
                  </a:extLst>
                </a:gridCol>
              </a:tblGrid>
              <a:tr h="213821">
                <a:tc>
                  <a:txBody>
                    <a:bodyPr/>
                    <a:lstStyle/>
                    <a:p>
                      <a:pPr algn="ctr"/>
                      <a:endParaRPr lang="fr-FR" dirty="0"/>
                    </a:p>
                  </a:txBody>
                  <a:tcPr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tcPr>
                </a:tc>
                <a:tc>
                  <a:txBody>
                    <a:bodyPr/>
                    <a:lstStyle/>
                    <a:p>
                      <a:pPr algn="ctr"/>
                      <a:r>
                        <a:rPr lang="fr-FR" dirty="0"/>
                        <a:t>Singulier</a:t>
                      </a:r>
                    </a:p>
                  </a:txBody>
                  <a:tcPr anchor="ctr"/>
                </a:tc>
                <a:tc>
                  <a:txBody>
                    <a:bodyPr/>
                    <a:lstStyle/>
                    <a:p>
                      <a:pPr algn="ctr"/>
                      <a:r>
                        <a:rPr lang="fr-FR" dirty="0"/>
                        <a:t>Pluriel</a:t>
                      </a:r>
                    </a:p>
                  </a:txBody>
                  <a:tcPr anchor="ctr"/>
                </a:tc>
                <a:extLst>
                  <a:ext uri="{0D108BD9-81ED-4DB2-BD59-A6C34878D82A}">
                    <a16:rowId xmlns:a16="http://schemas.microsoft.com/office/drawing/2014/main" xmlns="" val="2979956195"/>
                  </a:ext>
                </a:extLst>
              </a:tr>
              <a:tr h="1550737">
                <a:tc>
                  <a:txBody>
                    <a:bodyPr/>
                    <a:lstStyle/>
                    <a:p>
                      <a:pPr algn="ctr"/>
                      <a:r>
                        <a:rPr lang="fr-FR" dirty="0"/>
                        <a:t>Masculin</a:t>
                      </a:r>
                    </a:p>
                  </a:txBody>
                  <a:tcPr anchor="ctr"/>
                </a:tc>
                <a:tc>
                  <a:txBody>
                    <a:bodyPr/>
                    <a:lstStyle/>
                    <a:p>
                      <a:pPr algn="ctr"/>
                      <a:endParaRPr lang="fr-FR" dirty="0"/>
                    </a:p>
                  </a:txBody>
                  <a:tcPr anchor="ctr"/>
                </a:tc>
                <a:tc>
                  <a:txBody>
                    <a:bodyPr/>
                    <a:lstStyle/>
                    <a:p>
                      <a:pPr algn="ctr"/>
                      <a:endParaRPr lang="fr-FR" dirty="0"/>
                    </a:p>
                  </a:txBody>
                  <a:tcPr anchor="ctr"/>
                </a:tc>
                <a:extLst>
                  <a:ext uri="{0D108BD9-81ED-4DB2-BD59-A6C34878D82A}">
                    <a16:rowId xmlns:a16="http://schemas.microsoft.com/office/drawing/2014/main" xmlns="" val="862486903"/>
                  </a:ext>
                </a:extLst>
              </a:tr>
              <a:tr h="1781503">
                <a:tc>
                  <a:txBody>
                    <a:bodyPr/>
                    <a:lstStyle/>
                    <a:p>
                      <a:pPr algn="ctr"/>
                      <a:r>
                        <a:rPr lang="fr-FR" dirty="0"/>
                        <a:t>Féminin</a:t>
                      </a:r>
                    </a:p>
                  </a:txBody>
                  <a:tcPr anchor="ctr"/>
                </a:tc>
                <a:tc>
                  <a:txBody>
                    <a:bodyPr/>
                    <a:lstStyle/>
                    <a:p>
                      <a:pPr algn="ctr"/>
                      <a:endParaRPr lang="fr-FR" dirty="0"/>
                    </a:p>
                  </a:txBody>
                  <a:tcPr anchor="ctr"/>
                </a:tc>
                <a:tc>
                  <a:txBody>
                    <a:bodyPr/>
                    <a:lstStyle/>
                    <a:p>
                      <a:pPr algn="ctr"/>
                      <a:endParaRPr lang="fr-FR" dirty="0"/>
                    </a:p>
                  </a:txBody>
                  <a:tcPr anchor="ctr"/>
                </a:tc>
                <a:extLst>
                  <a:ext uri="{0D108BD9-81ED-4DB2-BD59-A6C34878D82A}">
                    <a16:rowId xmlns:a16="http://schemas.microsoft.com/office/drawing/2014/main" xmlns="" val="3200392647"/>
                  </a:ext>
                </a:extLst>
              </a:tr>
            </a:tbl>
          </a:graphicData>
        </a:graphic>
      </p:graphicFrame>
    </p:spTree>
    <p:extLst>
      <p:ext uri="{BB962C8B-B14F-4D97-AF65-F5344CB8AC3E}">
        <p14:creationId xmlns:p14="http://schemas.microsoft.com/office/powerpoint/2010/main" val="9128274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xmlns="" id="{9C21FB0B-5530-4D2C-B91A-4F56940621AA}"/>
              </a:ext>
            </a:extLst>
          </p:cNvPr>
          <p:cNvSpPr>
            <a:spLocks noGrp="1"/>
          </p:cNvSpPr>
          <p:nvPr>
            <p:ph type="body" sz="quarter" idx="10"/>
          </p:nvPr>
        </p:nvSpPr>
        <p:spPr/>
        <p:txBody>
          <a:bodyPr/>
          <a:lstStyle/>
          <a:p>
            <a:r>
              <a:rPr lang="fr-FR" dirty="0"/>
              <a:t>Transformer au singulier ou au pluriel :</a:t>
            </a:r>
          </a:p>
          <a:p>
            <a:pPr lvl="2"/>
            <a:r>
              <a:rPr lang="fr-FR" dirty="0"/>
              <a:t>les crocodiles</a:t>
            </a:r>
          </a:p>
          <a:p>
            <a:pPr lvl="2"/>
            <a:r>
              <a:rPr lang="fr-FR" dirty="0"/>
              <a:t>la mare</a:t>
            </a:r>
          </a:p>
          <a:p>
            <a:pPr lvl="2"/>
            <a:r>
              <a:rPr lang="fr-FR" dirty="0"/>
              <a:t>deux équipes égales</a:t>
            </a:r>
          </a:p>
          <a:p>
            <a:pPr lvl="2"/>
            <a:r>
              <a:rPr lang="fr-FR" dirty="0"/>
              <a:t>un petit carré</a:t>
            </a:r>
          </a:p>
          <a:p>
            <a:pPr lvl="2"/>
            <a:r>
              <a:rPr lang="fr-FR" dirty="0"/>
              <a:t>chaque crocodile touché</a:t>
            </a:r>
          </a:p>
          <a:p>
            <a:pPr lvl="2"/>
            <a:r>
              <a:rPr lang="fr-FR" dirty="0"/>
              <a:t>l’équipe gagnante</a:t>
            </a:r>
          </a:p>
          <a:p>
            <a:pPr lvl="2"/>
            <a:r>
              <a:rPr lang="fr-FR" dirty="0"/>
              <a:t>un jeu sportif</a:t>
            </a:r>
          </a:p>
          <a:p>
            <a:pPr lvl="2">
              <a:lnSpc>
                <a:spcPct val="250000"/>
              </a:lnSpc>
            </a:pPr>
            <a:endParaRPr lang="fr-FR" dirty="0"/>
          </a:p>
        </p:txBody>
      </p:sp>
      <p:sp>
        <p:nvSpPr>
          <p:cNvPr id="3" name="Espace réservé du texte 2">
            <a:extLst>
              <a:ext uri="{FF2B5EF4-FFF2-40B4-BE49-F238E27FC236}">
                <a16:creationId xmlns:a16="http://schemas.microsoft.com/office/drawing/2014/main" xmlns="" id="{DCF6FDFF-62E7-433F-B8DB-C5C6046F0283}"/>
              </a:ext>
            </a:extLst>
          </p:cNvPr>
          <p:cNvSpPr>
            <a:spLocks noGrp="1"/>
          </p:cNvSpPr>
          <p:nvPr>
            <p:ph type="body" sz="quarter" idx="12"/>
          </p:nvPr>
        </p:nvSpPr>
        <p:spPr/>
        <p:txBody>
          <a:bodyPr/>
          <a:lstStyle/>
          <a:p>
            <a:r>
              <a:rPr lang="fr-FR" dirty="0"/>
              <a:t>Le groupe nominal</a:t>
            </a:r>
          </a:p>
        </p:txBody>
      </p:sp>
    </p:spTree>
    <p:extLst>
      <p:ext uri="{BB962C8B-B14F-4D97-AF65-F5344CB8AC3E}">
        <p14:creationId xmlns:p14="http://schemas.microsoft.com/office/powerpoint/2010/main" val="16798553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xmlns="" id="{9A9B5317-C9EC-4E7E-9C3C-1869BFF0A19F}"/>
              </a:ext>
            </a:extLst>
          </p:cNvPr>
          <p:cNvSpPr>
            <a:spLocks noGrp="1"/>
          </p:cNvSpPr>
          <p:nvPr>
            <p:ph type="body" sz="quarter" idx="10"/>
          </p:nvPr>
        </p:nvSpPr>
        <p:spPr/>
        <p:txBody>
          <a:bodyPr/>
          <a:lstStyle/>
          <a:p>
            <a:r>
              <a:rPr lang="fr-FR" dirty="0"/>
              <a:t>Dans ces groupes nominaux, trouve le nom, le déterminant et le ou les adjectifs. Écris N sous le nom, D sous le déterminant, A sous l’adjectif.</a:t>
            </a:r>
          </a:p>
          <a:p>
            <a:pPr lvl="2"/>
            <a:r>
              <a:rPr lang="fr-FR" dirty="0">
                <a:sym typeface="Wingdings" panose="05000000000000000000" pitchFamily="2" charset="2"/>
              </a:rPr>
              <a:t></a:t>
            </a:r>
            <a:r>
              <a:rPr lang="fr-FR" dirty="0"/>
              <a:t> une équipe				</a:t>
            </a:r>
            <a:r>
              <a:rPr lang="fr-FR" dirty="0">
                <a:sym typeface="Wingdings" panose="05000000000000000000" pitchFamily="2" charset="2"/>
              </a:rPr>
              <a:t></a:t>
            </a:r>
            <a:r>
              <a:rPr lang="fr-FR" dirty="0"/>
              <a:t> les chasseurs adroits</a:t>
            </a:r>
          </a:p>
          <a:p>
            <a:pPr lvl="2"/>
            <a:r>
              <a:rPr lang="fr-FR" dirty="0">
                <a:sym typeface="Wingdings" panose="05000000000000000000" pitchFamily="2" charset="2"/>
              </a:rPr>
              <a:t></a:t>
            </a:r>
            <a:r>
              <a:rPr lang="fr-FR" dirty="0"/>
              <a:t> le camion				</a:t>
            </a:r>
            <a:r>
              <a:rPr lang="fr-FR" dirty="0">
                <a:sym typeface="Wingdings" panose="05000000000000000000" pitchFamily="2" charset="2"/>
              </a:rPr>
              <a:t></a:t>
            </a:r>
            <a:r>
              <a:rPr lang="fr-FR" dirty="0"/>
              <a:t> les points</a:t>
            </a:r>
          </a:p>
          <a:p>
            <a:pPr lvl="2"/>
            <a:r>
              <a:rPr lang="fr-FR" dirty="0">
                <a:sym typeface="Wingdings" panose="05000000000000000000" pitchFamily="2" charset="2"/>
              </a:rPr>
              <a:t></a:t>
            </a:r>
            <a:r>
              <a:rPr lang="fr-FR" dirty="0"/>
              <a:t> une grande mare			</a:t>
            </a:r>
            <a:r>
              <a:rPr lang="fr-FR" dirty="0">
                <a:sym typeface="Wingdings" panose="05000000000000000000" pitchFamily="2" charset="2"/>
              </a:rPr>
              <a:t></a:t>
            </a:r>
            <a:r>
              <a:rPr lang="fr-FR" dirty="0"/>
              <a:t> un jeu amusant</a:t>
            </a:r>
          </a:p>
          <a:p>
            <a:pPr lvl="2"/>
            <a:endParaRPr lang="fr-FR" dirty="0"/>
          </a:p>
          <a:p>
            <a:r>
              <a:rPr lang="fr-FR" dirty="0"/>
              <a:t>Écris-les ensuite leur numéro dans le tableau.</a:t>
            </a:r>
          </a:p>
          <a:p>
            <a:pPr lvl="2"/>
            <a:endParaRPr lang="fr-FR" dirty="0"/>
          </a:p>
          <a:p>
            <a:pPr lvl="2"/>
            <a:endParaRPr lang="fr-FR" dirty="0"/>
          </a:p>
          <a:p>
            <a:pPr lvl="2"/>
            <a:endParaRPr lang="fr-FR" dirty="0"/>
          </a:p>
          <a:p>
            <a:pPr lvl="2"/>
            <a:endParaRPr lang="fr-FR" dirty="0"/>
          </a:p>
          <a:p>
            <a:pPr lvl="2"/>
            <a:endParaRPr lang="fr-FR" dirty="0"/>
          </a:p>
          <a:p>
            <a:pPr lvl="2"/>
            <a:endParaRPr lang="fr-FR" dirty="0"/>
          </a:p>
          <a:p>
            <a:pPr lvl="2"/>
            <a:endParaRPr lang="fr-FR" dirty="0"/>
          </a:p>
          <a:p>
            <a:pPr lvl="2"/>
            <a:endParaRPr lang="fr-FR" dirty="0"/>
          </a:p>
          <a:p>
            <a:pPr lvl="2"/>
            <a:endParaRPr lang="fr-FR" dirty="0"/>
          </a:p>
          <a:p>
            <a:pPr lvl="2"/>
            <a:endParaRPr lang="fr-FR" dirty="0"/>
          </a:p>
          <a:p>
            <a:r>
              <a:rPr lang="fr-FR" dirty="0"/>
              <a:t>Transforme chaque groupe au singulier et au pluriel.</a:t>
            </a:r>
          </a:p>
        </p:txBody>
      </p:sp>
      <p:graphicFrame>
        <p:nvGraphicFramePr>
          <p:cNvPr id="5" name="Tableau 4">
            <a:extLst>
              <a:ext uri="{FF2B5EF4-FFF2-40B4-BE49-F238E27FC236}">
                <a16:creationId xmlns:a16="http://schemas.microsoft.com/office/drawing/2014/main" xmlns="" id="{539BCB45-8C7B-4ED9-9EEF-FE5E19B14F16}"/>
              </a:ext>
            </a:extLst>
          </p:cNvPr>
          <p:cNvGraphicFramePr>
            <a:graphicFrameLocks noGrp="1"/>
          </p:cNvGraphicFramePr>
          <p:nvPr>
            <p:extLst>
              <p:ext uri="{D42A27DB-BD31-4B8C-83A1-F6EECF244321}">
                <p14:modId xmlns:p14="http://schemas.microsoft.com/office/powerpoint/2010/main" val="4179311778"/>
              </p:ext>
            </p:extLst>
          </p:nvPr>
        </p:nvGraphicFramePr>
        <p:xfrm>
          <a:off x="207661" y="2894700"/>
          <a:ext cx="9451071" cy="2636670"/>
        </p:xfrm>
        <a:graphic>
          <a:graphicData uri="http://schemas.openxmlformats.org/drawingml/2006/table">
            <a:tbl>
              <a:tblPr firstRow="1" bandRow="1">
                <a:tableStyleId>{5940675A-B579-460E-94D1-54222C63F5DA}</a:tableStyleId>
              </a:tblPr>
              <a:tblGrid>
                <a:gridCol w="1321594">
                  <a:extLst>
                    <a:ext uri="{9D8B030D-6E8A-4147-A177-3AD203B41FA5}">
                      <a16:colId xmlns:a16="http://schemas.microsoft.com/office/drawing/2014/main" xmlns="" val="2168956325"/>
                    </a:ext>
                  </a:extLst>
                </a:gridCol>
                <a:gridCol w="4051738">
                  <a:extLst>
                    <a:ext uri="{9D8B030D-6E8A-4147-A177-3AD203B41FA5}">
                      <a16:colId xmlns:a16="http://schemas.microsoft.com/office/drawing/2014/main" xmlns="" val="304938575"/>
                    </a:ext>
                  </a:extLst>
                </a:gridCol>
                <a:gridCol w="4077739">
                  <a:extLst>
                    <a:ext uri="{9D8B030D-6E8A-4147-A177-3AD203B41FA5}">
                      <a16:colId xmlns:a16="http://schemas.microsoft.com/office/drawing/2014/main" xmlns="" val="656805442"/>
                    </a:ext>
                  </a:extLst>
                </a:gridCol>
              </a:tblGrid>
              <a:tr h="213821">
                <a:tc>
                  <a:txBody>
                    <a:bodyPr/>
                    <a:lstStyle/>
                    <a:p>
                      <a:pPr algn="ctr"/>
                      <a:endParaRPr lang="fr-FR" dirty="0"/>
                    </a:p>
                  </a:txBody>
                  <a:tcPr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tcPr>
                </a:tc>
                <a:tc>
                  <a:txBody>
                    <a:bodyPr/>
                    <a:lstStyle/>
                    <a:p>
                      <a:pPr algn="ctr"/>
                      <a:r>
                        <a:rPr lang="fr-FR" dirty="0"/>
                        <a:t>Singulier</a:t>
                      </a:r>
                    </a:p>
                  </a:txBody>
                  <a:tcPr anchor="ctr"/>
                </a:tc>
                <a:tc>
                  <a:txBody>
                    <a:bodyPr/>
                    <a:lstStyle/>
                    <a:p>
                      <a:pPr algn="ctr"/>
                      <a:r>
                        <a:rPr lang="fr-FR" dirty="0"/>
                        <a:t>Pluriel</a:t>
                      </a:r>
                    </a:p>
                  </a:txBody>
                  <a:tcPr anchor="ctr"/>
                </a:tc>
                <a:extLst>
                  <a:ext uri="{0D108BD9-81ED-4DB2-BD59-A6C34878D82A}">
                    <a16:rowId xmlns:a16="http://schemas.microsoft.com/office/drawing/2014/main" xmlns="" val="2979956195"/>
                  </a:ext>
                </a:extLst>
              </a:tr>
              <a:tr h="1109172">
                <a:tc>
                  <a:txBody>
                    <a:bodyPr/>
                    <a:lstStyle/>
                    <a:p>
                      <a:pPr algn="ctr"/>
                      <a:r>
                        <a:rPr lang="fr-FR" dirty="0"/>
                        <a:t>Masculin</a:t>
                      </a:r>
                    </a:p>
                  </a:txBody>
                  <a:tcPr anchor="ctr"/>
                </a:tc>
                <a:tc>
                  <a:txBody>
                    <a:bodyPr/>
                    <a:lstStyle/>
                    <a:p>
                      <a:pPr algn="ctr"/>
                      <a:endParaRPr lang="fr-FR" dirty="0"/>
                    </a:p>
                  </a:txBody>
                  <a:tcPr anchor="ctr"/>
                </a:tc>
                <a:tc>
                  <a:txBody>
                    <a:bodyPr/>
                    <a:lstStyle/>
                    <a:p>
                      <a:pPr algn="ctr"/>
                      <a:endParaRPr lang="fr-FR" dirty="0"/>
                    </a:p>
                  </a:txBody>
                  <a:tcPr anchor="ctr"/>
                </a:tc>
                <a:extLst>
                  <a:ext uri="{0D108BD9-81ED-4DB2-BD59-A6C34878D82A}">
                    <a16:rowId xmlns:a16="http://schemas.microsoft.com/office/drawing/2014/main" xmlns="" val="862486903"/>
                  </a:ext>
                </a:extLst>
              </a:tr>
              <a:tr h="1161738">
                <a:tc>
                  <a:txBody>
                    <a:bodyPr/>
                    <a:lstStyle/>
                    <a:p>
                      <a:pPr algn="ctr"/>
                      <a:r>
                        <a:rPr lang="fr-FR" dirty="0"/>
                        <a:t>Féminin</a:t>
                      </a:r>
                    </a:p>
                  </a:txBody>
                  <a:tcPr anchor="ctr"/>
                </a:tc>
                <a:tc>
                  <a:txBody>
                    <a:bodyPr/>
                    <a:lstStyle/>
                    <a:p>
                      <a:pPr algn="ctr"/>
                      <a:endParaRPr lang="fr-FR" dirty="0"/>
                    </a:p>
                  </a:txBody>
                  <a:tcPr anchor="ctr"/>
                </a:tc>
                <a:tc>
                  <a:txBody>
                    <a:bodyPr/>
                    <a:lstStyle/>
                    <a:p>
                      <a:pPr algn="ctr"/>
                      <a:endParaRPr lang="fr-FR" dirty="0"/>
                    </a:p>
                  </a:txBody>
                  <a:tcPr anchor="ctr"/>
                </a:tc>
                <a:extLst>
                  <a:ext uri="{0D108BD9-81ED-4DB2-BD59-A6C34878D82A}">
                    <a16:rowId xmlns:a16="http://schemas.microsoft.com/office/drawing/2014/main" xmlns="" val="3200392647"/>
                  </a:ext>
                </a:extLst>
              </a:tr>
            </a:tbl>
          </a:graphicData>
        </a:graphic>
      </p:graphicFrame>
    </p:spTree>
    <p:extLst>
      <p:ext uri="{BB962C8B-B14F-4D97-AF65-F5344CB8AC3E}">
        <p14:creationId xmlns:p14="http://schemas.microsoft.com/office/powerpoint/2010/main" val="26722077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a:t>A²ctivité$ ²de vocabulaire</a:t>
            </a:r>
          </a:p>
        </p:txBody>
      </p:sp>
    </p:spTree>
    <p:extLst>
      <p:ext uri="{BB962C8B-B14F-4D97-AF65-F5344CB8AC3E}">
        <p14:creationId xmlns:p14="http://schemas.microsoft.com/office/powerpoint/2010/main" val="7366342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Trouver des mots de la famille de : chasseur.</a:t>
            </a:r>
          </a:p>
          <a:p>
            <a:r>
              <a:rPr lang="fr-FR" dirty="0"/>
              <a:t>Entourer le suffixe -eur.</a:t>
            </a:r>
          </a:p>
          <a:p>
            <a:endParaRPr lang="fr-FR" dirty="0"/>
          </a:p>
          <a:p>
            <a:r>
              <a:rPr lang="fr-FR" dirty="0"/>
              <a:t>Chercher dans le dictionnaire les différents sens de : tirer.</a:t>
            </a:r>
          </a:p>
          <a:p>
            <a:endParaRPr lang="fr-FR" dirty="0"/>
          </a:p>
          <a:p>
            <a:r>
              <a:rPr lang="fr-FR" dirty="0"/>
              <a:t>Trouver le contraire de : gagner.</a:t>
            </a:r>
          </a:p>
        </p:txBody>
      </p:sp>
      <p:sp>
        <p:nvSpPr>
          <p:cNvPr id="3" name="Espace réservé du texte 2"/>
          <p:cNvSpPr>
            <a:spLocks noGrp="1"/>
          </p:cNvSpPr>
          <p:nvPr>
            <p:ph type="body" sz="quarter" idx="11"/>
          </p:nvPr>
        </p:nvSpPr>
        <p:spPr/>
        <p:txBody>
          <a:bodyPr/>
          <a:lstStyle/>
          <a:p>
            <a:r>
              <a:rPr lang="fr-FR" dirty="0"/>
              <a:t>Vocabulaire</a:t>
            </a:r>
          </a:p>
        </p:txBody>
      </p:sp>
    </p:spTree>
    <p:extLst>
      <p:ext uri="{BB962C8B-B14F-4D97-AF65-F5344CB8AC3E}">
        <p14:creationId xmlns:p14="http://schemas.microsoft.com/office/powerpoint/2010/main" val="34412479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xmlns="" id="{31D69384-2CF8-4491-B961-8E9D362D8B14}"/>
              </a:ext>
            </a:extLst>
          </p:cNvPr>
          <p:cNvSpPr>
            <a:spLocks noGrp="1"/>
          </p:cNvSpPr>
          <p:nvPr>
            <p:ph type="body" sz="quarter" idx="10"/>
          </p:nvPr>
        </p:nvSpPr>
        <p:spPr/>
        <p:txBody>
          <a:bodyPr/>
          <a:lstStyle/>
          <a:p>
            <a:r>
              <a:rPr lang="fr-FR" dirty="0"/>
              <a:t>Trouver des mots de la famille de :</a:t>
            </a:r>
            <a:r>
              <a:rPr lang="fr-FR" u="none" dirty="0"/>
              <a:t> chasseur</a:t>
            </a:r>
          </a:p>
          <a:p>
            <a:endParaRPr lang="fr-FR" dirty="0"/>
          </a:p>
          <a:p>
            <a:endParaRPr lang="fr-FR" dirty="0"/>
          </a:p>
          <a:p>
            <a:endParaRPr lang="fr-FR" dirty="0"/>
          </a:p>
          <a:p>
            <a:endParaRPr lang="fr-FR" dirty="0"/>
          </a:p>
          <a:p>
            <a:r>
              <a:rPr lang="fr-FR" dirty="0"/>
              <a:t>Chercher dans le dictionnaire les différents sens de :</a:t>
            </a:r>
            <a:r>
              <a:rPr lang="fr-FR" u="none" dirty="0"/>
              <a:t> tirer</a:t>
            </a:r>
          </a:p>
          <a:p>
            <a:endParaRPr lang="fr-FR" u="none" dirty="0"/>
          </a:p>
          <a:p>
            <a:endParaRPr lang="fr-FR" u="none" dirty="0"/>
          </a:p>
          <a:p>
            <a:endParaRPr lang="fr-FR" u="none" dirty="0"/>
          </a:p>
          <a:p>
            <a:endParaRPr lang="fr-FR" u="none" dirty="0"/>
          </a:p>
          <a:p>
            <a:endParaRPr lang="fr-FR" u="none" dirty="0"/>
          </a:p>
          <a:p>
            <a:r>
              <a:rPr lang="fr-FR" dirty="0"/>
              <a:t>Trouver le contraire de :</a:t>
            </a:r>
            <a:r>
              <a:rPr lang="fr-FR" u="none" dirty="0"/>
              <a:t> gagner</a:t>
            </a:r>
          </a:p>
          <a:p>
            <a:endParaRPr lang="fr-FR" dirty="0"/>
          </a:p>
          <a:p>
            <a:endParaRPr lang="fr-FR" dirty="0"/>
          </a:p>
        </p:txBody>
      </p:sp>
      <p:sp>
        <p:nvSpPr>
          <p:cNvPr id="5" name="Espace réservé du texte 4">
            <a:extLst>
              <a:ext uri="{FF2B5EF4-FFF2-40B4-BE49-F238E27FC236}">
                <a16:creationId xmlns:a16="http://schemas.microsoft.com/office/drawing/2014/main" xmlns="" id="{E688D59D-7677-4959-A850-D7EA67123821}"/>
              </a:ext>
            </a:extLst>
          </p:cNvPr>
          <p:cNvSpPr>
            <a:spLocks noGrp="1"/>
          </p:cNvSpPr>
          <p:nvPr>
            <p:ph type="body" sz="quarter" idx="12"/>
          </p:nvPr>
        </p:nvSpPr>
        <p:spPr/>
        <p:txBody>
          <a:bodyPr/>
          <a:lstStyle/>
          <a:p>
            <a:r>
              <a:rPr lang="fr-FR" dirty="0"/>
              <a:t>Vocabulaire</a:t>
            </a:r>
          </a:p>
        </p:txBody>
      </p:sp>
    </p:spTree>
    <p:extLst>
      <p:ext uri="{BB962C8B-B14F-4D97-AF65-F5344CB8AC3E}">
        <p14:creationId xmlns:p14="http://schemas.microsoft.com/office/powerpoint/2010/main" val="20202904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xmlns="" id="{83CB154A-D1AF-419C-B969-2BEF0B376E3D}"/>
              </a:ext>
            </a:extLst>
          </p:cNvPr>
          <p:cNvSpPr>
            <a:spLocks noGrp="1"/>
          </p:cNvSpPr>
          <p:nvPr>
            <p:ph type="body" sz="quarter" idx="10"/>
          </p:nvPr>
        </p:nvSpPr>
        <p:spPr/>
        <p:txBody>
          <a:bodyPr/>
          <a:lstStyle/>
          <a:p>
            <a:pPr marL="0"/>
            <a:r>
              <a:rPr lang="fr-FR" dirty="0"/>
              <a:t>Recopie la phrase en remplaçant les mots </a:t>
            </a:r>
            <a:r>
              <a:rPr lang="fr-FR" b="1" dirty="0">
                <a:solidFill>
                  <a:srgbClr val="FF0000"/>
                </a:solidFill>
              </a:rPr>
              <a:t>en gras et rouge</a:t>
            </a:r>
            <a:r>
              <a:rPr lang="fr-FR" dirty="0"/>
              <a:t> par leur contraire :</a:t>
            </a:r>
          </a:p>
          <a:p>
            <a:pPr marL="0" lvl="2">
              <a:lnSpc>
                <a:spcPct val="150000"/>
              </a:lnSpc>
            </a:pPr>
            <a:r>
              <a:rPr lang="fr-FR" dirty="0"/>
              <a:t>C’est </a:t>
            </a:r>
            <a:r>
              <a:rPr lang="fr-FR" b="1" dirty="0">
                <a:solidFill>
                  <a:srgbClr val="FF0000"/>
                </a:solidFill>
              </a:rPr>
              <a:t>la fin</a:t>
            </a:r>
            <a:r>
              <a:rPr lang="fr-FR" dirty="0"/>
              <a:t> de la journée, le soleil se </a:t>
            </a:r>
            <a:r>
              <a:rPr lang="fr-FR" b="1" dirty="0">
                <a:solidFill>
                  <a:srgbClr val="FF0000"/>
                </a:solidFill>
              </a:rPr>
              <a:t>couche</a:t>
            </a:r>
            <a:r>
              <a:rPr lang="fr-FR" dirty="0"/>
              <a:t>.</a:t>
            </a:r>
          </a:p>
        </p:txBody>
      </p:sp>
    </p:spTree>
    <p:extLst>
      <p:ext uri="{BB962C8B-B14F-4D97-AF65-F5344CB8AC3E}">
        <p14:creationId xmlns:p14="http://schemas.microsoft.com/office/powerpoint/2010/main" val="8162391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P²roduction d’écrit</a:t>
            </a:r>
          </a:p>
        </p:txBody>
      </p:sp>
    </p:spTree>
    <p:extLst>
      <p:ext uri="{BB962C8B-B14F-4D97-AF65-F5344CB8AC3E}">
        <p14:creationId xmlns:p14="http://schemas.microsoft.com/office/powerpoint/2010/main" val="18198638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0"/>
          </p:nvPr>
        </p:nvSpPr>
        <p:spPr/>
        <p:txBody>
          <a:bodyPr/>
          <a:lstStyle/>
          <a:p>
            <a:r>
              <a:rPr lang="fr-FR" dirty="0"/>
              <a:t>Choisir un jeu auquel on a l’habitude de jouer en sport.</a:t>
            </a:r>
          </a:p>
          <a:p>
            <a:r>
              <a:rPr lang="fr-FR" dirty="0"/>
              <a:t>Écrire ce que l’on fera la prochaine fois que l’on y jouera. </a:t>
            </a:r>
          </a:p>
          <a:p>
            <a:endParaRPr lang="fr-FR" dirty="0"/>
          </a:p>
          <a:p>
            <a:r>
              <a:rPr lang="fr-FR" dirty="0"/>
              <a:t>Relire le texte en veillant à la ponctuation, à l’accord sujet/verbe et aux accords dans le groupe nominal.</a:t>
            </a:r>
          </a:p>
        </p:txBody>
      </p:sp>
      <p:sp>
        <p:nvSpPr>
          <p:cNvPr id="4" name="Espace réservé du texte 3"/>
          <p:cNvSpPr>
            <a:spLocks noGrp="1"/>
          </p:cNvSpPr>
          <p:nvPr>
            <p:ph type="body" sz="quarter" idx="11"/>
          </p:nvPr>
        </p:nvSpPr>
        <p:spPr/>
        <p:txBody>
          <a:bodyPr/>
          <a:lstStyle/>
          <a:p>
            <a:r>
              <a:rPr lang="fr-FR" dirty="0"/>
              <a:t>Production d’écrit</a:t>
            </a:r>
          </a:p>
        </p:txBody>
      </p:sp>
    </p:spTree>
    <p:extLst>
      <p:ext uri="{BB962C8B-B14F-4D97-AF65-F5344CB8AC3E}">
        <p14:creationId xmlns:p14="http://schemas.microsoft.com/office/powerpoint/2010/main" val="28806780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La mare aux canards</a:t>
            </a:r>
          </a:p>
        </p:txBody>
      </p:sp>
      <p:sp>
        <p:nvSpPr>
          <p:cNvPr id="3" name="Espace réservé du texte 2"/>
          <p:cNvSpPr>
            <a:spLocks noGrp="1"/>
          </p:cNvSpPr>
          <p:nvPr>
            <p:ph type="body" sz="quarter" idx="10"/>
          </p:nvPr>
        </p:nvSpPr>
        <p:spPr/>
        <p:txBody>
          <a:bodyPr/>
          <a:lstStyle/>
          <a:p>
            <a:pPr indent="360000">
              <a:lnSpc>
                <a:spcPct val="110000"/>
              </a:lnSpc>
            </a:pPr>
            <a:r>
              <a:rPr lang="fr-FR" i="1" dirty="0"/>
              <a:t>En  EPS,  nous  aimons  jouer  à  la  mare  aux  crocodiles.  C’est  un  jeu  collectif  avec  des  ballons.</a:t>
            </a:r>
          </a:p>
          <a:p>
            <a:pPr>
              <a:lnSpc>
                <a:spcPct val="110000"/>
              </a:lnSpc>
            </a:pPr>
            <a:r>
              <a:rPr lang="fr-FR" u="sng" dirty="0"/>
              <a:t>Voici  la  règle  :</a:t>
            </a:r>
          </a:p>
          <a:p>
            <a:pPr marL="360000" indent="-360000">
              <a:lnSpc>
                <a:spcPct val="110000"/>
              </a:lnSpc>
              <a:buFont typeface="+mj-lt"/>
              <a:buAutoNum type="arabicPeriod"/>
            </a:pPr>
            <a:r>
              <a:rPr lang="fr-FR" dirty="0"/>
              <a:t>L’arbitre  trace  un  cercle  d’au  moins  quinze  pas  de  diamètre  pour  faire  la  mare  aux  crocodiles.  Un  peu  plus  loin,  il  fait  un  petit  carré  pour  représenter  le  camion  des  chasseurs.</a:t>
            </a:r>
          </a:p>
          <a:p>
            <a:pPr marL="360000" indent="-360000">
              <a:lnSpc>
                <a:spcPct val="110000"/>
              </a:lnSpc>
              <a:buFont typeface="+mj-lt"/>
              <a:buAutoNum type="arabicPeriod"/>
            </a:pPr>
            <a:r>
              <a:rPr lang="fr-FR" dirty="0"/>
              <a:t>La  classe  se  partage  en  deux  équipes  égales.  Les  crocodiles  sont  dans  la  mare  et  les  chasseurs  se  placent  autour.  L’équipe  des  chasseurs  a  besoin  de  deux  ballons.</a:t>
            </a:r>
          </a:p>
          <a:p>
            <a:pPr marL="360000" indent="-360000">
              <a:lnSpc>
                <a:spcPct val="110000"/>
              </a:lnSpc>
              <a:buFont typeface="+mj-lt"/>
              <a:buAutoNum type="arabicPeriod"/>
            </a:pPr>
            <a:r>
              <a:rPr lang="fr-FR" dirty="0"/>
              <a:t>Au  signal,  les  chasseurs  tirent  sur  les  crocodiles,  sans  entrer  dans  la  mare.</a:t>
            </a:r>
          </a:p>
          <a:p>
            <a:pPr marL="360000" indent="-360000">
              <a:lnSpc>
                <a:spcPct val="110000"/>
              </a:lnSpc>
              <a:buFont typeface="+mj-lt"/>
              <a:buAutoNum type="arabicPeriod"/>
            </a:pPr>
            <a:r>
              <a:rPr lang="fr-FR" dirty="0"/>
              <a:t>Chaque  crocodile  touché  est  éliminé  et  va  dans  le  camion.  Mais  attention  :</a:t>
            </a:r>
          </a:p>
          <a:p>
            <a:pPr marL="720000" indent="-360000">
              <a:lnSpc>
                <a:spcPct val="110000"/>
              </a:lnSpc>
              <a:buFont typeface="Wingdings" panose="05000000000000000000" pitchFamily="2" charset="2"/>
              <a:buChar char="§"/>
            </a:pPr>
            <a:r>
              <a:rPr lang="fr-FR" dirty="0"/>
              <a:t>Un  crocodile  touché  par  un  rebond  du  ballon  n’est  pas  éliminé.</a:t>
            </a:r>
          </a:p>
          <a:p>
            <a:pPr marL="720000" indent="-360000">
              <a:lnSpc>
                <a:spcPct val="110000"/>
              </a:lnSpc>
              <a:buFont typeface="Wingdings" panose="05000000000000000000" pitchFamily="2" charset="2"/>
              <a:buChar char="§"/>
            </a:pPr>
            <a:r>
              <a:rPr lang="fr-FR" dirty="0"/>
              <a:t>Quand  un  ballon  reste  dans  la  mare,  un  chasseur  va  le  chercher  mais  il  tire  quand  il  sort  de  la  mare.</a:t>
            </a:r>
          </a:p>
          <a:p>
            <a:pPr marL="457200" indent="-457200">
              <a:lnSpc>
                <a:spcPct val="110000"/>
              </a:lnSpc>
              <a:buFont typeface="+mj-lt"/>
              <a:buAutoNum type="arabicPeriod" startAt="5"/>
            </a:pPr>
            <a:r>
              <a:rPr lang="fr-FR" dirty="0"/>
              <a:t>La  chasse  dure  deux  minutes  au  bout  desquelles  on  compte  les  points  (un  point  par  crocodile  touché).  Puis,  les  équipes  sont  inversées.</a:t>
            </a:r>
          </a:p>
          <a:p>
            <a:pPr marL="360000" indent="-360000">
              <a:lnSpc>
                <a:spcPct val="110000"/>
              </a:lnSpc>
              <a:buFont typeface="+mj-lt"/>
              <a:buAutoNum type="arabicPeriod" startAt="5"/>
            </a:pPr>
            <a:r>
              <a:rPr lang="fr-FR" dirty="0"/>
              <a:t>L’équipe  gagnante  est  celle  qui  marque  le  plus  de  points.</a:t>
            </a:r>
          </a:p>
        </p:txBody>
      </p:sp>
    </p:spTree>
    <p:extLst>
      <p:ext uri="{BB962C8B-B14F-4D97-AF65-F5344CB8AC3E}">
        <p14:creationId xmlns:p14="http://schemas.microsoft.com/office/powerpoint/2010/main" val="13337485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0"/>
          </p:nvPr>
        </p:nvSpPr>
        <p:spPr/>
        <p:txBody>
          <a:bodyPr/>
          <a:lstStyle/>
          <a:p>
            <a:endParaRPr lang="fr-FR" dirty="0"/>
          </a:p>
        </p:txBody>
      </p:sp>
      <p:sp>
        <p:nvSpPr>
          <p:cNvPr id="4" name="Espace réservé du texte 3"/>
          <p:cNvSpPr>
            <a:spLocks noGrp="1"/>
          </p:cNvSpPr>
          <p:nvPr>
            <p:ph type="body" sz="quarter" idx="12"/>
          </p:nvPr>
        </p:nvSpPr>
        <p:spPr/>
        <p:txBody>
          <a:bodyPr/>
          <a:lstStyle/>
          <a:p>
            <a:r>
              <a:rPr lang="fr-FR" dirty="0"/>
              <a:t>Production d’écrit</a:t>
            </a:r>
          </a:p>
        </p:txBody>
      </p:sp>
      <p:sp>
        <p:nvSpPr>
          <p:cNvPr id="5" name="Espace réservé du texte 4"/>
          <p:cNvSpPr>
            <a:spLocks noGrp="1"/>
          </p:cNvSpPr>
          <p:nvPr>
            <p:ph type="body" sz="quarter" idx="13"/>
          </p:nvPr>
        </p:nvSpPr>
        <p:spPr>
          <a:xfrm>
            <a:off x="1060057" y="1096218"/>
            <a:ext cx="8714996" cy="5616575"/>
          </a:xfrm>
        </p:spPr>
        <p:txBody>
          <a:bodyPr/>
          <a:lstStyle/>
          <a:p>
            <a:pPr lvl="1"/>
            <a:endParaRPr lang="fr-FR" sz="3000" dirty="0"/>
          </a:p>
        </p:txBody>
      </p:sp>
      <p:sp>
        <p:nvSpPr>
          <p:cNvPr id="2" name="ZoneTexte 1">
            <a:extLst>
              <a:ext uri="{FF2B5EF4-FFF2-40B4-BE49-F238E27FC236}">
                <a16:creationId xmlns:a16="http://schemas.microsoft.com/office/drawing/2014/main" xmlns="" id="{599A926D-A13B-494D-999D-69395584A4DD}"/>
              </a:ext>
            </a:extLst>
          </p:cNvPr>
          <p:cNvSpPr txBox="1"/>
          <p:nvPr/>
        </p:nvSpPr>
        <p:spPr>
          <a:xfrm>
            <a:off x="3200400" y="129812"/>
            <a:ext cx="4264701" cy="1015663"/>
          </a:xfrm>
          <a:prstGeom prst="rect">
            <a:avLst/>
          </a:prstGeom>
          <a:noFill/>
        </p:spPr>
        <p:txBody>
          <a:bodyPr wrap="square" rtlCol="0">
            <a:spAutoFit/>
          </a:bodyPr>
          <a:lstStyle/>
          <a:p>
            <a:r>
              <a:rPr lang="fr-FR" sz="6000" dirty="0">
                <a:solidFill>
                  <a:srgbClr val="C00000"/>
                </a:solidFill>
                <a:latin typeface="Watermelon Script Demo" pitchFamily="2" charset="0"/>
              </a:rPr>
              <a:t>À adapter</a:t>
            </a:r>
          </a:p>
        </p:txBody>
      </p:sp>
    </p:spTree>
    <p:extLst>
      <p:ext uri="{BB962C8B-B14F-4D97-AF65-F5344CB8AC3E}">
        <p14:creationId xmlns:p14="http://schemas.microsoft.com/office/powerpoint/2010/main" val="35167532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t>Questions de compréhensions, collectivement, à l’oral :</a:t>
            </a:r>
          </a:p>
          <a:p>
            <a:pPr marL="342900" indent="-342900">
              <a:buFont typeface="+mj-lt"/>
              <a:buAutoNum type="arabicParenR"/>
            </a:pPr>
            <a:r>
              <a:rPr lang="fr-FR" dirty="0"/>
              <a:t>Questions des enfants d’abord, puis je complète :</a:t>
            </a:r>
          </a:p>
          <a:p>
            <a:pPr marL="342900" indent="-342900">
              <a:buFont typeface="+mj-lt"/>
              <a:buAutoNum type="arabicParenR"/>
            </a:pPr>
            <a:endParaRPr lang="fr-FR" dirty="0"/>
          </a:p>
          <a:p>
            <a:pPr marL="342900" indent="-342900">
              <a:buFont typeface="+mj-lt"/>
              <a:buAutoNum type="arabicParenR"/>
            </a:pPr>
            <a:r>
              <a:rPr lang="fr-FR" dirty="0"/>
              <a:t>De quel type de texte s’agit-il ? À quoi correspondent les numéros ?</a:t>
            </a:r>
          </a:p>
          <a:p>
            <a:pPr marL="342900" indent="-342900">
              <a:buFont typeface="+mj-lt"/>
              <a:buAutoNum type="arabicParenR"/>
            </a:pPr>
            <a:r>
              <a:rPr lang="fr-FR" dirty="0"/>
              <a:t>Faire expliquer le jeu afin de s’assurer de la compréhension du texte.</a:t>
            </a:r>
          </a:p>
        </p:txBody>
      </p:sp>
      <p:sp>
        <p:nvSpPr>
          <p:cNvPr id="5" name="Espace réservé du texte 4"/>
          <p:cNvSpPr>
            <a:spLocks noGrp="1"/>
          </p:cNvSpPr>
          <p:nvPr>
            <p:ph type="body" sz="quarter" idx="11"/>
          </p:nvPr>
        </p:nvSpPr>
        <p:spPr/>
        <p:txBody>
          <a:bodyPr/>
          <a:lstStyle/>
          <a:p>
            <a:r>
              <a:rPr lang="fr-FR" dirty="0"/>
              <a:t>Compréhension</a:t>
            </a:r>
          </a:p>
        </p:txBody>
      </p:sp>
    </p:spTree>
    <p:extLst>
      <p:ext uri="{BB962C8B-B14F-4D97-AF65-F5344CB8AC3E}">
        <p14:creationId xmlns:p14="http://schemas.microsoft.com/office/powerpoint/2010/main" val="1554558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a:t>A²ctivité$ ²sur ²le ²texte</a:t>
            </a:r>
          </a:p>
        </p:txBody>
      </p:sp>
    </p:spTree>
    <p:extLst>
      <p:ext uri="{BB962C8B-B14F-4D97-AF65-F5344CB8AC3E}">
        <p14:creationId xmlns:p14="http://schemas.microsoft.com/office/powerpoint/2010/main" val="25561004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u="sng" dirty="0"/>
              <a:t>Organisation du texte :</a:t>
            </a:r>
          </a:p>
          <a:p>
            <a:r>
              <a:rPr lang="fr-FR" dirty="0"/>
              <a:t>La numérotation : son rôle ?</a:t>
            </a:r>
          </a:p>
          <a:p>
            <a:endParaRPr lang="fr-FR" dirty="0"/>
          </a:p>
          <a:p>
            <a:r>
              <a:rPr lang="fr-FR" u="sng" dirty="0"/>
              <a:t>Le temps du texte :</a:t>
            </a:r>
          </a:p>
          <a:p>
            <a:r>
              <a:rPr lang="fr-FR" dirty="0"/>
              <a:t>Quel est le temps du texte ?</a:t>
            </a:r>
          </a:p>
          <a:p>
            <a:r>
              <a:rPr lang="fr-FR" dirty="0">
                <a:sym typeface="Wingdings" panose="05000000000000000000" pitchFamily="2" charset="2"/>
              </a:rPr>
              <a:t> présent</a:t>
            </a:r>
          </a:p>
          <a:p>
            <a:r>
              <a:rPr lang="fr-FR" dirty="0">
                <a:sym typeface="Wingdings" panose="05000000000000000000" pitchFamily="2" charset="2"/>
              </a:rPr>
              <a:t>Pourquoi ?</a:t>
            </a:r>
          </a:p>
          <a:p>
            <a:r>
              <a:rPr lang="fr-FR" dirty="0">
                <a:sym typeface="Wingdings" panose="05000000000000000000" pitchFamily="2" charset="2"/>
              </a:rPr>
              <a:t> présent temporel dans la partie « Nous racontons » et présent intemporel dans le reste</a:t>
            </a:r>
            <a:endParaRPr lang="fr-FR" dirty="0"/>
          </a:p>
        </p:txBody>
      </p:sp>
      <p:sp>
        <p:nvSpPr>
          <p:cNvPr id="5" name="Espace réservé du texte 4"/>
          <p:cNvSpPr>
            <a:spLocks noGrp="1"/>
          </p:cNvSpPr>
          <p:nvPr>
            <p:ph type="body" sz="quarter" idx="11"/>
          </p:nvPr>
        </p:nvSpPr>
        <p:spPr/>
        <p:txBody>
          <a:bodyPr/>
          <a:lstStyle/>
          <a:p>
            <a:r>
              <a:rPr lang="fr-FR" dirty="0"/>
              <a:t>Le texte</a:t>
            </a:r>
          </a:p>
        </p:txBody>
      </p:sp>
    </p:spTree>
    <p:extLst>
      <p:ext uri="{BB962C8B-B14F-4D97-AF65-F5344CB8AC3E}">
        <p14:creationId xmlns:p14="http://schemas.microsoft.com/office/powerpoint/2010/main" val="39483913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a:t>A²ctivité$ ²sur ²le$ ²phrase$</a:t>
            </a:r>
          </a:p>
        </p:txBody>
      </p:sp>
    </p:spTree>
    <p:extLst>
      <p:ext uri="{BB962C8B-B14F-4D97-AF65-F5344CB8AC3E}">
        <p14:creationId xmlns:p14="http://schemas.microsoft.com/office/powerpoint/2010/main" val="1653383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pPr lvl="4"/>
            <a:r>
              <a:rPr lang="fr-FR" dirty="0"/>
              <a:t>(Diapo de travail : voir les pages suivantes – Compléter avec les étiquettes mots)</a:t>
            </a:r>
          </a:p>
          <a:p>
            <a:endParaRPr lang="fr-FR" dirty="0"/>
          </a:p>
          <a:p>
            <a:r>
              <a:rPr lang="fr-FR" u="sng" dirty="0"/>
              <a:t>Reconstituer les phrases suivantes :</a:t>
            </a:r>
          </a:p>
          <a:p>
            <a:r>
              <a:rPr lang="fr-FR" dirty="0"/>
              <a:t>Donner une phrase en désordre et la récrire ensemble :</a:t>
            </a:r>
          </a:p>
          <a:p>
            <a:pPr lvl="1"/>
            <a:r>
              <a:rPr lang="fr-FR" dirty="0"/>
              <a:t>et le camion des chasseurs – le maitre – avec une craie – trace la mare aux crocodiles.</a:t>
            </a:r>
          </a:p>
          <a:p>
            <a:r>
              <a:rPr lang="fr-FR" dirty="0"/>
              <a:t>Remarquer les différentes possibilités en fonction de la place de avec une craie. Dans chaque phrase, encadrer le verbe, souligner le sujet. Encadrer le groupe déplaçable.</a:t>
            </a:r>
          </a:p>
          <a:p>
            <a:endParaRPr lang="fr-FR" dirty="0"/>
          </a:p>
          <a:p>
            <a:r>
              <a:rPr lang="fr-FR" u="sng" dirty="0"/>
              <a:t>Transformation affirmatif / négatif :</a:t>
            </a:r>
          </a:p>
          <a:p>
            <a:r>
              <a:rPr lang="fr-FR" dirty="0"/>
              <a:t>Transformer la phrase négative du texte en phrase affirmative :</a:t>
            </a:r>
          </a:p>
          <a:p>
            <a:pPr lvl="1"/>
            <a:r>
              <a:rPr lang="fr-FR" dirty="0"/>
              <a:t>Un  crocodile  touché  par  un  rebond  du  ballon  n’est  pas  éliminé.</a:t>
            </a:r>
          </a:p>
          <a:p>
            <a:endParaRPr lang="fr-FR" dirty="0"/>
          </a:p>
          <a:p>
            <a:r>
              <a:rPr lang="fr-FR" u="sng" dirty="0"/>
              <a:t>Analyse fonctionnelle :</a:t>
            </a:r>
          </a:p>
          <a:p>
            <a:r>
              <a:rPr lang="fr-FR" dirty="0"/>
              <a:t>Dans les phrases suivantes, encadrer le verbe, souligner le sujet, donner l’infinitif du verbe, indiquer si le sujet est un pronom ou un GN, souligner le groupe déplaçable s’il y en a un :</a:t>
            </a:r>
          </a:p>
          <a:p>
            <a:pPr lvl="1"/>
            <a:r>
              <a:rPr lang="fr-FR" dirty="0"/>
              <a:t>L’arbitre trace un cercle d’au moins quinze pas de diamètre.</a:t>
            </a:r>
          </a:p>
          <a:p>
            <a:pPr lvl="1"/>
            <a:r>
              <a:rPr lang="fr-FR" dirty="0"/>
              <a:t>Un peu plus loin, il dessine un petit carré.</a:t>
            </a:r>
          </a:p>
          <a:p>
            <a:pPr lvl="1"/>
            <a:r>
              <a:rPr lang="fr-FR" dirty="0"/>
              <a:t>Les crocodiles sont dans la mare.</a:t>
            </a:r>
          </a:p>
          <a:p>
            <a:pPr lvl="1"/>
            <a:r>
              <a:rPr lang="fr-FR" dirty="0"/>
              <a:t>L’équipe des chasseurs a deux ballons.</a:t>
            </a:r>
          </a:p>
        </p:txBody>
      </p:sp>
      <p:sp>
        <p:nvSpPr>
          <p:cNvPr id="5" name="Espace réservé du texte 4"/>
          <p:cNvSpPr>
            <a:spLocks noGrp="1"/>
          </p:cNvSpPr>
          <p:nvPr>
            <p:ph type="body" sz="quarter" idx="11"/>
          </p:nvPr>
        </p:nvSpPr>
        <p:spPr/>
        <p:txBody>
          <a:bodyPr/>
          <a:lstStyle/>
          <a:p>
            <a:r>
              <a:rPr lang="fr-FR" dirty="0"/>
              <a:t>Les phrases</a:t>
            </a:r>
          </a:p>
        </p:txBody>
      </p:sp>
    </p:spTree>
    <p:extLst>
      <p:ext uri="{BB962C8B-B14F-4D97-AF65-F5344CB8AC3E}">
        <p14:creationId xmlns:p14="http://schemas.microsoft.com/office/powerpoint/2010/main" val="157977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Reconstituer la phrase d’au moins 2 façons différentes :</a:t>
            </a:r>
          </a:p>
          <a:p>
            <a:endParaRPr lang="fr-FR" dirty="0"/>
          </a:p>
          <a:p>
            <a:endParaRPr lang="fr-FR" dirty="0"/>
          </a:p>
          <a:p>
            <a:endParaRPr lang="fr-FR" dirty="0"/>
          </a:p>
          <a:p>
            <a:endParaRPr lang="fr-FR" dirty="0"/>
          </a:p>
          <a:p>
            <a:endParaRPr lang="fr-FR" dirty="0"/>
          </a:p>
          <a:p>
            <a:endParaRPr lang="fr-FR" dirty="0"/>
          </a:p>
          <a:p>
            <a:endParaRPr lang="fr-FR" dirty="0"/>
          </a:p>
          <a:p>
            <a:endParaRPr lang="fr-FR" dirty="0"/>
          </a:p>
          <a:p>
            <a:r>
              <a:rPr lang="fr-FR" dirty="0"/>
              <a:t>Dans chaque phrase, encadrer en rouge le verbe, souligner en bleu son sujet et souligner en vert le groupe de mots déplaçable s’il y en a un.</a:t>
            </a:r>
          </a:p>
          <a:p>
            <a:pPr lvl="2"/>
            <a:endParaRPr lang="fr-FR" dirty="0"/>
          </a:p>
          <a:p>
            <a:pPr lvl="1"/>
            <a:endParaRPr lang="fr-FR" dirty="0"/>
          </a:p>
        </p:txBody>
      </p:sp>
      <p:sp>
        <p:nvSpPr>
          <p:cNvPr id="3" name="Espace réservé du texte 2"/>
          <p:cNvSpPr>
            <a:spLocks noGrp="1"/>
          </p:cNvSpPr>
          <p:nvPr>
            <p:ph type="body" sz="quarter" idx="12"/>
          </p:nvPr>
        </p:nvSpPr>
        <p:spPr/>
        <p:txBody>
          <a:bodyPr/>
          <a:lstStyle/>
          <a:p>
            <a:r>
              <a:rPr lang="fr-FR" dirty="0"/>
              <a:t>Les phrases</a:t>
            </a:r>
          </a:p>
        </p:txBody>
      </p:sp>
    </p:spTree>
    <p:extLst>
      <p:ext uri="{BB962C8B-B14F-4D97-AF65-F5344CB8AC3E}">
        <p14:creationId xmlns:p14="http://schemas.microsoft.com/office/powerpoint/2010/main" val="2281923596"/>
      </p:ext>
    </p:extLst>
  </p:cSld>
  <p:clrMapOvr>
    <a:masterClrMapping/>
  </p:clrMapOvr>
</p:sld>
</file>

<file path=ppt/theme/theme1.xml><?xml version="1.0" encoding="utf-8"?>
<a:theme xmlns:a="http://schemas.openxmlformats.org/drawingml/2006/main" name="Faire de la grammaire au CE1 - Prérempli">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Présentation2" id="{1D74D738-BA49-4FEB-B8EA-7212550D8016}" vid="{598B8FFC-F393-4FAB-BEC8-2C74464F0916}"/>
    </a:ext>
  </a:extLst>
</a:theme>
</file>

<file path=docProps/app.xml><?xml version="1.0" encoding="utf-8"?>
<Properties xmlns="http://schemas.openxmlformats.org/officeDocument/2006/extended-properties" xmlns:vt="http://schemas.openxmlformats.org/officeDocument/2006/docPropsVTypes">
  <Template>Faire de la grammaire au</Template>
  <TotalTime>69</TotalTime>
  <Words>1072</Words>
  <Application>Microsoft Office PowerPoint</Application>
  <PresentationFormat>Personnalisé</PresentationFormat>
  <Paragraphs>190</Paragraphs>
  <Slides>30</Slides>
  <Notes>0</Notes>
  <HiddenSlides>0</HiddenSlides>
  <MMClips>0</MMClips>
  <ScaleCrop>false</ScaleCrop>
  <HeadingPairs>
    <vt:vector size="4" baseType="variant">
      <vt:variant>
        <vt:lpstr>Thème</vt:lpstr>
      </vt:variant>
      <vt:variant>
        <vt:i4>1</vt:i4>
      </vt:variant>
      <vt:variant>
        <vt:lpstr>Titres des diapositives</vt:lpstr>
      </vt:variant>
      <vt:variant>
        <vt:i4>30</vt:i4>
      </vt:variant>
    </vt:vector>
  </HeadingPairs>
  <TitlesOfParts>
    <vt:vector size="31" baseType="lpstr">
      <vt:lpstr>Faire de la grammaire au CE1 - Prérempli</vt:lpstr>
      <vt:lpstr>Présentation PowerPoint</vt:lpstr>
      <vt:lpstr>Le ²texte</vt:lpstr>
      <vt:lpstr>La mare aux canards</vt:lpstr>
      <vt:lpstr>Présentation PowerPoint</vt:lpstr>
      <vt:lpstr>A²ctivité$ ²sur ²le ²texte</vt:lpstr>
      <vt:lpstr>Présentation PowerPoint</vt:lpstr>
      <vt:lpstr>A²ctivité$ ²sur ²le$ ²phrase$</vt:lpstr>
      <vt:lpstr>Présentation PowerPoint</vt:lpstr>
      <vt:lpstr>Présentation PowerPoint</vt:lpstr>
      <vt:lpstr>Présentation PowerPoint</vt:lpstr>
      <vt:lpstr>Présentation PowerPoint</vt:lpstr>
      <vt:lpstr>Présentation PowerPoint</vt:lpstr>
      <vt:lpstr>T²ransposition$</vt:lpstr>
      <vt:lpstr>Présentation PowerPoint</vt:lpstr>
      <vt:lpstr>Présentation PowerPoint</vt:lpstr>
      <vt:lpstr>Présentation PowerPoint</vt:lpstr>
      <vt:lpstr>A²ctivité$ ²sur ²le$ mot$</vt:lpstr>
      <vt:lpstr>Présentation PowerPoint</vt:lpstr>
      <vt:lpstr>Présentation PowerPoint</vt:lpstr>
      <vt:lpstr>Présentation PowerPoint</vt:lpstr>
      <vt:lpstr>Présentation PowerPoint</vt:lpstr>
      <vt:lpstr>Présentation PowerPoint</vt:lpstr>
      <vt:lpstr>Présentation PowerPoint</vt:lpstr>
      <vt:lpstr>A²ctivité$ ²de vocabulaire</vt:lpstr>
      <vt:lpstr>Présentation PowerPoint</vt:lpstr>
      <vt:lpstr>Présentation PowerPoint</vt:lpstr>
      <vt:lpstr>Présentation PowerPoint</vt:lpstr>
      <vt:lpstr>P²roduction d’écrit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Enge E.</dc:creator>
  <cp:lastModifiedBy>Utilisateur</cp:lastModifiedBy>
  <cp:revision>10</cp:revision>
  <dcterms:created xsi:type="dcterms:W3CDTF">2017-06-18T13:11:12Z</dcterms:created>
  <dcterms:modified xsi:type="dcterms:W3CDTF">2017-06-28T08:12:55Z</dcterms:modified>
</cp:coreProperties>
</file>