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2" r:id="rId4"/>
    <p:sldId id="270" r:id="rId5"/>
    <p:sldId id="273" r:id="rId6"/>
    <p:sldId id="274" r:id="rId7"/>
    <p:sldId id="275" r:id="rId8"/>
    <p:sldId id="276" r:id="rId9"/>
  </p:sldIdLst>
  <p:sldSz cx="9901238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9F5FCF"/>
    <a:srgbClr val="339966"/>
    <a:srgbClr val="339933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31" autoAdjust="0"/>
    <p:restoredTop sz="94660"/>
  </p:normalViewPr>
  <p:slideViewPr>
    <p:cSldViewPr snapToObjects="1">
      <p:cViewPr varScale="1">
        <p:scale>
          <a:sx n="100" d="100"/>
          <a:sy n="100" d="100"/>
        </p:scale>
        <p:origin x="-624" y="-77"/>
      </p:cViewPr>
      <p:guideLst>
        <p:guide orient="horz" pos="368"/>
        <p:guide pos="61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540" y="115892"/>
            <a:ext cx="6646159" cy="662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309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ou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330" y="115888"/>
            <a:ext cx="6680579" cy="661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897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 userDrawn="1"/>
        </p:nvSpPr>
        <p:spPr>
          <a:xfrm>
            <a:off x="125412" y="115888"/>
            <a:ext cx="9648825" cy="630000"/>
          </a:xfrm>
          <a:prstGeom prst="rect">
            <a:avLst/>
          </a:prstGeom>
          <a:ln w="127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marL="3175" lvl="3" indent="0" algn="ctr"/>
            <a:endParaRPr lang="fr-FR" sz="3000" dirty="0">
              <a:latin typeface="Androgyne" pitchFamily="82" charset="0"/>
            </a:endParaRPr>
          </a:p>
        </p:txBody>
      </p:sp>
      <p:sp>
        <p:nvSpPr>
          <p:cNvPr id="3" name="Arrondir un rectangle avec un coin diagonal 2"/>
          <p:cNvSpPr/>
          <p:nvPr userDrawn="1"/>
        </p:nvSpPr>
        <p:spPr>
          <a:xfrm>
            <a:off x="233363" y="250888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070C0"/>
                </a:solidFill>
              </a:rPr>
              <a:t>Le texte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182426" y="26824"/>
            <a:ext cx="7591812" cy="699782"/>
          </a:xfrm>
          <a:prstGeom prst="rect">
            <a:avLst/>
          </a:prstGeom>
        </p:spPr>
        <p:txBody>
          <a:bodyPr anchor="ctr" anchorCtr="0"/>
          <a:lstStyle>
            <a:lvl1pPr>
              <a:defRPr sz="4000">
                <a:solidFill>
                  <a:srgbClr val="0070C0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0"/>
          </p:nvPr>
        </p:nvSpPr>
        <p:spPr>
          <a:xfrm>
            <a:off x="125412" y="836712"/>
            <a:ext cx="9648825" cy="5905401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1pPr>
            <a:lvl2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2pPr>
            <a:lvl3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3pPr>
            <a:lvl4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4pPr>
            <a:lvl5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7908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Maitres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339966"/>
                </a:solidFill>
              </a:rPr>
              <a:t>Collectif</a:t>
            </a:r>
            <a:endParaRPr lang="fr-FR" dirty="0">
              <a:solidFill>
                <a:srgbClr val="339966"/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3" y="584199"/>
            <a:ext cx="9645960" cy="6157913"/>
          </a:xfrm>
          <a:prstGeom prst="rect">
            <a:avLst/>
          </a:prstGeom>
          <a:ln w="25400">
            <a:solidFill>
              <a:srgbClr val="00B050"/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200" b="1" kern="1200" dirty="0">
                <a:solidFill>
                  <a:srgbClr val="00B050"/>
                </a:solidFill>
                <a:latin typeface="Gabriola" panose="04040605051002020D02" pitchFamily="82" charset="0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1"/>
          </p:nvPr>
        </p:nvSpPr>
        <p:spPr>
          <a:xfrm>
            <a:off x="7625615" y="132384"/>
            <a:ext cx="2026659" cy="360362"/>
          </a:xfrm>
          <a:prstGeom prst="rect">
            <a:avLst/>
          </a:prstGeom>
        </p:spPr>
        <p:txBody>
          <a:bodyPr/>
          <a:lstStyle>
            <a:lvl1pPr marL="285750" indent="-28575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buFontTx/>
              <a:buNone/>
              <a:defRPr lang="fr-FR" sz="1800" kern="1200" dirty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Modifiez les styles du texte du masque</a:t>
            </a:r>
          </a:p>
          <a:p>
            <a:pPr marL="0" lvl="1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Deuxième niveau</a:t>
            </a:r>
          </a:p>
          <a:p>
            <a:pPr marL="0" lvl="2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Troisième niveau</a:t>
            </a:r>
          </a:p>
          <a:p>
            <a:pPr marL="0" lvl="3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Quatrième niveau</a:t>
            </a:r>
          </a:p>
          <a:p>
            <a:pPr marL="0" lvl="4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26380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Élè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30991" y="130174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Collectif</a:t>
            </a:r>
            <a:endParaRPr lang="fr-FR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684"/>
            <a:ext cx="9648824" cy="6157429"/>
          </a:xfrm>
          <a:prstGeom prst="rect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dirty="0" smtClean="0">
                <a:latin typeface="Ecriture A" pitchFamily="50" charset="0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dirty="0" smtClean="0">
                <a:latin typeface="Cursive standard" pitchFamily="2" charset="0"/>
              </a:defRPr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dirty="0" smtClean="0"/>
            </a:lvl4pPr>
            <a:lvl5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b="1" dirty="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1124744"/>
            <a:ext cx="9643246" cy="5617369"/>
          </a:xfrm>
          <a:prstGeom prst="rect">
            <a:avLst/>
          </a:prstGeom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1800" u="sng" dirty="0" smtClean="0">
                <a:solidFill>
                  <a:srgbClr val="3333FF"/>
                </a:solidFill>
                <a:latin typeface="Sassoon Infant Std" pitchFamily="34" charset="0"/>
              </a:defRPr>
            </a:lvl3pPr>
            <a:lvl4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dirty="0" smtClean="0"/>
            </a:lvl4pPr>
            <a:lvl5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7" name="Rogner un rectangle avec un coin du même côté 6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7632074" y="129812"/>
            <a:ext cx="2026659" cy="360362"/>
          </a:xfrm>
          <a:prstGeom prst="rect">
            <a:avLst/>
          </a:prstGeom>
        </p:spPr>
        <p:txBody>
          <a:bodyPr anchor="t" anchorCtr="0"/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2316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nage Sey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" y="98057"/>
            <a:ext cx="9901238" cy="669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038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ivid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101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9F5FC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9F5FCF"/>
                </a:solidFill>
              </a:rPr>
              <a:t>Individuel</a:t>
            </a:r>
            <a:endParaRPr lang="fr-FR" dirty="0">
              <a:solidFill>
                <a:srgbClr val="9F5FCF"/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8964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9F5F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 smtClean="0">
                <a:solidFill>
                  <a:srgbClr val="9F5FCF"/>
                </a:solidFill>
              </a:rPr>
              <a:t>Exercices</a:t>
            </a:r>
            <a:endParaRPr lang="fr-FR" dirty="0">
              <a:solidFill>
                <a:srgbClr val="9F5FCF"/>
              </a:solidFill>
            </a:endParaRPr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199"/>
            <a:ext cx="9648824" cy="6157913"/>
          </a:xfrm>
          <a:prstGeom prst="rect">
            <a:avLst/>
          </a:prstGeom>
          <a:ln w="25400">
            <a:solidFill>
              <a:srgbClr val="9F5FCF"/>
            </a:solidFill>
          </a:ln>
        </p:spPr>
        <p:txBody>
          <a:bodyPr/>
          <a:lstStyle>
            <a:lvl1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3pPr>
            <a:lvl4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0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1740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ynthè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Page</a:t>
            </a:r>
            <a:r>
              <a:rPr lang="fr-FR" baseline="0" dirty="0" smtClean="0">
                <a:solidFill>
                  <a:schemeClr val="accent6">
                    <a:lumMod val="75000"/>
                  </a:schemeClr>
                </a:solidFill>
              </a:rPr>
              <a:t> de garde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341" y="-758715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Synthèse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Rectangle à coins arrondis 1"/>
          <p:cNvSpPr/>
          <p:nvPr userDrawn="1"/>
        </p:nvSpPr>
        <p:spPr>
          <a:xfrm>
            <a:off x="125414" y="2035410"/>
            <a:ext cx="9648824" cy="2628292"/>
          </a:xfrm>
          <a:prstGeom prst="roundRect">
            <a:avLst>
              <a:gd name="adj" fmla="val 6029"/>
            </a:avLst>
          </a:prstGeom>
          <a:ln w="254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125414" y="2629476"/>
            <a:ext cx="9643912" cy="72008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rgbClr val="3333FF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/>
          </p:nvPr>
        </p:nvSpPr>
        <p:spPr>
          <a:xfrm>
            <a:off x="125414" y="3349556"/>
            <a:ext cx="9643911" cy="131445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lang="fr-FR" sz="2000" dirty="0" smtClean="0"/>
            </a:lvl1pPr>
            <a:lvl2pPr>
              <a:defRPr lang="fr-FR" dirty="0" smtClean="0"/>
            </a:lvl2pPr>
            <a:lvl3pPr>
              <a:defRPr lang="fr-FR" dirty="0" smtClean="0"/>
            </a:lvl3pPr>
            <a:lvl4pPr>
              <a:defRPr lang="fr-FR" dirty="0" smtClean="0"/>
            </a:lvl4pPr>
            <a:lvl5pPr>
              <a:defRPr lang="fr-FR" dirty="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4519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5432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2119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61" r:id="rId3"/>
    <p:sldLayoutId id="2147483662" r:id="rId4"/>
    <p:sldLayoutId id="2147483664" r:id="rId5"/>
    <p:sldLayoutId id="2147483670" r:id="rId6"/>
    <p:sldLayoutId id="2147483668" r:id="rId7"/>
    <p:sldLayoutId id="2147483669" r:id="rId8"/>
    <p:sldLayoutId id="2147483671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299599" y="620688"/>
            <a:ext cx="5457982" cy="11881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Synthèse</a:t>
            </a:r>
            <a:endParaRPr lang="fr-FR" sz="3000" dirty="0" smtClean="0">
              <a:solidFill>
                <a:schemeClr val="bg1"/>
              </a:solidFill>
              <a:latin typeface="Gabriola" panose="04040605051002020D02" pitchFamily="82" charset="0"/>
            </a:endParaRPr>
          </a:p>
          <a:p>
            <a:pPr algn="ctr"/>
            <a:r>
              <a:rPr lang="fr-FR" sz="36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La pronominalisation</a:t>
            </a:r>
            <a:endParaRPr lang="fr-FR" sz="3600" dirty="0">
              <a:solidFill>
                <a:schemeClr val="bg1"/>
              </a:soli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04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 smtClean="0">
                <a:latin typeface="Lilly" pitchFamily="2" charset="0"/>
              </a:rPr>
              <a:t>1</a:t>
            </a:r>
            <a:endParaRPr lang="fr-FR" sz="45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61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Lecture des phrases et groupes de mots collectés.</a:t>
            </a:r>
          </a:p>
          <a:p>
            <a:r>
              <a:rPr lang="fr-FR" dirty="0" smtClean="0"/>
              <a:t>Déterminer ce que désigne chacun des mots soulignés.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Découverte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545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Lis ces phrases. </a:t>
            </a:r>
            <a:r>
              <a:rPr lang="fr-FR" dirty="0" smtClean="0"/>
              <a:t>Que désigne chacun des mots soulignés ?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3">
              <a:lnSpc>
                <a:spcPct val="100000"/>
              </a:lnSpc>
            </a:pPr>
            <a:r>
              <a:rPr lang="fr-FR" dirty="0" smtClean="0"/>
              <a:t>Noiraud va dans le jardin.</a:t>
            </a:r>
          </a:p>
          <a:p>
            <a:pPr lvl="3">
              <a:lnSpc>
                <a:spcPct val="100000"/>
              </a:lnSpc>
            </a:pPr>
            <a:r>
              <a:rPr lang="fr-FR" u="sng" dirty="0" smtClean="0"/>
              <a:t>Il</a:t>
            </a:r>
            <a:r>
              <a:rPr lang="fr-FR" dirty="0" smtClean="0"/>
              <a:t> va dans le jardin.</a:t>
            </a:r>
          </a:p>
          <a:p>
            <a:pPr lvl="3">
              <a:lnSpc>
                <a:spcPct val="100000"/>
              </a:lnSpc>
            </a:pPr>
            <a:endParaRPr lang="fr-FR" dirty="0" smtClean="0"/>
          </a:p>
          <a:p>
            <a:pPr lvl="3">
              <a:lnSpc>
                <a:spcPct val="100000"/>
              </a:lnSpc>
            </a:pPr>
            <a:r>
              <a:rPr lang="fr-FR" dirty="0" smtClean="0"/>
              <a:t>Clara voudrait que Noiraud dorme dans son lit.</a:t>
            </a:r>
          </a:p>
          <a:p>
            <a:pPr lvl="3">
              <a:lnSpc>
                <a:spcPct val="100000"/>
              </a:lnSpc>
            </a:pPr>
            <a:r>
              <a:rPr lang="fr-FR" u="sng" dirty="0" smtClean="0"/>
              <a:t>Elle</a:t>
            </a:r>
            <a:r>
              <a:rPr lang="fr-FR" dirty="0" smtClean="0"/>
              <a:t> voudrait que Noiraud dorme </a:t>
            </a:r>
            <a:r>
              <a:rPr lang="fr-FR" dirty="0"/>
              <a:t>dans son lit</a:t>
            </a:r>
            <a:r>
              <a:rPr lang="fr-FR" dirty="0" smtClean="0"/>
              <a:t>.</a:t>
            </a:r>
            <a:endParaRPr lang="fr-FR" dirty="0"/>
          </a:p>
          <a:p>
            <a:pPr lvl="3">
              <a:lnSpc>
                <a:spcPct val="100000"/>
              </a:lnSpc>
            </a:pPr>
            <a:endParaRPr lang="fr-FR" dirty="0" smtClean="0"/>
          </a:p>
          <a:p>
            <a:pPr lvl="3">
              <a:lnSpc>
                <a:spcPct val="100000"/>
              </a:lnSpc>
            </a:pPr>
            <a:r>
              <a:rPr lang="fr-FR" dirty="0" smtClean="0"/>
              <a:t>Les cochons d’Inde mangent beaucoup.</a:t>
            </a:r>
          </a:p>
          <a:p>
            <a:pPr lvl="3">
              <a:lnSpc>
                <a:spcPct val="100000"/>
              </a:lnSpc>
            </a:pPr>
            <a:r>
              <a:rPr lang="fr-FR" u="sng" dirty="0"/>
              <a:t>Ils</a:t>
            </a:r>
            <a:r>
              <a:rPr lang="fr-FR" dirty="0" smtClean="0"/>
              <a:t> mangent beaucoup.</a:t>
            </a:r>
          </a:p>
          <a:p>
            <a:pPr lvl="3">
              <a:lnSpc>
                <a:spcPct val="100000"/>
              </a:lnSpc>
            </a:pPr>
            <a:endParaRPr lang="fr-FR" dirty="0"/>
          </a:p>
          <a:p>
            <a:pPr lvl="3">
              <a:lnSpc>
                <a:spcPct val="100000"/>
              </a:lnSpc>
            </a:pPr>
            <a:r>
              <a:rPr lang="fr-FR" dirty="0" smtClean="0"/>
              <a:t>Pluche habite un terrier dans un jardin.</a:t>
            </a:r>
          </a:p>
          <a:p>
            <a:pPr lvl="3">
              <a:lnSpc>
                <a:spcPct val="100000"/>
              </a:lnSpc>
            </a:pPr>
            <a:r>
              <a:rPr lang="fr-FR" u="sng" dirty="0"/>
              <a:t>Il</a:t>
            </a:r>
            <a:r>
              <a:rPr lang="fr-FR" dirty="0" smtClean="0"/>
              <a:t> habite un terrier dans un jardin.</a:t>
            </a:r>
          </a:p>
          <a:p>
            <a:pPr lvl="3">
              <a:lnSpc>
                <a:spcPct val="100000"/>
              </a:lnSpc>
            </a:pPr>
            <a:endParaRPr lang="fr-FR" dirty="0"/>
          </a:p>
          <a:p>
            <a:pPr lvl="3">
              <a:lnSpc>
                <a:spcPct val="100000"/>
              </a:lnSpc>
            </a:pPr>
            <a:r>
              <a:rPr lang="fr-FR" dirty="0" smtClean="0"/>
              <a:t>Un matin, Pluche et </a:t>
            </a:r>
            <a:r>
              <a:rPr lang="fr-FR" dirty="0" err="1" smtClean="0"/>
              <a:t>Pluchet</a:t>
            </a:r>
            <a:r>
              <a:rPr lang="fr-FR" dirty="0" smtClean="0"/>
              <a:t> vont au jardin.</a:t>
            </a:r>
          </a:p>
          <a:p>
            <a:pPr lvl="3">
              <a:lnSpc>
                <a:spcPct val="100000"/>
              </a:lnSpc>
            </a:pPr>
            <a:r>
              <a:rPr lang="fr-FR" dirty="0" smtClean="0"/>
              <a:t>Un matin, </a:t>
            </a:r>
            <a:r>
              <a:rPr lang="fr-FR" u="sng" dirty="0"/>
              <a:t>ils</a:t>
            </a:r>
            <a:r>
              <a:rPr lang="fr-FR" dirty="0" smtClean="0"/>
              <a:t> vont au jardin.</a:t>
            </a:r>
          </a:p>
          <a:p>
            <a:pPr lvl="3">
              <a:lnSpc>
                <a:spcPct val="100000"/>
              </a:lnSpc>
            </a:pPr>
            <a:endParaRPr lang="fr-FR" dirty="0"/>
          </a:p>
          <a:p>
            <a:pPr lvl="3">
              <a:lnSpc>
                <a:spcPct val="100000"/>
              </a:lnSpc>
            </a:pPr>
            <a:r>
              <a:rPr lang="fr-FR" dirty="0" smtClean="0"/>
              <a:t>Clara et Manon aiment beaucoup jouer avec Noiraud.</a:t>
            </a:r>
          </a:p>
          <a:p>
            <a:pPr lvl="3">
              <a:lnSpc>
                <a:spcPct val="100000"/>
              </a:lnSpc>
            </a:pPr>
            <a:r>
              <a:rPr lang="fr-FR" u="sng" dirty="0"/>
              <a:t>Elles</a:t>
            </a:r>
            <a:r>
              <a:rPr lang="fr-FR" dirty="0" smtClean="0"/>
              <a:t> aiment beaucoup jouer avec Noiraud.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Découverte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9030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Placer des groupes nominaux dans un tableau il / ils ; elle / elles.</a:t>
            </a:r>
          </a:p>
          <a:p>
            <a:endParaRPr lang="fr-FR" dirty="0"/>
          </a:p>
          <a:p>
            <a:r>
              <a:rPr lang="fr-FR" dirty="0" smtClean="0"/>
              <a:t>le frère de Loup-Rouge		la sœur de Loup-Rouge</a:t>
            </a:r>
          </a:p>
          <a:p>
            <a:r>
              <a:rPr lang="fr-FR" dirty="0" smtClean="0"/>
              <a:t>un chien				la maman de Pluche</a:t>
            </a:r>
          </a:p>
          <a:p>
            <a:r>
              <a:rPr lang="fr-FR" dirty="0" smtClean="0"/>
              <a:t>le cochon				le canard</a:t>
            </a:r>
          </a:p>
          <a:p>
            <a:r>
              <a:rPr lang="fr-FR" dirty="0" smtClean="0"/>
              <a:t>le chat				des baleines</a:t>
            </a:r>
          </a:p>
          <a:p>
            <a:r>
              <a:rPr lang="fr-FR" dirty="0" smtClean="0"/>
              <a:t>des canaris			des crocodiles</a:t>
            </a:r>
          </a:p>
          <a:p>
            <a:r>
              <a:rPr lang="fr-FR" dirty="0" smtClean="0"/>
              <a:t>des lapins			des souris</a:t>
            </a:r>
          </a:p>
          <a:p>
            <a:r>
              <a:rPr lang="fr-FR" dirty="0" smtClean="0"/>
              <a:t>un hérisson			des canetons</a:t>
            </a:r>
          </a:p>
          <a:p>
            <a:r>
              <a:rPr lang="fr-FR" dirty="0" smtClean="0"/>
              <a:t>un chaton			des dindons</a:t>
            </a:r>
          </a:p>
          <a:p>
            <a:r>
              <a:rPr lang="fr-FR" dirty="0" smtClean="0"/>
              <a:t>un ourson			une voiture</a:t>
            </a:r>
          </a:p>
          <a:p>
            <a:r>
              <a:rPr lang="fr-FR" dirty="0" smtClean="0"/>
              <a:t>des voitures			un avion</a:t>
            </a:r>
          </a:p>
          <a:p>
            <a:r>
              <a:rPr lang="fr-FR" dirty="0" smtClean="0"/>
              <a:t>des avions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Manipulation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3498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Place les groupes de mots au bon endroit.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Manipulation</a:t>
            </a:r>
            <a:endParaRPr lang="fr-FR" dirty="0"/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500647"/>
              </p:ext>
            </p:extLst>
          </p:nvPr>
        </p:nvGraphicFramePr>
        <p:xfrm>
          <a:off x="270099" y="1484784"/>
          <a:ext cx="9388634" cy="51125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94317"/>
                <a:gridCol w="4694317"/>
              </a:tblGrid>
              <a:tr h="2556284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endParaRPr lang="fr-FR" sz="100" dirty="0" smtClean="0">
                        <a:latin typeface="Cursive standard" pitchFamily="2" charset="0"/>
                      </a:endParaRPr>
                    </a:p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fr-FR" sz="3000" dirty="0" smtClean="0">
                          <a:latin typeface="Cursive standard" pitchFamily="2" charset="0"/>
                        </a:rPr>
                        <a:t>il</a:t>
                      </a:r>
                      <a:endParaRPr lang="fr-FR" sz="3000" dirty="0">
                        <a:latin typeface="Cursive standard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endParaRPr lang="fr-FR" sz="100" dirty="0" smtClean="0">
                        <a:latin typeface="Cursive standard" pitchFamily="2" charset="0"/>
                      </a:endParaRPr>
                    </a:p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fr-FR" sz="3000" dirty="0" smtClean="0">
                          <a:latin typeface="Cursive standard" pitchFamily="2" charset="0"/>
                        </a:rPr>
                        <a:t>il$</a:t>
                      </a:r>
                      <a:endParaRPr lang="fr-FR" sz="3000" dirty="0">
                        <a:latin typeface="Cursive standard" pitchFamily="2" charset="0"/>
                      </a:endParaRPr>
                    </a:p>
                  </a:txBody>
                  <a:tcPr/>
                </a:tc>
              </a:tr>
              <a:tr h="2556284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endParaRPr lang="fr-FR" sz="100" dirty="0" smtClean="0">
                        <a:latin typeface="Cursive standard" pitchFamily="2" charset="0"/>
                      </a:endParaRPr>
                    </a:p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fr-FR" sz="3000" dirty="0" smtClean="0">
                          <a:latin typeface="Cursive standard" pitchFamily="2" charset="0"/>
                        </a:rPr>
                        <a:t>elle</a:t>
                      </a:r>
                      <a:endParaRPr lang="fr-FR" sz="3000" dirty="0">
                        <a:latin typeface="Cursive standard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endParaRPr lang="fr-FR" sz="100" dirty="0" smtClean="0">
                        <a:latin typeface="Cursive standard" pitchFamily="2" charset="0"/>
                      </a:endParaRPr>
                    </a:p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fr-FR" sz="3000" dirty="0" smtClean="0">
                          <a:latin typeface="Cursive standard" pitchFamily="2" charset="0"/>
                        </a:rPr>
                        <a:t>elle$</a:t>
                      </a:r>
                      <a:endParaRPr lang="fr-FR" sz="3000" dirty="0">
                        <a:latin typeface="Cursive standard" pitchFamily="2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734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>
                <a:latin typeface="Lilly" pitchFamily="2" charset="0"/>
              </a:rPr>
              <a:t>2</a:t>
            </a:r>
            <a:endParaRPr lang="fr-FR" sz="45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839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pPr algn="ctr"/>
            <a:r>
              <a:rPr lang="fr-FR" dirty="0" smtClean="0"/>
              <a:t>Exercices sur feuille.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8468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ire de la grammaire au CE1 - Prérempl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Faire de la grammaire au CE1 - Prérempli</Template>
  <TotalTime>39</TotalTime>
  <Words>168</Words>
  <Application>Microsoft Office PowerPoint</Application>
  <PresentationFormat>Personnalisé</PresentationFormat>
  <Paragraphs>63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Faire de la grammaire au CE1 - Prérempli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Enge</dc:creator>
  <cp:lastModifiedBy>Enge</cp:lastModifiedBy>
  <cp:revision>4</cp:revision>
  <dcterms:created xsi:type="dcterms:W3CDTF">2014-10-04T13:43:20Z</dcterms:created>
  <dcterms:modified xsi:type="dcterms:W3CDTF">2014-10-04T14:22:49Z</dcterms:modified>
</cp:coreProperties>
</file>