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70" r:id="rId8"/>
    <p:sldId id="271" r:id="rId9"/>
    <p:sldId id="272" r:id="rId10"/>
    <p:sldId id="273" r:id="rId11"/>
    <p:sldId id="265" r:id="rId12"/>
    <p:sldId id="263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32" y="72"/>
      </p:cViewPr>
      <p:guideLst>
        <p:guide orient="horz" pos="4020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293" y="115889"/>
            <a:ext cx="6645415" cy="662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634" y="188640"/>
            <a:ext cx="6588732" cy="652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252000" y="115888"/>
            <a:ext cx="864117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328467" y="234105"/>
            <a:ext cx="1800000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30177" y="26824"/>
            <a:ext cx="676847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255764" y="818913"/>
            <a:ext cx="8640763" cy="5922455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250825" y="115888"/>
            <a:ext cx="1800000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339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7702870" y="-693368"/>
            <a:ext cx="360000" cy="1980000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250825" y="548913"/>
            <a:ext cx="8642350" cy="6192455"/>
          </a:xfrm>
          <a:prstGeom prst="rect">
            <a:avLst/>
          </a:prstGeom>
          <a:ln w="25400">
            <a:solidFill>
              <a:srgbClr val="339966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6890277" y="116632"/>
            <a:ext cx="1871662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250825" y="115888"/>
            <a:ext cx="1800000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250825" y="549213"/>
            <a:ext cx="8642350" cy="6192155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250825" y="1124744"/>
            <a:ext cx="8642350" cy="5158687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7704203" y="-694112"/>
            <a:ext cx="360000" cy="1980000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6888872" y="115888"/>
            <a:ext cx="1871662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" t="4571" r="1534"/>
          <a:stretch/>
        </p:blipFill>
        <p:spPr>
          <a:xfrm>
            <a:off x="8052" y="-1"/>
            <a:ext cx="917518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250825" y="115888"/>
            <a:ext cx="1800000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7705970" y="-694112"/>
            <a:ext cx="360000" cy="1980000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250825" y="548913"/>
            <a:ext cx="8642350" cy="6192455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8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250825" y="109469"/>
            <a:ext cx="1800000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7702003" y="-694112"/>
            <a:ext cx="360000" cy="1980000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250825" y="2035410"/>
            <a:ext cx="8616733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267873" y="2629476"/>
            <a:ext cx="862530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250825" y="3349556"/>
            <a:ext cx="8642350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23728" y="620688"/>
            <a:ext cx="5040560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Synthèse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Le verbe et son sujet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Terminer la séance en rappelant comment s’appelle le groupe de mots qui indiquent qui fait l’action.</a:t>
            </a:r>
          </a:p>
          <a:p>
            <a:pPr marL="285750" indent="-285750">
              <a:buFont typeface="Wingdings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Le sujet du verbe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Et enfin, la trace écrite.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Pour le sujet du verbe, on fera la trace écrite plus tard.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sujet du verbe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23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1989665" y="1669911"/>
            <a:ext cx="171145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2 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r>
              <a:rPr lang="fr-FR" sz="3000" dirty="0" smtClean="0"/>
              <a:t>Deux pages d’exercices, sur fiche.</a:t>
            </a:r>
          </a:p>
          <a:p>
            <a:pPr algn="ctr"/>
            <a:r>
              <a:rPr lang="fr-FR" sz="3000" dirty="0" smtClean="0"/>
              <a:t>Sur deux jours différents.</a:t>
            </a:r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1889210" y="1991070"/>
            <a:ext cx="171145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Qu’est-ce que c’est un verbe ?</a:t>
            </a:r>
          </a:p>
          <a:p>
            <a:r>
              <a:rPr lang="fr-FR" dirty="0" smtClean="0"/>
              <a:t>Rappel collectif de ce qu’on a vu jusqu’à présent.</a:t>
            </a:r>
          </a:p>
          <a:p>
            <a:endParaRPr lang="fr-FR" dirty="0"/>
          </a:p>
          <a:p>
            <a:r>
              <a:rPr lang="fr-FR" dirty="0" smtClean="0"/>
              <a:t>Analyse fonctionnelle (juste le verbe) d’un morceau de texte (déjà vu) :</a:t>
            </a:r>
          </a:p>
          <a:p>
            <a:pPr lvl="1"/>
            <a:r>
              <a:rPr lang="fr-FR" dirty="0"/>
              <a:t>Je  monte  souvent  au  grenier.  Je  fais  la  chasse  aux  souris.  Je  descends  aussi  à  la  cave.  Je  marche  sur  les  bouteilles.  Je  sors  de  la  cave  par  le  soupirail.  J’arrive  alors  dans  le  jardin.  Il  y  a  beaucoup  de  choses  à  explorer.  Je  grimpe  dans  un  arbre,  je  tombe  souvent.  Je  bondis  sur  un  oiseau  mais  l’oiseau  s’envole  toujours.  Je  miaule  d’agacement.  Je  goute  une  framboise,  pouah !  Je  marche  dans  une  flaque  d’eau,  brrr.  Je  secoue  la  patte.</a:t>
            </a:r>
          </a:p>
          <a:p>
            <a:endParaRPr lang="fr-FR" dirty="0" smtClean="0"/>
          </a:p>
          <a:p>
            <a:r>
              <a:rPr lang="fr-FR" dirty="0" smtClean="0"/>
              <a:t>Lister les verbes présents dans ce texte, avec leur pronom.</a:t>
            </a:r>
          </a:p>
          <a:p>
            <a:endParaRPr lang="fr-FR" dirty="0"/>
          </a:p>
          <a:p>
            <a:r>
              <a:rPr lang="fr-FR" dirty="0" smtClean="0"/>
              <a:t>Transformer les verbes, en utilisant d’autres pronoms.</a:t>
            </a:r>
          </a:p>
          <a:p>
            <a:r>
              <a:rPr lang="fr-FR" dirty="0"/>
              <a:t>Transformer les verbes, en </a:t>
            </a:r>
            <a:r>
              <a:rPr lang="fr-FR" dirty="0" smtClean="0"/>
              <a:t>changeant le temps.</a:t>
            </a:r>
            <a:endParaRPr lang="fr-FR" dirty="0"/>
          </a:p>
          <a:p>
            <a:endParaRPr lang="fr-FR" dirty="0" smtClean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Retrouve (encadre en rouge) tous les verbes de ce texte :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250825" y="620688"/>
            <a:ext cx="8642350" cy="5761062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fr-FR" dirty="0"/>
              <a:t>Je    monte    souvent    au    </a:t>
            </a:r>
            <a:r>
              <a:rPr lang="fr-FR" dirty="0" smtClean="0"/>
              <a:t>grenier .    </a:t>
            </a:r>
            <a:r>
              <a:rPr lang="fr-FR" dirty="0"/>
              <a:t>Je    fais    la    chasse    aux    </a:t>
            </a:r>
            <a:r>
              <a:rPr lang="fr-FR" dirty="0" smtClean="0"/>
              <a:t>souris .    </a:t>
            </a:r>
            <a:r>
              <a:rPr lang="fr-FR" dirty="0"/>
              <a:t>Je    descends    aussi    à    la    </a:t>
            </a:r>
            <a:r>
              <a:rPr lang="fr-FR" dirty="0" smtClean="0"/>
              <a:t>cave .    </a:t>
            </a:r>
            <a:r>
              <a:rPr lang="fr-FR" dirty="0"/>
              <a:t>Je    marche    sur    les    </a:t>
            </a:r>
            <a:r>
              <a:rPr lang="fr-FR" dirty="0" smtClean="0"/>
              <a:t>bouteilles .    </a:t>
            </a:r>
            <a:r>
              <a:rPr lang="fr-FR" dirty="0"/>
              <a:t>Je    sors    de    la    cave    par    le    </a:t>
            </a:r>
            <a:r>
              <a:rPr lang="fr-FR" dirty="0" smtClean="0"/>
              <a:t>soupirail .    </a:t>
            </a:r>
            <a:r>
              <a:rPr lang="fr-FR" dirty="0"/>
              <a:t>J’arrive    alors    dans    le    </a:t>
            </a:r>
            <a:r>
              <a:rPr lang="fr-FR" dirty="0" smtClean="0"/>
              <a:t>jardin .    </a:t>
            </a:r>
            <a:r>
              <a:rPr lang="fr-FR" dirty="0"/>
              <a:t>Il    y    a    beaucoup    de    choses    à    </a:t>
            </a:r>
            <a:r>
              <a:rPr lang="fr-FR" dirty="0" smtClean="0"/>
              <a:t>explorer .    </a:t>
            </a:r>
            <a:r>
              <a:rPr lang="fr-FR" dirty="0"/>
              <a:t>Je    grimpe    dans    un    </a:t>
            </a:r>
            <a:r>
              <a:rPr lang="fr-FR" dirty="0" smtClean="0"/>
              <a:t>arbre ,    </a:t>
            </a:r>
            <a:r>
              <a:rPr lang="fr-FR" dirty="0"/>
              <a:t>je    tombe    </a:t>
            </a:r>
            <a:r>
              <a:rPr lang="fr-FR" dirty="0" smtClean="0"/>
              <a:t>souvent .    </a:t>
            </a:r>
            <a:r>
              <a:rPr lang="fr-FR" dirty="0"/>
              <a:t>Je    bondis    sur    un    oiseau    mais    l’oiseau    s’envole    </a:t>
            </a:r>
            <a:r>
              <a:rPr lang="fr-FR" dirty="0" smtClean="0"/>
              <a:t>toujours .    </a:t>
            </a:r>
            <a:r>
              <a:rPr lang="fr-FR" dirty="0"/>
              <a:t>Je    miaule    </a:t>
            </a:r>
            <a:r>
              <a:rPr lang="fr-FR" dirty="0" smtClean="0"/>
              <a:t>d’agacement .    </a:t>
            </a:r>
            <a:r>
              <a:rPr lang="fr-FR" dirty="0"/>
              <a:t>Je    goute    une    </a:t>
            </a:r>
            <a:r>
              <a:rPr lang="fr-FR" dirty="0" smtClean="0"/>
              <a:t>framboise ,    </a:t>
            </a:r>
            <a:r>
              <a:rPr lang="fr-FR" dirty="0"/>
              <a:t>pouah </a:t>
            </a:r>
            <a:r>
              <a:rPr lang="fr-FR" dirty="0" smtClean="0"/>
              <a:t>!    </a:t>
            </a:r>
            <a:r>
              <a:rPr lang="fr-FR" dirty="0"/>
              <a:t>Je    marche    dans    une    flaque    </a:t>
            </a:r>
            <a:r>
              <a:rPr lang="fr-FR" dirty="0" smtClean="0"/>
              <a:t>d’eau ,    brrr .    </a:t>
            </a:r>
            <a:r>
              <a:rPr lang="fr-FR" dirty="0"/>
              <a:t>Je    secoue    la    </a:t>
            </a:r>
            <a:r>
              <a:rPr lang="fr-FR" dirty="0" smtClean="0"/>
              <a:t>patte .</a:t>
            </a:r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verbe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les verbes avec la personne demandée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250825" y="728700"/>
            <a:ext cx="8642350" cy="6012668"/>
          </a:xfrm>
        </p:spPr>
        <p:txBody>
          <a:bodyPr/>
          <a:lstStyle/>
          <a:p>
            <a:pPr lvl="3">
              <a:lnSpc>
                <a:spcPct val="200000"/>
              </a:lnSpc>
            </a:pPr>
            <a:r>
              <a:rPr lang="fr-FR" dirty="0" err="1"/>
              <a:t>²</a:t>
            </a:r>
            <a:r>
              <a:rPr lang="fr-FR" dirty="0" err="1" smtClean="0"/>
              <a:t>je</a:t>
            </a:r>
            <a:r>
              <a:rPr lang="fr-FR" dirty="0" smtClean="0"/>
              <a:t> monte (</a:t>
            </a:r>
            <a:r>
              <a:rPr lang="fr-FR" sz="20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nou</a:t>
            </a:r>
            <a:r>
              <a:rPr lang="fr-FR" dirty="0" smtClean="0">
                <a:sym typeface="Wingdings" panose="05000000000000000000" pitchFamily="2" charset="2"/>
              </a:rPr>
              <a:t>$)</a:t>
            </a:r>
          </a:p>
          <a:p>
            <a:pPr lvl="3">
              <a:lnSpc>
                <a:spcPct val="200000"/>
              </a:lnSpc>
            </a:pP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²fai</a:t>
            </a:r>
            <a:r>
              <a:rPr lang="fr-FR" dirty="0" smtClean="0"/>
              <a:t>$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²il</a:t>
            </a:r>
            <a:r>
              <a:rPr lang="fr-FR" dirty="0" smtClean="0">
                <a:sym typeface="Wingdings" panose="05000000000000000000" pitchFamily="2" charset="2"/>
              </a:rPr>
              <a:t>$)</a:t>
            </a:r>
          </a:p>
          <a:p>
            <a:pPr lvl="3">
              <a:lnSpc>
                <a:spcPct val="200000"/>
              </a:lnSpc>
            </a:pP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²descend</a:t>
            </a:r>
            <a:r>
              <a:rPr lang="fr-FR" dirty="0" smtClean="0"/>
              <a:t>$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vou</a:t>
            </a:r>
            <a:r>
              <a:rPr lang="fr-FR" dirty="0" smtClean="0">
                <a:sym typeface="Wingdings" panose="05000000000000000000" pitchFamily="2" charset="2"/>
              </a:rPr>
              <a:t>$)</a:t>
            </a:r>
          </a:p>
          <a:p>
            <a:pPr lvl="3">
              <a:lnSpc>
                <a:spcPct val="200000"/>
              </a:lnSpc>
            </a:pPr>
            <a:r>
              <a:rPr lang="fr-FR" dirty="0" err="1" smtClean="0"/>
              <a:t>²je</a:t>
            </a:r>
            <a:r>
              <a:rPr lang="fr-FR" dirty="0" smtClean="0"/>
              <a:t> marche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²tu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lvl="3">
              <a:lnSpc>
                <a:spcPct val="200000"/>
              </a:lnSpc>
            </a:pP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²sor</a:t>
            </a:r>
            <a:r>
              <a:rPr lang="fr-FR" dirty="0" smtClean="0"/>
              <a:t>$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elle)</a:t>
            </a:r>
          </a:p>
          <a:p>
            <a:pPr lvl="3">
              <a:lnSpc>
                <a:spcPct val="200000"/>
              </a:lnSpc>
            </a:pPr>
            <a:r>
              <a:rPr lang="fr-FR" dirty="0" smtClean="0"/>
              <a:t>²j’</a:t>
            </a:r>
            <a:r>
              <a:rPr lang="fr-FR" dirty="0" err="1" smtClean="0"/>
              <a:t>²arrive</a:t>
            </a:r>
            <a:r>
              <a:rPr lang="fr-FR" dirty="0" smtClean="0"/>
              <a:t>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²il</a:t>
            </a:r>
            <a:r>
              <a:rPr lang="fr-FR" dirty="0" smtClean="0">
                <a:sym typeface="Wingdings" panose="05000000000000000000" pitchFamily="2" charset="2"/>
              </a:rPr>
              <a:t>$)</a:t>
            </a:r>
          </a:p>
          <a:p>
            <a:pPr lvl="3">
              <a:lnSpc>
                <a:spcPct val="200000"/>
              </a:lnSpc>
            </a:pP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²grimpe</a:t>
            </a:r>
            <a:r>
              <a:rPr lang="fr-FR" dirty="0" smtClean="0"/>
              <a:t>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²tu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verbe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les verbes </a:t>
            </a:r>
            <a:r>
              <a:rPr lang="fr-FR" dirty="0" smtClean="0"/>
              <a:t>en changeant le moment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250825" y="548680"/>
            <a:ext cx="8642350" cy="6192688"/>
          </a:xfrm>
        </p:spPr>
        <p:txBody>
          <a:bodyPr/>
          <a:lstStyle/>
          <a:p>
            <a:pPr lvl="3">
              <a:lnSpc>
                <a:spcPct val="250000"/>
              </a:lnSpc>
            </a:pP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²tombe</a:t>
            </a:r>
            <a:r>
              <a:rPr lang="fr-FR" dirty="0" smtClean="0"/>
              <a:t>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</a:t>
            </a:r>
            <a:r>
              <a:rPr lang="fr-FR" dirty="0" err="1" smtClean="0"/>
              <a:t>passé</a:t>
            </a:r>
            <a:r>
              <a:rPr lang="fr-FR" dirty="0" smtClean="0"/>
              <a:t>)</a:t>
            </a:r>
          </a:p>
          <a:p>
            <a:pPr lvl="3">
              <a:lnSpc>
                <a:spcPct val="250000"/>
              </a:lnSpc>
            </a:pPr>
            <a:r>
              <a:rPr lang="fr-FR" dirty="0" err="1" smtClean="0">
                <a:sym typeface="Wingdings" panose="05000000000000000000" pitchFamily="2" charset="2"/>
              </a:rPr>
              <a:t>²je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²bondi</a:t>
            </a:r>
            <a:r>
              <a:rPr lang="fr-FR" dirty="0" smtClean="0">
                <a:sym typeface="Wingdings" panose="05000000000000000000" pitchFamily="2" charset="2"/>
              </a:rPr>
              <a:t>$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²futur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lvl="3">
              <a:lnSpc>
                <a:spcPct val="250000"/>
              </a:lnSpc>
            </a:pPr>
            <a:r>
              <a:rPr lang="fr-FR" dirty="0" smtClean="0">
                <a:sym typeface="Wingdings" panose="05000000000000000000" pitchFamily="2" charset="2"/>
              </a:rPr>
              <a:t>²l’²oiseau </a:t>
            </a:r>
            <a:r>
              <a:rPr lang="fr-FR" dirty="0" smtClean="0">
                <a:sym typeface="Wingdings" panose="05000000000000000000" pitchFamily="2" charset="2"/>
              </a:rPr>
              <a:t>²$’envole </a:t>
            </a:r>
            <a:r>
              <a:rPr lang="fr-FR" dirty="0" smtClean="0">
                <a:sym typeface="Wingdings" panose="05000000000000000000" pitchFamily="2" charset="2"/>
              </a:rPr>
              <a:t>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²passé)</a:t>
            </a:r>
          </a:p>
          <a:p>
            <a:pPr lvl="3">
              <a:lnSpc>
                <a:spcPct val="250000"/>
              </a:lnSpc>
            </a:pPr>
            <a:r>
              <a:rPr lang="fr-FR" dirty="0" smtClean="0">
                <a:sym typeface="Wingdings" panose="05000000000000000000" pitchFamily="2" charset="2"/>
              </a:rPr>
              <a:t>²l’</a:t>
            </a:r>
            <a:r>
              <a:rPr lang="fr-FR" dirty="0" err="1" smtClean="0">
                <a:sym typeface="Wingdings" panose="05000000000000000000" pitchFamily="2" charset="2"/>
              </a:rPr>
              <a:t>²oiseau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²$’envole</a:t>
            </a:r>
            <a:r>
              <a:rPr lang="fr-FR" dirty="0" smtClean="0">
                <a:sym typeface="Wingdings" panose="05000000000000000000" pitchFamily="2" charset="2"/>
              </a:rPr>
              <a:t>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²futur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lvl="3">
              <a:lnSpc>
                <a:spcPct val="250000"/>
              </a:lnSpc>
            </a:pPr>
            <a:r>
              <a:rPr lang="fr-FR" dirty="0" err="1" smtClean="0">
                <a:sym typeface="Wingdings" panose="05000000000000000000" pitchFamily="2" charset="2"/>
              </a:rPr>
              <a:t>²je</a:t>
            </a:r>
            <a:r>
              <a:rPr lang="fr-FR" dirty="0" smtClean="0">
                <a:sym typeface="Wingdings" panose="05000000000000000000" pitchFamily="2" charset="2"/>
              </a:rPr>
              <a:t> miaule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²passé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lvl="3">
              <a:lnSpc>
                <a:spcPct val="250000"/>
              </a:lnSpc>
            </a:pPr>
            <a:r>
              <a:rPr lang="fr-FR" dirty="0" err="1" smtClean="0">
                <a:sym typeface="Wingdings" panose="05000000000000000000" pitchFamily="2" charset="2"/>
              </a:rPr>
              <a:t>²je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²goute</a:t>
            </a:r>
            <a:r>
              <a:rPr lang="fr-FR" dirty="0" smtClean="0">
                <a:sym typeface="Wingdings" panose="05000000000000000000" pitchFamily="2" charset="2"/>
              </a:rPr>
              <a:t> 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²futur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Synthétiser ce qu’on a vu depuis plusieurs semaines :</a:t>
            </a:r>
          </a:p>
          <a:p>
            <a:pPr lvl="1"/>
            <a:r>
              <a:rPr lang="fr-FR" dirty="0" smtClean="0"/>
              <a:t>Le verbe est un mot qui désigne une action.</a:t>
            </a:r>
          </a:p>
          <a:p>
            <a:pPr lvl="1"/>
            <a:r>
              <a:rPr lang="fr-FR" dirty="0" smtClean="0"/>
              <a:t>Il change si la personne qui fait l’action change.</a:t>
            </a:r>
          </a:p>
          <a:p>
            <a:pPr lvl="1"/>
            <a:r>
              <a:rPr lang="fr-FR" dirty="0" smtClean="0"/>
              <a:t>Il change si on change quand se passe l’action.</a:t>
            </a:r>
          </a:p>
          <a:p>
            <a:pPr lvl="1"/>
            <a:r>
              <a:rPr lang="fr-FR" dirty="0" smtClean="0"/>
              <a:t>Cela s’appelle la conjugaison = le verbe change, on dit que le verbe se conjugue.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Formalisation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967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Faire de nouveau lister, par les enfants, toute une série de verbes, sur le thème du sport.</a:t>
            </a:r>
          </a:p>
          <a:p>
            <a:r>
              <a:rPr lang="fr-FR" dirty="0" smtClean="0"/>
              <a:t>Les écrire au tableau.</a:t>
            </a:r>
          </a:p>
          <a:p>
            <a:r>
              <a:rPr lang="fr-FR" dirty="0" smtClean="0"/>
              <a:t>Pour quelques verbes de la liste, les faire conjuguer : changer la personne, changer le temps.</a:t>
            </a:r>
          </a:p>
          <a:p>
            <a:endParaRPr lang="fr-FR" dirty="0"/>
          </a:p>
          <a:p>
            <a:r>
              <a:rPr lang="fr-FR" dirty="0" smtClean="0"/>
              <a:t>Synthèse = le verbe existe sous beaucoup de mots différents. Il y a un mot particulier qui permet de le reconnaitre. C’est le mot qui se termine par –er, ou –</a:t>
            </a:r>
            <a:r>
              <a:rPr lang="fr-FR" dirty="0" err="1" smtClean="0"/>
              <a:t>ir</a:t>
            </a:r>
            <a:r>
              <a:rPr lang="fr-FR" dirty="0" smtClean="0"/>
              <a:t>, ou –</a:t>
            </a:r>
            <a:r>
              <a:rPr lang="fr-FR" dirty="0" err="1" smtClean="0"/>
              <a:t>re</a:t>
            </a:r>
            <a:r>
              <a:rPr lang="fr-FR" dirty="0" smtClean="0"/>
              <a:t>… Désigner les mots du tableau.</a:t>
            </a:r>
          </a:p>
          <a:p>
            <a:endParaRPr lang="fr-FR" dirty="0"/>
          </a:p>
          <a:p>
            <a:r>
              <a:rPr lang="fr-FR" dirty="0" smtClean="0"/>
              <a:t>Ne pas aller plus loin pour l’instant, sauf si les enfants entrent bien dedans.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L’infinitif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546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Liste de verbes sur le thème du sport :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verbe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244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Vier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Vierge</Template>
  <TotalTime>202</TotalTime>
  <Words>618</Words>
  <Application>Microsoft Office PowerPoint</Application>
  <PresentationFormat>Affichage à l'écran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Faire de la grammaire au CE1 - Vierge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Utilisateur</cp:lastModifiedBy>
  <cp:revision>11</cp:revision>
  <dcterms:created xsi:type="dcterms:W3CDTF">2015-01-18T10:06:44Z</dcterms:created>
  <dcterms:modified xsi:type="dcterms:W3CDTF">2015-01-20T13:02:10Z</dcterms:modified>
</cp:coreProperties>
</file>