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70" r:id="rId4"/>
  </p:sldIdLst>
  <p:sldSz cx="9901238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9F5FCF"/>
    <a:srgbClr val="339966"/>
    <a:srgbClr val="339933"/>
    <a:srgbClr val="99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31" autoAdjust="0"/>
    <p:restoredTop sz="94660"/>
  </p:normalViewPr>
  <p:slideViewPr>
    <p:cSldViewPr snapToObjects="1">
      <p:cViewPr varScale="1">
        <p:scale>
          <a:sx n="94" d="100"/>
          <a:sy n="94" d="100"/>
        </p:scale>
        <p:origin x="-802" y="-77"/>
      </p:cViewPr>
      <p:guideLst>
        <p:guide orient="horz" pos="368"/>
        <p:guide pos="615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7540" y="115892"/>
            <a:ext cx="6646159" cy="6626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3093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ou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0330" y="115888"/>
            <a:ext cx="6680579" cy="6612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8979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 userDrawn="1"/>
        </p:nvSpPr>
        <p:spPr>
          <a:xfrm>
            <a:off x="125412" y="115888"/>
            <a:ext cx="9648825" cy="630000"/>
          </a:xfrm>
          <a:prstGeom prst="rect">
            <a:avLst/>
          </a:prstGeom>
          <a:ln w="127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marL="3175" lvl="3" indent="0" algn="ctr"/>
            <a:endParaRPr lang="fr-FR" sz="3000" dirty="0">
              <a:latin typeface="Androgyne" pitchFamily="82" charset="0"/>
            </a:endParaRPr>
          </a:p>
        </p:txBody>
      </p:sp>
      <p:sp>
        <p:nvSpPr>
          <p:cNvPr id="3" name="Arrondir un rectangle avec un coin diagonal 2"/>
          <p:cNvSpPr/>
          <p:nvPr userDrawn="1"/>
        </p:nvSpPr>
        <p:spPr>
          <a:xfrm>
            <a:off x="233363" y="250888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0070C0"/>
                </a:solidFill>
              </a:rPr>
              <a:t>Le texte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2182426" y="26824"/>
            <a:ext cx="7591812" cy="699782"/>
          </a:xfrm>
          <a:prstGeom prst="rect">
            <a:avLst/>
          </a:prstGeom>
        </p:spPr>
        <p:txBody>
          <a:bodyPr anchor="ctr" anchorCtr="0"/>
          <a:lstStyle>
            <a:lvl1pPr>
              <a:defRPr sz="4000">
                <a:solidFill>
                  <a:srgbClr val="0070C0"/>
                </a:solidFill>
                <a:latin typeface="Gabriola" panose="04040605051002020D02" pitchFamily="82" charset="0"/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0"/>
          </p:nvPr>
        </p:nvSpPr>
        <p:spPr>
          <a:xfrm>
            <a:off x="125412" y="836712"/>
            <a:ext cx="9648825" cy="5905401"/>
          </a:xfrm>
          <a:prstGeom prst="rect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1pPr>
            <a:lvl2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2pPr>
            <a:lvl3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3pPr>
            <a:lvl4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4pPr>
            <a:lvl5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27908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l - Maitres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29600" y="129600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339966"/>
                </a:solidFill>
              </a:rPr>
              <a:t>Collectif</a:t>
            </a:r>
            <a:endParaRPr lang="fr-FR" dirty="0">
              <a:solidFill>
                <a:srgbClr val="339966"/>
              </a:solidFill>
            </a:endParaRP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8517600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fr-FR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3" y="584199"/>
            <a:ext cx="9645960" cy="6157913"/>
          </a:xfrm>
          <a:prstGeom prst="rect">
            <a:avLst/>
          </a:prstGeom>
          <a:ln w="25400">
            <a:solidFill>
              <a:srgbClr val="00B050"/>
            </a:solidFill>
          </a:ln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2pPr>
            <a:lvl3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3600" b="0" kern="1200" dirty="0" smtClean="0">
                <a:solidFill>
                  <a:schemeClr val="tx1"/>
                </a:solidFill>
                <a:latin typeface="Ecriture A" pitchFamily="50" charset="0"/>
                <a:ea typeface="+mn-ea"/>
                <a:cs typeface="+mn-cs"/>
              </a:defRPr>
            </a:lvl3pPr>
            <a:lvl4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600" b="0" kern="1200" dirty="0" smtClean="0">
                <a:solidFill>
                  <a:schemeClr val="tx1"/>
                </a:solidFill>
                <a:latin typeface="Cursive standard" pitchFamily="2" charset="0"/>
                <a:ea typeface="+mn-ea"/>
                <a:cs typeface="+mn-cs"/>
              </a:defRPr>
            </a:lvl4pPr>
            <a:lvl5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200" b="1" kern="1200" dirty="0">
                <a:solidFill>
                  <a:srgbClr val="00B050"/>
                </a:solidFill>
                <a:latin typeface="Gabriola" panose="04040605051002020D02" pitchFamily="82" charset="0"/>
                <a:ea typeface="+mn-ea"/>
                <a:cs typeface="+mn-cs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1"/>
          </p:nvPr>
        </p:nvSpPr>
        <p:spPr>
          <a:xfrm>
            <a:off x="7625615" y="132384"/>
            <a:ext cx="2026659" cy="360362"/>
          </a:xfrm>
          <a:prstGeom prst="rect">
            <a:avLst/>
          </a:prstGeom>
        </p:spPr>
        <p:txBody>
          <a:bodyPr/>
          <a:lstStyle>
            <a:lvl1pPr marL="285750" indent="-28575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2pPr>
            <a:lvl3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buFontTx/>
              <a:buNone/>
              <a:defRPr lang="fr-FR" sz="1800" kern="1200" dirty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defTabSz="914400" rtl="0" eaLnBrk="1" latinLnBrk="0" hangingPunct="1">
              <a:spcBef>
                <a:spcPct val="20000"/>
              </a:spcBef>
            </a:pPr>
            <a:r>
              <a:rPr lang="fr-FR" smtClean="0"/>
              <a:t>Modifiez les styles du texte du masque</a:t>
            </a:r>
          </a:p>
          <a:p>
            <a:pPr marL="0" lvl="1" indent="0" algn="ctr" defTabSz="914400" rtl="0" eaLnBrk="1" latinLnBrk="0" hangingPunct="1">
              <a:spcBef>
                <a:spcPct val="20000"/>
              </a:spcBef>
            </a:pPr>
            <a:r>
              <a:rPr lang="fr-FR" smtClean="0"/>
              <a:t>Deuxième niveau</a:t>
            </a:r>
          </a:p>
          <a:p>
            <a:pPr marL="0" lvl="2" indent="0" algn="ctr" defTabSz="914400" rtl="0" eaLnBrk="1" latinLnBrk="0" hangingPunct="1">
              <a:spcBef>
                <a:spcPct val="20000"/>
              </a:spcBef>
            </a:pPr>
            <a:r>
              <a:rPr lang="fr-FR" smtClean="0"/>
              <a:t>Troisième niveau</a:t>
            </a:r>
          </a:p>
          <a:p>
            <a:pPr marL="0" lvl="3" indent="0" algn="ctr" defTabSz="914400" rtl="0" eaLnBrk="1" latinLnBrk="0" hangingPunct="1">
              <a:spcBef>
                <a:spcPct val="20000"/>
              </a:spcBef>
            </a:pPr>
            <a:r>
              <a:rPr lang="fr-FR" smtClean="0"/>
              <a:t>Quatrième niveau</a:t>
            </a:r>
          </a:p>
          <a:p>
            <a:pPr marL="0" lvl="4" indent="0" algn="ctr" defTabSz="914400" rtl="0" eaLnBrk="1" latinLnBrk="0" hangingPunct="1">
              <a:spcBef>
                <a:spcPct val="20000"/>
              </a:spcBef>
            </a:pPr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226380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l - Élè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30991" y="130174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chemeClr val="accent5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accent5">
                    <a:lumMod val="75000"/>
                  </a:schemeClr>
                </a:solidFill>
              </a:rPr>
              <a:t>Collectif</a:t>
            </a:r>
            <a:endParaRPr lang="fr-FR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4" y="584684"/>
            <a:ext cx="9648824" cy="6157429"/>
          </a:xfrm>
          <a:prstGeom prst="rect">
            <a:avLst/>
          </a:prstGeom>
          <a:ln w="25400">
            <a:solidFill>
              <a:schemeClr val="accent5">
                <a:lumMod val="75000"/>
              </a:schemeClr>
            </a:solidFill>
          </a:ln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3600" dirty="0" smtClean="0">
                <a:latin typeface="Ecriture A" pitchFamily="50" charset="0"/>
              </a:defRPr>
            </a:lvl2pPr>
            <a:lvl3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600" dirty="0" smtClean="0">
                <a:latin typeface="Cursive standard" pitchFamily="2" charset="0"/>
              </a:defRPr>
            </a:lvl3pPr>
            <a:lvl4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dirty="0" smtClean="0"/>
            </a:lvl4pPr>
            <a:lvl5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b="1" dirty="0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130993" y="1124744"/>
            <a:ext cx="9643246" cy="5617369"/>
          </a:xfrm>
          <a:prstGeom prst="rect">
            <a:avLst/>
          </a:prstGeom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3600" b="0" kern="1200" dirty="0" smtClean="0">
                <a:solidFill>
                  <a:schemeClr val="tx1"/>
                </a:solidFill>
                <a:latin typeface="Ecriture A" pitchFamily="50" charset="0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2600" b="0" kern="1200" dirty="0" smtClean="0">
                <a:solidFill>
                  <a:schemeClr val="tx1"/>
                </a:solidFill>
                <a:latin typeface="Cursive standard" pitchFamily="2" charset="0"/>
                <a:ea typeface="+mn-ea"/>
                <a:cs typeface="+mn-cs"/>
              </a:defRPr>
            </a:lvl2pPr>
            <a:lvl3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1800" u="sng" dirty="0" smtClean="0">
                <a:solidFill>
                  <a:srgbClr val="3333FF"/>
                </a:solidFill>
                <a:latin typeface="Sassoon Infant Std" pitchFamily="34" charset="0"/>
              </a:defRPr>
            </a:lvl3pPr>
            <a:lvl4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dirty="0" smtClean="0"/>
            </a:lvl4pPr>
            <a:lvl5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20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7" name="Rogner un rectangle avec un coin du même côté 6"/>
          <p:cNvSpPr/>
          <p:nvPr userDrawn="1"/>
        </p:nvSpPr>
        <p:spPr>
          <a:xfrm rot="5400000">
            <a:off x="8517600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2"/>
          </p:nvPr>
        </p:nvSpPr>
        <p:spPr>
          <a:xfrm>
            <a:off x="7632074" y="129812"/>
            <a:ext cx="2026659" cy="360362"/>
          </a:xfrm>
          <a:prstGeom prst="rect">
            <a:avLst/>
          </a:prstGeom>
        </p:spPr>
        <p:txBody>
          <a:bodyPr anchor="t" anchorCtr="0"/>
          <a:lstStyle>
            <a:lvl1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723163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gnage Sey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" y="98057"/>
            <a:ext cx="9901238" cy="669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70380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ivid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29101" y="129600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rgbClr val="9F5FC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9F5FCF"/>
                </a:solidFill>
              </a:rPr>
              <a:t>Individuel</a:t>
            </a:r>
            <a:endParaRPr lang="fr-FR" dirty="0">
              <a:solidFill>
                <a:srgbClr val="9F5FCF"/>
              </a:solidFill>
            </a:endParaRP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8518964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rgbClr val="9F5FC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dirty="0" smtClean="0">
                <a:solidFill>
                  <a:srgbClr val="9F5FCF"/>
                </a:solidFill>
              </a:rPr>
              <a:t>Exercices</a:t>
            </a:r>
            <a:endParaRPr lang="fr-FR" dirty="0">
              <a:solidFill>
                <a:srgbClr val="9F5FCF"/>
              </a:solidFill>
            </a:endParaRPr>
          </a:p>
        </p:txBody>
      </p:sp>
      <p:sp>
        <p:nvSpPr>
          <p:cNvPr id="10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4" y="584199"/>
            <a:ext cx="9648824" cy="6157913"/>
          </a:xfrm>
          <a:prstGeom prst="rect">
            <a:avLst/>
          </a:prstGeom>
          <a:ln w="25400">
            <a:solidFill>
              <a:srgbClr val="9F5FCF"/>
            </a:solidFill>
          </a:ln>
        </p:spPr>
        <p:txBody>
          <a:bodyPr/>
          <a:lstStyle>
            <a:lvl1pPr marL="36000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1pPr>
            <a:lvl2pPr marL="36000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3600" b="0" kern="1200" dirty="0" smtClean="0">
                <a:solidFill>
                  <a:schemeClr val="tx1"/>
                </a:solidFill>
                <a:latin typeface="Ecriture A" pitchFamily="50" charset="0"/>
                <a:ea typeface="+mn-ea"/>
                <a:cs typeface="+mn-cs"/>
              </a:defRPr>
            </a:lvl2pPr>
            <a:lvl3pPr marL="36000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600" b="0" kern="1200" dirty="0" smtClean="0">
                <a:solidFill>
                  <a:schemeClr val="tx1"/>
                </a:solidFill>
                <a:latin typeface="Cursive standard" pitchFamily="2" charset="0"/>
                <a:ea typeface="+mn-ea"/>
                <a:cs typeface="+mn-cs"/>
              </a:defRPr>
            </a:lvl3pPr>
            <a:lvl4pPr marL="36000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0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000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0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417405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ynthè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29600" y="129600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chemeClr val="accent6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accent6">
                    <a:lumMod val="75000"/>
                  </a:schemeClr>
                </a:solidFill>
              </a:rPr>
              <a:t>Page</a:t>
            </a:r>
            <a:r>
              <a:rPr lang="fr-FR" baseline="0" dirty="0" smtClean="0">
                <a:solidFill>
                  <a:schemeClr val="accent6">
                    <a:lumMod val="75000"/>
                  </a:schemeClr>
                </a:solidFill>
              </a:rPr>
              <a:t> de garde</a:t>
            </a:r>
            <a:endParaRPr lang="fr-FR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8517341" y="-758715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dirty="0" smtClean="0">
                <a:solidFill>
                  <a:schemeClr val="accent6">
                    <a:lumMod val="75000"/>
                  </a:schemeClr>
                </a:solidFill>
              </a:rPr>
              <a:t>Synthèse</a:t>
            </a:r>
            <a:endParaRPr lang="fr-FR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" name="Rectangle à coins arrondis 1"/>
          <p:cNvSpPr/>
          <p:nvPr userDrawn="1"/>
        </p:nvSpPr>
        <p:spPr>
          <a:xfrm>
            <a:off x="125414" y="2035410"/>
            <a:ext cx="9648824" cy="2628292"/>
          </a:xfrm>
          <a:prstGeom prst="roundRect">
            <a:avLst>
              <a:gd name="adj" fmla="val 6029"/>
            </a:avLst>
          </a:prstGeom>
          <a:ln w="2540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itre 8"/>
          <p:cNvSpPr>
            <a:spLocks noGrp="1"/>
          </p:cNvSpPr>
          <p:nvPr>
            <p:ph type="title"/>
          </p:nvPr>
        </p:nvSpPr>
        <p:spPr>
          <a:xfrm>
            <a:off x="125414" y="2629476"/>
            <a:ext cx="9643912" cy="720080"/>
          </a:xfrm>
          <a:prstGeom prst="rect">
            <a:avLst/>
          </a:prstGeom>
        </p:spPr>
        <p:txBody>
          <a:bodyPr anchor="ctr" anchorCtr="0"/>
          <a:lstStyle>
            <a:lvl1pPr>
              <a:defRPr>
                <a:solidFill>
                  <a:srgbClr val="3333FF"/>
                </a:solidFill>
                <a:latin typeface="Gabriola" panose="04040605051002020D02" pitchFamily="82" charset="0"/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quarter" idx="10"/>
          </p:nvPr>
        </p:nvSpPr>
        <p:spPr>
          <a:xfrm>
            <a:off x="125414" y="3349556"/>
            <a:ext cx="9643911" cy="131445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lang="fr-FR" sz="2000" dirty="0" smtClean="0"/>
            </a:lvl1pPr>
            <a:lvl2pPr>
              <a:defRPr lang="fr-FR" dirty="0" smtClean="0"/>
            </a:lvl2pPr>
            <a:lvl3pPr>
              <a:defRPr lang="fr-FR" dirty="0" smtClean="0"/>
            </a:lvl3pPr>
            <a:lvl4pPr>
              <a:defRPr lang="fr-FR" dirty="0" smtClean="0"/>
            </a:lvl4pPr>
            <a:lvl5pPr>
              <a:defRPr lang="fr-FR" dirty="0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345194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5432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2119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61" r:id="rId3"/>
    <p:sldLayoutId id="2147483662" r:id="rId4"/>
    <p:sldLayoutId id="2147483664" r:id="rId5"/>
    <p:sldLayoutId id="2147483670" r:id="rId6"/>
    <p:sldLayoutId id="2147483668" r:id="rId7"/>
    <p:sldLayoutId id="2147483669" r:id="rId8"/>
    <p:sldLayoutId id="2147483671" r:id="rId9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299599" y="620688"/>
            <a:ext cx="5457982" cy="11881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/>
            <a:r>
              <a:rPr lang="fr-FR" sz="3000" dirty="0" smtClean="0">
                <a:solidFill>
                  <a:schemeClr val="bg1"/>
                </a:solidFill>
                <a:latin typeface="Gabriola" panose="04040605051002020D02" pitchFamily="82" charset="0"/>
              </a:rPr>
              <a:t>Synthèse</a:t>
            </a:r>
            <a:endParaRPr lang="fr-FR" sz="3000" dirty="0" smtClean="0">
              <a:solidFill>
                <a:schemeClr val="bg1"/>
              </a:solidFill>
              <a:latin typeface="Gabriola" panose="04040605051002020D02" pitchFamily="82" charset="0"/>
            </a:endParaRPr>
          </a:p>
          <a:p>
            <a:pPr algn="ctr"/>
            <a:r>
              <a:rPr lang="fr-FR" sz="3600" dirty="0" smtClean="0">
                <a:solidFill>
                  <a:schemeClr val="bg1"/>
                </a:solidFill>
                <a:latin typeface="Gabriola" panose="04040605051002020D02" pitchFamily="82" charset="0"/>
              </a:rPr>
              <a:t>Le sujet du verbe</a:t>
            </a:r>
            <a:endParaRPr lang="fr-FR" sz="3600" dirty="0">
              <a:solidFill>
                <a:schemeClr val="bg1"/>
              </a:solidFill>
              <a:latin typeface="Gabriola" panose="04040605051002020D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8048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Analyse fonctionnelle de phrases :</a:t>
            </a:r>
          </a:p>
          <a:p>
            <a:r>
              <a:rPr lang="fr-FR" dirty="0" smtClean="0">
                <a:sym typeface="Wingdings" panose="05000000000000000000" pitchFamily="2" charset="2"/>
              </a:rPr>
              <a:t> </a:t>
            </a:r>
            <a:r>
              <a:rPr lang="fr-FR" dirty="0" smtClean="0"/>
              <a:t>certaines présentent un sujet sous forme d’un groupe nominal, d’autres d’un pronom, et d’autres d’un nom propre.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Synthèse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545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Encadre le verbe en rouge. Souligne le groupe sujet en bleu.</a:t>
            </a:r>
          </a:p>
          <a:p>
            <a:r>
              <a:rPr lang="fr-FR" dirty="0" smtClean="0"/>
              <a:t>Indique en dessous si le groupe sujet est :</a:t>
            </a:r>
            <a:r>
              <a:rPr lang="fr-FR" u="none" dirty="0" smtClean="0"/>
              <a:t> un groupe de mots avec un nom commun (</a:t>
            </a:r>
            <a:r>
              <a:rPr lang="fr-FR" u="none" dirty="0" err="1" smtClean="0"/>
              <a:t>NC</a:t>
            </a:r>
            <a:r>
              <a:rPr lang="fr-FR" u="none" dirty="0" smtClean="0"/>
              <a:t>) ou un pronom (P) ou un nom propre (</a:t>
            </a:r>
            <a:r>
              <a:rPr lang="fr-FR" u="none" dirty="0" err="1" smtClean="0"/>
              <a:t>NP</a:t>
            </a:r>
            <a:r>
              <a:rPr lang="fr-FR" u="none" dirty="0" smtClean="0"/>
              <a:t>).</a:t>
            </a:r>
            <a:endParaRPr lang="fr-FR" u="none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130992" y="1340768"/>
            <a:ext cx="9643246" cy="5178174"/>
          </a:xfrm>
        </p:spPr>
        <p:txBody>
          <a:bodyPr/>
          <a:lstStyle/>
          <a:p>
            <a:pPr marL="266700" lvl="1" indent="-266700">
              <a:lnSpc>
                <a:spcPct val="165000"/>
              </a:lnSpc>
              <a:buSzPct val="60000"/>
              <a:buFont typeface="Symbol" panose="05050102010706020507" pitchFamily="18" charset="2"/>
              <a:buChar char="¨"/>
            </a:pPr>
            <a:r>
              <a:rPr lang="fr-FR" dirty="0" smtClean="0"/>
              <a:t>Le$   enfant$   </a:t>
            </a:r>
            <a:r>
              <a:rPr lang="fr-FR" dirty="0" err="1" smtClean="0"/>
              <a:t>²chantent</a:t>
            </a:r>
            <a:r>
              <a:rPr lang="fr-FR" dirty="0" smtClean="0"/>
              <a:t>   </a:t>
            </a:r>
            <a:r>
              <a:rPr lang="fr-FR" dirty="0" err="1" smtClean="0"/>
              <a:t>²tou</a:t>
            </a:r>
            <a:r>
              <a:rPr lang="fr-FR" dirty="0" smtClean="0"/>
              <a:t>$   </a:t>
            </a:r>
            <a:r>
              <a:rPr lang="fr-FR" dirty="0"/>
              <a:t>ensemble .</a:t>
            </a:r>
          </a:p>
          <a:p>
            <a:pPr marL="266700" lvl="1" indent="-266700">
              <a:lnSpc>
                <a:spcPct val="165000"/>
              </a:lnSpc>
              <a:buSzPct val="60000"/>
              <a:buFont typeface="Symbol" panose="05050102010706020507" pitchFamily="18" charset="2"/>
              <a:buChar char="¨"/>
            </a:pPr>
            <a:r>
              <a:rPr lang="fr-FR" dirty="0"/>
              <a:t>Ce   </a:t>
            </a:r>
            <a:r>
              <a:rPr lang="fr-FR" dirty="0" err="1" smtClean="0"/>
              <a:t>²soir</a:t>
            </a:r>
            <a:r>
              <a:rPr lang="fr-FR" dirty="0" smtClean="0"/>
              <a:t> </a:t>
            </a:r>
            <a:r>
              <a:rPr lang="fr-FR" dirty="0"/>
              <a:t>,   </a:t>
            </a:r>
            <a:r>
              <a:rPr lang="fr-FR" dirty="0" err="1" smtClean="0"/>
              <a:t>²je</a:t>
            </a:r>
            <a:r>
              <a:rPr lang="fr-FR" dirty="0" smtClean="0"/>
              <a:t>   </a:t>
            </a:r>
            <a:r>
              <a:rPr lang="fr-FR" dirty="0" err="1" smtClean="0"/>
              <a:t>²finirai</a:t>
            </a:r>
            <a:r>
              <a:rPr lang="fr-FR" dirty="0" smtClean="0"/>
              <a:t>   </a:t>
            </a:r>
            <a:r>
              <a:rPr lang="fr-FR" dirty="0"/>
              <a:t>mon   </a:t>
            </a:r>
            <a:r>
              <a:rPr lang="fr-FR" dirty="0" err="1" smtClean="0"/>
              <a:t>²travail</a:t>
            </a:r>
            <a:r>
              <a:rPr lang="fr-FR" dirty="0" smtClean="0"/>
              <a:t> </a:t>
            </a:r>
            <a:r>
              <a:rPr lang="fr-FR" dirty="0"/>
              <a:t>.</a:t>
            </a:r>
          </a:p>
          <a:p>
            <a:pPr marL="266700" lvl="1" indent="-266700">
              <a:lnSpc>
                <a:spcPct val="165000"/>
              </a:lnSpc>
              <a:buSzPct val="60000"/>
              <a:buFont typeface="Symbol" panose="05050102010706020507" pitchFamily="18" charset="2"/>
              <a:buChar char="¨"/>
            </a:pPr>
            <a:r>
              <a:rPr lang="fr-FR" dirty="0" smtClean="0"/>
              <a:t>Le$   </a:t>
            </a:r>
            <a:r>
              <a:rPr lang="fr-FR" dirty="0" err="1" smtClean="0"/>
              <a:t>²ouvrier</a:t>
            </a:r>
            <a:r>
              <a:rPr lang="fr-FR" dirty="0" smtClean="0"/>
              <a:t>$   </a:t>
            </a:r>
            <a:r>
              <a:rPr lang="fr-FR" dirty="0" err="1" smtClean="0"/>
              <a:t>²creusent</a:t>
            </a:r>
            <a:r>
              <a:rPr lang="fr-FR" dirty="0" smtClean="0"/>
              <a:t>   </a:t>
            </a:r>
            <a:r>
              <a:rPr lang="fr-FR" dirty="0" err="1" smtClean="0"/>
              <a:t>²un</a:t>
            </a:r>
            <a:r>
              <a:rPr lang="fr-FR" dirty="0" smtClean="0"/>
              <a:t>   </a:t>
            </a:r>
            <a:r>
              <a:rPr lang="fr-FR" dirty="0" err="1" smtClean="0"/>
              <a:t>²trou</a:t>
            </a:r>
            <a:r>
              <a:rPr lang="fr-FR" dirty="0" smtClean="0"/>
              <a:t> </a:t>
            </a:r>
            <a:r>
              <a:rPr lang="fr-FR" dirty="0"/>
              <a:t>.</a:t>
            </a:r>
          </a:p>
          <a:p>
            <a:pPr marL="266700" lvl="1" indent="-266700">
              <a:lnSpc>
                <a:spcPct val="165000"/>
              </a:lnSpc>
              <a:buSzPct val="60000"/>
              <a:buFont typeface="Symbol" panose="05050102010706020507" pitchFamily="18" charset="2"/>
              <a:buChar char="¨"/>
            </a:pPr>
            <a:r>
              <a:rPr lang="fr-FR" dirty="0" err="1" smtClean="0"/>
              <a:t>Vou</a:t>
            </a:r>
            <a:r>
              <a:rPr lang="fr-FR" dirty="0" smtClean="0"/>
              <a:t>$   </a:t>
            </a:r>
            <a:r>
              <a:rPr lang="fr-FR" dirty="0" err="1" smtClean="0"/>
              <a:t>²caressez</a:t>
            </a:r>
            <a:r>
              <a:rPr lang="fr-FR" dirty="0" smtClean="0"/>
              <a:t>   </a:t>
            </a:r>
            <a:r>
              <a:rPr lang="fr-FR" dirty="0" err="1" smtClean="0"/>
              <a:t>²le</a:t>
            </a:r>
            <a:r>
              <a:rPr lang="fr-FR" dirty="0" smtClean="0"/>
              <a:t>$   </a:t>
            </a:r>
            <a:r>
              <a:rPr lang="fr-FR" dirty="0" err="1" smtClean="0"/>
              <a:t>²chaton</a:t>
            </a:r>
            <a:r>
              <a:rPr lang="fr-FR" dirty="0" smtClean="0"/>
              <a:t>$ </a:t>
            </a:r>
            <a:r>
              <a:rPr lang="fr-FR" dirty="0"/>
              <a:t>.</a:t>
            </a:r>
          </a:p>
          <a:p>
            <a:pPr marL="266700" lvl="1" indent="-266700">
              <a:lnSpc>
                <a:spcPct val="165000"/>
              </a:lnSpc>
              <a:buSzPct val="60000"/>
              <a:buFont typeface="Symbol" panose="05050102010706020507" pitchFamily="18" charset="2"/>
              <a:buChar char="¨"/>
            </a:pPr>
            <a:r>
              <a:rPr lang="fr-FR" dirty="0" smtClean="0"/>
              <a:t>Dan$   </a:t>
            </a:r>
            <a:r>
              <a:rPr lang="fr-FR" dirty="0" err="1" smtClean="0"/>
              <a:t>²le</a:t>
            </a:r>
            <a:r>
              <a:rPr lang="fr-FR" dirty="0" smtClean="0"/>
              <a:t>$   </a:t>
            </a:r>
            <a:r>
              <a:rPr lang="fr-FR" dirty="0" err="1" smtClean="0"/>
              <a:t>²boi</a:t>
            </a:r>
            <a:r>
              <a:rPr lang="fr-FR" dirty="0" smtClean="0"/>
              <a:t>$ </a:t>
            </a:r>
            <a:r>
              <a:rPr lang="fr-FR" dirty="0"/>
              <a:t>,   </a:t>
            </a:r>
            <a:r>
              <a:rPr lang="fr-FR" dirty="0" err="1" smtClean="0"/>
              <a:t>²tu</a:t>
            </a:r>
            <a:r>
              <a:rPr lang="fr-FR" dirty="0" smtClean="0"/>
              <a:t>   </a:t>
            </a:r>
            <a:r>
              <a:rPr lang="fr-FR" dirty="0" err="1" smtClean="0"/>
              <a:t>²ramasse</a:t>
            </a:r>
            <a:r>
              <a:rPr lang="fr-FR" dirty="0" smtClean="0"/>
              <a:t>$   </a:t>
            </a:r>
            <a:r>
              <a:rPr lang="fr-FR" dirty="0" err="1" smtClean="0"/>
              <a:t>²de</a:t>
            </a:r>
            <a:r>
              <a:rPr lang="fr-FR" dirty="0" smtClean="0"/>
              <a:t>$   </a:t>
            </a:r>
            <a:r>
              <a:rPr lang="fr-FR" dirty="0" err="1" smtClean="0"/>
              <a:t>²champignon</a:t>
            </a:r>
            <a:r>
              <a:rPr lang="fr-FR" dirty="0" smtClean="0"/>
              <a:t>$ </a:t>
            </a:r>
            <a:r>
              <a:rPr lang="fr-FR" dirty="0"/>
              <a:t>.</a:t>
            </a:r>
          </a:p>
          <a:p>
            <a:pPr marL="266700" lvl="1" indent="-266700">
              <a:lnSpc>
                <a:spcPct val="165000"/>
              </a:lnSpc>
              <a:buSzPct val="60000"/>
              <a:buFont typeface="Symbol" panose="05050102010706020507" pitchFamily="18" charset="2"/>
              <a:buChar char="¨"/>
            </a:pPr>
            <a:r>
              <a:rPr lang="fr-FR" dirty="0"/>
              <a:t>Ce   matin ,   </a:t>
            </a:r>
            <a:r>
              <a:rPr lang="fr-FR" dirty="0" err="1" smtClean="0"/>
              <a:t>M²arina</a:t>
            </a:r>
            <a:r>
              <a:rPr lang="fr-FR" dirty="0" smtClean="0"/>
              <a:t> et Sébastien   </a:t>
            </a:r>
            <a:r>
              <a:rPr lang="fr-FR" dirty="0" err="1" smtClean="0"/>
              <a:t>²présentent</a:t>
            </a:r>
            <a:r>
              <a:rPr lang="fr-FR" dirty="0" smtClean="0"/>
              <a:t>   </a:t>
            </a:r>
            <a:r>
              <a:rPr lang="fr-FR" dirty="0" err="1" smtClean="0"/>
              <a:t>²un</a:t>
            </a:r>
            <a:r>
              <a:rPr lang="fr-FR" dirty="0" smtClean="0"/>
              <a:t>   </a:t>
            </a:r>
            <a:r>
              <a:rPr lang="fr-FR" dirty="0"/>
              <a:t>exposé .   </a:t>
            </a:r>
          </a:p>
          <a:p>
            <a:pPr marL="266700" lvl="1" indent="-266700">
              <a:lnSpc>
                <a:spcPct val="165000"/>
              </a:lnSpc>
              <a:buSzPct val="60000"/>
              <a:buFont typeface="Symbol" panose="05050102010706020507" pitchFamily="18" charset="2"/>
              <a:buChar char="¨"/>
            </a:pPr>
            <a:r>
              <a:rPr lang="fr-FR" dirty="0"/>
              <a:t>A   </a:t>
            </a:r>
            <a:r>
              <a:rPr lang="fr-FR" dirty="0" err="1" smtClean="0"/>
              <a:t>²la</a:t>
            </a:r>
            <a:r>
              <a:rPr lang="fr-FR" dirty="0" smtClean="0"/>
              <a:t>   </a:t>
            </a:r>
            <a:r>
              <a:rPr lang="fr-FR" dirty="0" err="1" smtClean="0"/>
              <a:t>²porte</a:t>
            </a:r>
            <a:r>
              <a:rPr lang="fr-FR" dirty="0" smtClean="0"/>
              <a:t>   </a:t>
            </a:r>
            <a:r>
              <a:rPr lang="fr-FR" dirty="0" err="1" smtClean="0"/>
              <a:t>²de</a:t>
            </a:r>
            <a:r>
              <a:rPr lang="fr-FR" dirty="0" smtClean="0"/>
              <a:t>   ²l’école </a:t>
            </a:r>
            <a:r>
              <a:rPr lang="fr-FR" dirty="0"/>
              <a:t>,   </a:t>
            </a:r>
            <a:r>
              <a:rPr lang="fr-FR" dirty="0" err="1" smtClean="0"/>
              <a:t>A²rthur</a:t>
            </a:r>
            <a:r>
              <a:rPr lang="fr-FR" dirty="0" smtClean="0"/>
              <a:t>   </a:t>
            </a:r>
            <a:r>
              <a:rPr lang="fr-FR" dirty="0" err="1" smtClean="0"/>
              <a:t>²attend</a:t>
            </a:r>
            <a:r>
              <a:rPr lang="fr-FR" dirty="0" smtClean="0"/>
              <a:t>   </a:t>
            </a:r>
            <a:r>
              <a:rPr lang="fr-FR" dirty="0" err="1" smtClean="0"/>
              <a:t>²sa</a:t>
            </a:r>
            <a:r>
              <a:rPr lang="fr-FR" dirty="0" smtClean="0"/>
              <a:t>   </a:t>
            </a:r>
            <a:r>
              <a:rPr lang="fr-FR" dirty="0"/>
              <a:t>maman .</a:t>
            </a:r>
          </a:p>
          <a:p>
            <a:pPr marL="266700" lvl="1" indent="-266700">
              <a:lnSpc>
                <a:spcPct val="165000"/>
              </a:lnSpc>
              <a:buSzPct val="60000"/>
              <a:buFont typeface="Symbol" panose="05050102010706020507" pitchFamily="18" charset="2"/>
              <a:buChar char="¨"/>
            </a:pPr>
            <a:r>
              <a:rPr lang="fr-FR" dirty="0"/>
              <a:t>Le   </a:t>
            </a:r>
            <a:r>
              <a:rPr lang="fr-FR" dirty="0" err="1" smtClean="0"/>
              <a:t>²stylo</a:t>
            </a:r>
            <a:r>
              <a:rPr lang="fr-FR" dirty="0" smtClean="0"/>
              <a:t>   </a:t>
            </a:r>
            <a:r>
              <a:rPr lang="fr-FR" dirty="0" err="1" smtClean="0"/>
              <a:t>²de</a:t>
            </a:r>
            <a:r>
              <a:rPr lang="fr-FR" dirty="0" smtClean="0"/>
              <a:t>   Julien   </a:t>
            </a:r>
            <a:r>
              <a:rPr lang="fr-FR" dirty="0" err="1" smtClean="0"/>
              <a:t>²fuit</a:t>
            </a:r>
            <a:r>
              <a:rPr lang="fr-FR" dirty="0" smtClean="0"/>
              <a:t>   </a:t>
            </a:r>
            <a:r>
              <a:rPr lang="fr-FR" dirty="0" err="1" smtClean="0"/>
              <a:t>²un</a:t>
            </a:r>
            <a:r>
              <a:rPr lang="fr-FR" dirty="0" smtClean="0"/>
              <a:t>   </a:t>
            </a:r>
            <a:r>
              <a:rPr lang="fr-FR" dirty="0" err="1" smtClean="0"/>
              <a:t>²peu</a:t>
            </a:r>
            <a:r>
              <a:rPr lang="fr-FR" dirty="0" smtClean="0"/>
              <a:t> </a:t>
            </a:r>
            <a:r>
              <a:rPr lang="fr-FR" dirty="0"/>
              <a:t>.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Le texte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90304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ire de la grammaire au CE1 - Prérempli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Faire de la grammaire au CE1 - Prérempli</Template>
  <TotalTime>8</TotalTime>
  <Words>157</Words>
  <Application>Microsoft Office PowerPoint</Application>
  <PresentationFormat>Personnalisé</PresentationFormat>
  <Paragraphs>16</Paragraphs>
  <Slides>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4" baseType="lpstr">
      <vt:lpstr>Faire de la grammaire au CE1 - Prérempli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Enge</dc:creator>
  <cp:lastModifiedBy>Enge</cp:lastModifiedBy>
  <cp:revision>2</cp:revision>
  <dcterms:created xsi:type="dcterms:W3CDTF">2015-03-18T13:39:44Z</dcterms:created>
  <dcterms:modified xsi:type="dcterms:W3CDTF">2015-03-18T13:48:18Z</dcterms:modified>
</cp:coreProperties>
</file>