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2" r:id="rId4"/>
    <p:sldId id="270" r:id="rId5"/>
    <p:sldId id="261" r:id="rId6"/>
    <p:sldId id="262" r:id="rId7"/>
    <p:sldId id="265" r:id="rId8"/>
    <p:sldId id="275" r:id="rId9"/>
    <p:sldId id="276" r:id="rId10"/>
    <p:sldId id="277" r:id="rId11"/>
    <p:sldId id="278" r:id="rId12"/>
    <p:sldId id="279" r:id="rId13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333" b="691"/>
          <a:stretch/>
        </p:blipFill>
        <p:spPr>
          <a:xfrm>
            <a:off x="130993" y="584684"/>
            <a:ext cx="9638592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Rogner un rectangle avec un coin du même côté 5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Synthèse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«Le </a:t>
            </a:r>
            <a:r>
              <a:rPr lang="fr-FR" sz="3600" dirty="0">
                <a:solidFill>
                  <a:schemeClr val="bg1"/>
                </a:solidFill>
                <a:latin typeface="Gabriola" panose="04040605051002020D02" pitchFamily="82" charset="0"/>
              </a:rPr>
              <a:t>passé composé des verbes en </a:t>
            </a:r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–er»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Conjuguer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/>
          </p:nvPr>
        </p:nvSpPr>
        <p:spPr>
          <a:xfrm>
            <a:off x="130993" y="656692"/>
            <a:ext cx="9643246" cy="6085421"/>
          </a:xfrm>
        </p:spPr>
        <p:txBody>
          <a:bodyPr/>
          <a:lstStyle/>
          <a:p>
            <a:pPr lvl="2">
              <a:lnSpc>
                <a:spcPct val="100000"/>
              </a:lnSpc>
            </a:pPr>
            <a:r>
              <a:rPr lang="fr-FR" u="none" dirty="0"/>
              <a:t>Conjugue le verbe « jouer </a:t>
            </a:r>
            <a:r>
              <a:rPr lang="fr-FR" u="none" dirty="0" smtClean="0"/>
              <a:t>» et le verbe « rangé » </a:t>
            </a:r>
            <a:r>
              <a:rPr lang="fr-FR" u="none" dirty="0"/>
              <a:t>au passé composé.</a:t>
            </a:r>
            <a:endParaRPr lang="fr-FR" u="none" dirty="0"/>
          </a:p>
        </p:txBody>
      </p:sp>
      <p:cxnSp>
        <p:nvCxnSpPr>
          <p:cNvPr id="10" name="Connecteur droit 9"/>
          <p:cNvCxnSpPr/>
          <p:nvPr/>
        </p:nvCxnSpPr>
        <p:spPr>
          <a:xfrm>
            <a:off x="198091" y="1042864"/>
            <a:ext cx="4248472" cy="0"/>
          </a:xfrm>
          <a:prstGeom prst="line">
            <a:avLst/>
          </a:prstGeom>
          <a:ln w="190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5598691" y="1160748"/>
            <a:ext cx="0" cy="550861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77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63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none" dirty="0" smtClean="0"/>
              <a:t>Exercices 1 et 2 sur la feuille.</a:t>
            </a:r>
          </a:p>
          <a:p>
            <a:endParaRPr lang="fr-FR" sz="1000" dirty="0"/>
          </a:p>
          <a:p>
            <a:r>
              <a:rPr lang="fr-FR" dirty="0" smtClean="0"/>
              <a:t>Transforme chaque phrase au passé composé.</a:t>
            </a:r>
          </a:p>
          <a:p>
            <a:pPr marL="719138" lvl="2" indent="-363538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Je </a:t>
            </a:r>
            <a:r>
              <a:rPr lang="fr-FR" u="sng" dirty="0" err="1" smtClean="0"/>
              <a:t>²roule</a:t>
            </a:r>
            <a:r>
              <a:rPr lang="fr-FR" dirty="0" smtClean="0"/>
              <a:t> </a:t>
            </a:r>
            <a:r>
              <a:rPr lang="fr-FR" dirty="0" err="1" smtClean="0"/>
              <a:t>²trop</a:t>
            </a:r>
            <a:r>
              <a:rPr lang="fr-FR" dirty="0" smtClean="0"/>
              <a:t> vite.</a:t>
            </a:r>
          </a:p>
          <a:p>
            <a:pPr marL="719138" lvl="2" indent="-363538">
              <a:lnSpc>
                <a:spcPct val="150000"/>
              </a:lnSpc>
              <a:buFont typeface="+mj-lt"/>
              <a:buAutoNum type="arabicParenR"/>
            </a:pPr>
            <a:r>
              <a:rPr lang="fr-FR" dirty="0" err="1" smtClean="0"/>
              <a:t>V²ou</a:t>
            </a:r>
            <a:r>
              <a:rPr lang="fr-FR" dirty="0" smtClean="0"/>
              <a:t>$ </a:t>
            </a:r>
            <a:r>
              <a:rPr lang="fr-FR" u="sng" dirty="0" err="1" smtClean="0"/>
              <a:t>²plongez</a:t>
            </a:r>
            <a:r>
              <a:rPr lang="fr-FR" dirty="0" smtClean="0"/>
              <a:t> </a:t>
            </a:r>
            <a:r>
              <a:rPr lang="fr-FR" dirty="0" err="1" smtClean="0"/>
              <a:t>²dan</a:t>
            </a:r>
            <a:r>
              <a:rPr lang="fr-FR" dirty="0" smtClean="0"/>
              <a:t>$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²piscine</a:t>
            </a:r>
            <a:r>
              <a:rPr lang="fr-FR" dirty="0" smtClean="0"/>
              <a:t>.</a:t>
            </a:r>
          </a:p>
          <a:p>
            <a:pPr marL="719138" lvl="2" indent="-363538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Tu </a:t>
            </a:r>
            <a:r>
              <a:rPr lang="fr-FR" u="sng" dirty="0" err="1" smtClean="0"/>
              <a:t>²danse</a:t>
            </a:r>
            <a:r>
              <a:rPr lang="fr-FR" u="sng" dirty="0" smtClean="0"/>
              <a:t>$</a:t>
            </a:r>
            <a:r>
              <a:rPr lang="fr-FR" dirty="0" smtClean="0"/>
              <a:t> </a:t>
            </a:r>
            <a:r>
              <a:rPr lang="fr-FR" dirty="0" err="1" smtClean="0"/>
              <a:t>²²toute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nuit.</a:t>
            </a:r>
          </a:p>
          <a:p>
            <a:pPr marL="719138" lvl="2" indent="-363538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Le$ </a:t>
            </a:r>
            <a:r>
              <a:rPr lang="fr-FR" dirty="0" err="1" smtClean="0"/>
              <a:t>²journaliste</a:t>
            </a:r>
            <a:r>
              <a:rPr lang="fr-FR" dirty="0" smtClean="0"/>
              <a:t>$ </a:t>
            </a:r>
            <a:r>
              <a:rPr lang="fr-FR" dirty="0" err="1" smtClean="0"/>
              <a:t>²photographient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²car</a:t>
            </a:r>
            <a:r>
              <a:rPr lang="fr-FR" dirty="0" smtClean="0"/>
              <a:t> </a:t>
            </a:r>
            <a:r>
              <a:rPr lang="fr-FR" dirty="0" err="1" smtClean="0"/>
              <a:t>²dan</a:t>
            </a:r>
            <a:r>
              <a:rPr lang="fr-FR" dirty="0" smtClean="0"/>
              <a:t>$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²canal</a:t>
            </a:r>
            <a:r>
              <a:rPr lang="fr-FR" dirty="0" smtClean="0"/>
              <a:t>.</a:t>
            </a:r>
          </a:p>
          <a:p>
            <a:pPr marL="719138" lvl="2" indent="-363538">
              <a:lnSpc>
                <a:spcPct val="150000"/>
              </a:lnSpc>
              <a:buFont typeface="+mj-lt"/>
              <a:buAutoNum type="arabicParenR"/>
            </a:pPr>
            <a:r>
              <a:rPr lang="fr-FR" dirty="0" err="1" smtClean="0"/>
              <a:t>O²n</a:t>
            </a:r>
            <a:r>
              <a:rPr lang="fr-FR" dirty="0" smtClean="0"/>
              <a:t> </a:t>
            </a:r>
            <a:r>
              <a:rPr lang="fr-FR" dirty="0" err="1" smtClean="0"/>
              <a:t>²joue</a:t>
            </a:r>
            <a:r>
              <a:rPr lang="fr-FR" dirty="0" smtClean="0"/>
              <a:t> </a:t>
            </a:r>
            <a:r>
              <a:rPr lang="fr-FR" dirty="0" err="1" smtClean="0"/>
              <a:t>²aux</a:t>
            </a:r>
            <a:r>
              <a:rPr lang="fr-FR" dirty="0" smtClean="0"/>
              <a:t> </a:t>
            </a:r>
            <a:r>
              <a:rPr lang="fr-FR" dirty="0" err="1" smtClean="0"/>
              <a:t>²gendarme</a:t>
            </a:r>
            <a:r>
              <a:rPr lang="fr-FR" dirty="0" smtClean="0"/>
              <a:t>$ et </a:t>
            </a:r>
            <a:r>
              <a:rPr lang="fr-FR" dirty="0" err="1" smtClean="0"/>
              <a:t>²aux</a:t>
            </a:r>
            <a:r>
              <a:rPr lang="fr-FR" dirty="0" smtClean="0"/>
              <a:t> voleur$.</a:t>
            </a:r>
          </a:p>
          <a:p>
            <a:endParaRPr lang="fr-FR" sz="1000" dirty="0"/>
          </a:p>
          <a:p>
            <a:r>
              <a:rPr lang="fr-FR" dirty="0" smtClean="0"/>
              <a:t>Transpose ce texte d’abord avec « je », puis avec « ils » et enfin avec « tu ».</a:t>
            </a:r>
          </a:p>
          <a:p>
            <a:pPr lvl="2">
              <a:lnSpc>
                <a:spcPct val="150000"/>
              </a:lnSpc>
            </a:pPr>
            <a:r>
              <a:rPr lang="fr-FR" dirty="0" err="1" smtClean="0"/>
              <a:t>H²ier</a:t>
            </a:r>
            <a:r>
              <a:rPr lang="fr-FR" sz="1000" dirty="0"/>
              <a:t> </a:t>
            </a:r>
            <a:r>
              <a:rPr lang="fr-FR" dirty="0" smtClean="0"/>
              <a:t>, </a:t>
            </a:r>
            <a:r>
              <a:rPr lang="fr-FR" u="sng" dirty="0" err="1" smtClean="0"/>
              <a:t>²on</a:t>
            </a:r>
            <a:r>
              <a:rPr lang="fr-FR" u="sng" dirty="0" smtClean="0"/>
              <a:t> </a:t>
            </a:r>
            <a:r>
              <a:rPr lang="fr-FR" u="sng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²assisté</a:t>
            </a:r>
            <a:r>
              <a:rPr lang="fr-FR" dirty="0" smtClean="0"/>
              <a:t> </a:t>
            </a:r>
            <a:r>
              <a:rPr lang="fr-FR" dirty="0" err="1" smtClean="0"/>
              <a:t>²pour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²première</a:t>
            </a:r>
            <a:r>
              <a:rPr lang="fr-FR" dirty="0" smtClean="0"/>
              <a:t> </a:t>
            </a:r>
            <a:r>
              <a:rPr lang="fr-FR" dirty="0" err="1" smtClean="0"/>
              <a:t>²foi</a:t>
            </a:r>
            <a:r>
              <a:rPr lang="fr-FR" dirty="0" smtClean="0"/>
              <a:t>$ </a:t>
            </a:r>
            <a:r>
              <a:rPr lang="fr-FR" dirty="0" err="1" smtClean="0"/>
              <a:t>²à</a:t>
            </a:r>
            <a:r>
              <a:rPr lang="fr-FR" dirty="0" smtClean="0"/>
              <a:t> </a:t>
            </a:r>
            <a:r>
              <a:rPr lang="fr-FR" dirty="0" err="1" smtClean="0"/>
              <a:t>²une</a:t>
            </a:r>
            <a:r>
              <a:rPr lang="fr-FR" dirty="0" smtClean="0"/>
              <a:t> vraie </a:t>
            </a:r>
            <a:r>
              <a:rPr lang="fr-FR" dirty="0" err="1" smtClean="0"/>
              <a:t>²pièce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 smtClean="0"/>
              <a:t>²théâtre</a:t>
            </a:r>
            <a:r>
              <a:rPr lang="fr-FR" dirty="0" smtClean="0"/>
              <a:t>. </a:t>
            </a:r>
            <a:r>
              <a:rPr lang="fr-FR" u="sng" dirty="0" err="1" smtClean="0"/>
              <a:t>O²n</a:t>
            </a:r>
            <a:r>
              <a:rPr lang="fr-FR" u="sng" dirty="0" smtClean="0"/>
              <a:t> </a:t>
            </a:r>
            <a:r>
              <a:rPr lang="fr-FR" u="sng" dirty="0" err="1" smtClean="0"/>
              <a:t>²a</a:t>
            </a:r>
            <a:r>
              <a:rPr lang="fr-FR" dirty="0" smtClean="0"/>
              <a:t> écouté </a:t>
            </a:r>
            <a:r>
              <a:rPr lang="fr-FR" dirty="0" err="1" smtClean="0"/>
              <a:t>²attentivement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²acteur</a:t>
            </a:r>
            <a:r>
              <a:rPr lang="fr-FR" dirty="0" smtClean="0"/>
              <a:t>$. </a:t>
            </a:r>
            <a:r>
              <a:rPr lang="fr-FR" u="sng" dirty="0" err="1" smtClean="0"/>
              <a:t>O²n</a:t>
            </a:r>
            <a:r>
              <a:rPr lang="fr-FR" u="sng" dirty="0" smtClean="0"/>
              <a:t> </a:t>
            </a:r>
            <a:r>
              <a:rPr lang="fr-FR" u="sng" dirty="0" err="1" smtClean="0"/>
              <a:t>²a</a:t>
            </a:r>
            <a:r>
              <a:rPr lang="fr-FR" dirty="0" smtClean="0"/>
              <a:t> vraiment </a:t>
            </a:r>
            <a:r>
              <a:rPr lang="fr-FR" dirty="0" err="1" smtClean="0"/>
              <a:t>²aimé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²spectacle</a:t>
            </a:r>
            <a:r>
              <a:rPr lang="fr-FR" dirty="0" smtClean="0"/>
              <a:t>. </a:t>
            </a:r>
            <a:r>
              <a:rPr lang="fr-FR" u="sng" dirty="0" err="1" smtClean="0"/>
              <a:t>O²n</a:t>
            </a:r>
            <a:r>
              <a:rPr lang="fr-FR" u="sng" dirty="0" smtClean="0"/>
              <a:t> </a:t>
            </a:r>
            <a:r>
              <a:rPr lang="fr-FR" u="sng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²quitté</a:t>
            </a:r>
            <a:r>
              <a:rPr lang="fr-FR" dirty="0" smtClean="0"/>
              <a:t> la </a:t>
            </a:r>
            <a:r>
              <a:rPr lang="fr-FR" dirty="0" err="1" smtClean="0"/>
              <a:t>²salle</a:t>
            </a:r>
            <a:r>
              <a:rPr lang="fr-FR" dirty="0" smtClean="0"/>
              <a:t> </a:t>
            </a:r>
            <a:r>
              <a:rPr lang="fr-FR" dirty="0" err="1" smtClean="0"/>
              <a:t>²à</a:t>
            </a:r>
            <a:r>
              <a:rPr lang="fr-FR" dirty="0" smtClean="0"/>
              <a:t> </a:t>
            </a:r>
            <a:r>
              <a:rPr lang="fr-FR" dirty="0" err="1" smtClean="0"/>
              <a:t>²plu</a:t>
            </a:r>
            <a:r>
              <a:rPr lang="fr-FR" dirty="0" smtClean="0"/>
              <a:t>$ </a:t>
            </a:r>
            <a:r>
              <a:rPr lang="fr-FR" dirty="0" err="1" smtClean="0"/>
              <a:t>²de</a:t>
            </a:r>
            <a:r>
              <a:rPr lang="fr-FR" dirty="0" smtClean="0"/>
              <a:t> minuit.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124744"/>
            <a:ext cx="469353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4401108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38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Analyse </a:t>
            </a:r>
            <a:r>
              <a:rPr lang="fr-FR" dirty="0"/>
              <a:t>fonctionnelle de phrases : sujet / verbe / </a:t>
            </a:r>
            <a:r>
              <a:rPr lang="fr-FR" dirty="0" smtClean="0"/>
              <a:t>infinitif / temps de la phrase</a:t>
            </a:r>
            <a:endParaRPr lang="fr-FR" dirty="0"/>
          </a:p>
          <a:p>
            <a:pPr marL="342900" lvl="1" indent="-342900">
              <a:buFont typeface="+mj-lt"/>
              <a:buAutoNum type="arabicParenR"/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A la télévision, le présentateur a parlé de voleurs.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Ce soir, Julien est resté seul à la maison.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Pendant ce temps, ses parents sont allés au cinéma.</a:t>
            </a:r>
            <a:endParaRPr lang="fr-FR" dirty="0">
              <a:solidFill>
                <a:srgbClr val="3333FF"/>
              </a:solidFill>
              <a:latin typeface="Sassoon Infant Std" pitchFamily="34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Analyse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Pour chaque phrase :</a:t>
            </a:r>
          </a:p>
          <a:p>
            <a:pPr marL="355600"/>
            <a:r>
              <a:rPr lang="fr-FR" sz="1000" u="none" dirty="0" smtClean="0"/>
              <a:t>♦</a:t>
            </a:r>
            <a:r>
              <a:rPr lang="fr-FR" u="none" dirty="0" smtClean="0"/>
              <a:t> indique le temps de la phrase (passé, présent ou futur) ;</a:t>
            </a:r>
          </a:p>
          <a:p>
            <a:pPr marL="355600"/>
            <a:r>
              <a:rPr lang="fr-FR" sz="1000" u="none" dirty="0"/>
              <a:t>♦</a:t>
            </a:r>
            <a:r>
              <a:rPr lang="fr-FR" u="none" dirty="0"/>
              <a:t> encadre </a:t>
            </a:r>
            <a:r>
              <a:rPr lang="fr-FR" u="none" dirty="0" smtClean="0"/>
              <a:t>le verbe en rouge et souligne le sujet en bleu ;</a:t>
            </a:r>
          </a:p>
          <a:p>
            <a:pPr marL="355600"/>
            <a:r>
              <a:rPr lang="fr-FR" sz="1000" u="none" dirty="0"/>
              <a:t>♦</a:t>
            </a:r>
            <a:r>
              <a:rPr lang="fr-FR" u="none" dirty="0"/>
              <a:t> </a:t>
            </a:r>
            <a:r>
              <a:rPr lang="fr-FR" u="none" dirty="0" smtClean="0"/>
              <a:t>indique le nom du verbe en dessous.</a:t>
            </a:r>
            <a:endParaRPr lang="fr-FR" u="none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016732"/>
            <a:ext cx="9643246" cy="5725381"/>
          </a:xfrm>
        </p:spPr>
        <p:txBody>
          <a:bodyPr/>
          <a:lstStyle/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/>
              <a:t>A </a:t>
            </a:r>
            <a:r>
              <a:rPr lang="fr-FR" dirty="0" err="1"/>
              <a:t>²la</a:t>
            </a:r>
            <a:r>
              <a:rPr lang="fr-FR" dirty="0"/>
              <a:t> </a:t>
            </a:r>
            <a:r>
              <a:rPr lang="fr-FR" dirty="0" err="1"/>
              <a:t>²télévision</a:t>
            </a:r>
            <a:r>
              <a:rPr lang="fr-FR" dirty="0"/>
              <a:t> ,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²présentateur</a:t>
            </a:r>
            <a:r>
              <a:rPr lang="fr-FR" dirty="0"/>
              <a:t> </a:t>
            </a:r>
            <a:r>
              <a:rPr lang="fr-FR" dirty="0" err="1"/>
              <a:t>²a</a:t>
            </a:r>
            <a:r>
              <a:rPr lang="fr-FR" dirty="0"/>
              <a:t> </a:t>
            </a:r>
            <a:r>
              <a:rPr lang="fr-FR" dirty="0" err="1"/>
              <a:t>²parlé</a:t>
            </a:r>
            <a:r>
              <a:rPr lang="fr-FR" dirty="0"/>
              <a:t> </a:t>
            </a:r>
            <a:r>
              <a:rPr lang="fr-FR" dirty="0" err="1"/>
              <a:t>²de</a:t>
            </a:r>
            <a:r>
              <a:rPr lang="fr-FR" dirty="0"/>
              <a:t> voleur$ .</a:t>
            </a:r>
          </a:p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/>
              <a:t>Ce </a:t>
            </a:r>
            <a:r>
              <a:rPr lang="fr-FR" dirty="0" err="1" smtClean="0"/>
              <a:t>²soir</a:t>
            </a:r>
            <a:r>
              <a:rPr lang="fr-FR" dirty="0" smtClean="0"/>
              <a:t> </a:t>
            </a:r>
            <a:r>
              <a:rPr lang="fr-FR" dirty="0"/>
              <a:t>, Julien est </a:t>
            </a:r>
            <a:r>
              <a:rPr lang="fr-FR" dirty="0" err="1"/>
              <a:t>²resté</a:t>
            </a:r>
            <a:r>
              <a:rPr lang="fr-FR" dirty="0"/>
              <a:t> </a:t>
            </a:r>
            <a:r>
              <a:rPr lang="fr-FR" dirty="0" err="1"/>
              <a:t>²seul</a:t>
            </a:r>
            <a:r>
              <a:rPr lang="fr-FR" dirty="0"/>
              <a:t> </a:t>
            </a:r>
            <a:r>
              <a:rPr lang="fr-FR" dirty="0" err="1"/>
              <a:t>²à</a:t>
            </a:r>
            <a:r>
              <a:rPr lang="fr-FR" dirty="0"/>
              <a:t> </a:t>
            </a:r>
            <a:r>
              <a:rPr lang="fr-FR" dirty="0" err="1"/>
              <a:t>²la</a:t>
            </a:r>
            <a:r>
              <a:rPr lang="fr-FR" dirty="0"/>
              <a:t> maison .</a:t>
            </a:r>
          </a:p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/>
              <a:t>Pendant </a:t>
            </a:r>
            <a:r>
              <a:rPr lang="fr-FR" dirty="0" err="1"/>
              <a:t>²ce</a:t>
            </a:r>
            <a:r>
              <a:rPr lang="fr-FR" dirty="0"/>
              <a:t> </a:t>
            </a:r>
            <a:r>
              <a:rPr lang="fr-FR" dirty="0" err="1"/>
              <a:t>²temp</a:t>
            </a:r>
            <a:r>
              <a:rPr lang="fr-FR" dirty="0"/>
              <a:t>$ , </a:t>
            </a:r>
            <a:r>
              <a:rPr lang="fr-FR" dirty="0" err="1"/>
              <a:t>²se</a:t>
            </a:r>
            <a:r>
              <a:rPr lang="fr-FR" dirty="0"/>
              <a:t>$ </a:t>
            </a:r>
            <a:r>
              <a:rPr lang="fr-FR" dirty="0" err="1"/>
              <a:t>²parent</a:t>
            </a:r>
            <a:r>
              <a:rPr lang="fr-FR" dirty="0"/>
              <a:t>$ </a:t>
            </a:r>
            <a:r>
              <a:rPr lang="fr-FR" dirty="0" err="1"/>
              <a:t>²sont</a:t>
            </a:r>
            <a:r>
              <a:rPr lang="fr-FR" dirty="0"/>
              <a:t> </a:t>
            </a:r>
            <a:r>
              <a:rPr lang="fr-FR" dirty="0" err="1"/>
              <a:t>²allé</a:t>
            </a:r>
            <a:r>
              <a:rPr lang="fr-FR" dirty="0"/>
              <a:t>$ </a:t>
            </a:r>
            <a:r>
              <a:rPr lang="fr-FR" dirty="0" err="1"/>
              <a:t>²au</a:t>
            </a:r>
            <a:r>
              <a:rPr lang="fr-FR" dirty="0"/>
              <a:t> </a:t>
            </a:r>
            <a:r>
              <a:rPr lang="fr-FR" dirty="0" err="1"/>
              <a:t>²cinéma</a:t>
            </a:r>
            <a:r>
              <a:rPr lang="fr-FR" dirty="0"/>
              <a:t> 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7787442" y="2204864"/>
            <a:ext cx="1871291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7787442" y="3736657"/>
            <a:ext cx="1871291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7787442" y="5385674"/>
            <a:ext cx="1871291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Transformation de phrase « présent </a:t>
            </a:r>
            <a:r>
              <a:rPr lang="fr-FR" dirty="0" smtClean="0">
                <a:sym typeface="Wingdings" panose="05000000000000000000" pitchFamily="2" charset="2"/>
              </a:rPr>
              <a:t> passé ».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Julien  </a:t>
            </a:r>
            <a:r>
              <a:rPr lang="fr-FR" dirty="0" smtClean="0"/>
              <a:t>prend  le journal de  Papa </a:t>
            </a:r>
            <a:r>
              <a:rPr lang="fr-FR" dirty="0"/>
              <a:t>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Nous fermons les  volets roulants </a:t>
            </a:r>
            <a:r>
              <a:rPr lang="fr-FR" dirty="0"/>
              <a:t>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Ils  ne disent rien </a:t>
            </a:r>
            <a:r>
              <a:rPr lang="fr-FR" dirty="0"/>
              <a:t>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Vous regardez la télévision </a:t>
            </a:r>
            <a:r>
              <a:rPr lang="fr-FR" dirty="0"/>
              <a:t>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J’entends du bruit 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defTabSz="540000">
              <a:tabLst>
                <a:tab pos="540000" algn="l"/>
              </a:tabLst>
            </a:pPr>
            <a:r>
              <a:rPr lang="fr-FR" dirty="0" smtClean="0"/>
              <a:t>Pour chaque phrase :</a:t>
            </a:r>
            <a:r>
              <a:rPr lang="fr-FR" u="none" dirty="0" smtClean="0"/>
              <a:t>	</a:t>
            </a:r>
            <a:r>
              <a:rPr lang="fr-FR" sz="1000" u="none" dirty="0" smtClean="0"/>
              <a:t>♦</a:t>
            </a:r>
            <a:r>
              <a:rPr lang="fr-FR" u="none" dirty="0" smtClean="0"/>
              <a:t> indique le temps de la phrase</a:t>
            </a:r>
            <a:r>
              <a:rPr lang="fr-FR" u="none" dirty="0"/>
              <a:t> </a:t>
            </a:r>
            <a:r>
              <a:rPr lang="fr-FR" u="none" dirty="0" smtClean="0"/>
              <a:t>;</a:t>
            </a:r>
          </a:p>
          <a:p>
            <a:pPr marL="355600" defTabSz="540000">
              <a:tabLst>
                <a:tab pos="540000" algn="l"/>
              </a:tabLst>
            </a:pPr>
            <a:r>
              <a:rPr lang="fr-FR" sz="1000" u="none" dirty="0" smtClean="0"/>
              <a:t>				♦</a:t>
            </a:r>
            <a:r>
              <a:rPr lang="fr-FR" u="none" dirty="0" smtClean="0"/>
              <a:t> encadre le verbe en rouge ;</a:t>
            </a:r>
          </a:p>
          <a:p>
            <a:pPr marL="355600" defTabSz="540000">
              <a:tabLst>
                <a:tab pos="540000" algn="l"/>
              </a:tabLst>
            </a:pPr>
            <a:r>
              <a:rPr lang="fr-FR" sz="1000" u="none" dirty="0" smtClean="0"/>
              <a:t>				♦</a:t>
            </a:r>
            <a:r>
              <a:rPr lang="fr-FR" u="none" dirty="0" smtClean="0"/>
              <a:t> transpose-la au passé.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052736"/>
            <a:ext cx="9643246" cy="5689377"/>
          </a:xfrm>
        </p:spPr>
        <p:txBody>
          <a:bodyPr/>
          <a:lstStyle/>
          <a:p>
            <a:pPr marL="360000" lvl="1" indent="-360000">
              <a:lnSpc>
                <a:spcPct val="270000"/>
              </a:lnSpc>
              <a:buFont typeface="+mj-lt"/>
              <a:buAutoNum type="arabicParenR"/>
            </a:pPr>
            <a:r>
              <a:rPr lang="fr-FR" dirty="0" smtClean="0"/>
              <a:t>Julien  </a:t>
            </a:r>
            <a:r>
              <a:rPr lang="fr-FR" dirty="0" err="1" smtClean="0"/>
              <a:t>²prend</a:t>
            </a:r>
            <a:r>
              <a:rPr lang="fr-FR" dirty="0" smtClean="0"/>
              <a:t>  </a:t>
            </a:r>
            <a:r>
              <a:rPr lang="fr-FR" dirty="0" err="1" smtClean="0"/>
              <a:t>²le</a:t>
            </a:r>
            <a:r>
              <a:rPr lang="fr-FR" dirty="0" smtClean="0"/>
              <a:t>  </a:t>
            </a:r>
            <a:r>
              <a:rPr lang="fr-FR" dirty="0" err="1" smtClean="0"/>
              <a:t>²journal</a:t>
            </a:r>
            <a:r>
              <a:rPr lang="fr-FR" dirty="0" smtClean="0"/>
              <a:t>  </a:t>
            </a:r>
            <a:r>
              <a:rPr lang="fr-FR" dirty="0" err="1" smtClean="0"/>
              <a:t>²de</a:t>
            </a:r>
            <a:r>
              <a:rPr lang="fr-FR" dirty="0" smtClean="0"/>
              <a:t>  </a:t>
            </a:r>
            <a:r>
              <a:rPr lang="fr-FR" dirty="0" err="1" smtClean="0"/>
              <a:t>P²apa</a:t>
            </a:r>
            <a:r>
              <a:rPr lang="fr-FR" dirty="0" smtClean="0"/>
              <a:t> .</a:t>
            </a:r>
          </a:p>
          <a:p>
            <a:pPr marL="360000" lvl="1" indent="-360000">
              <a:lnSpc>
                <a:spcPct val="270000"/>
              </a:lnSpc>
              <a:buFont typeface="+mj-lt"/>
              <a:buAutoNum type="arabicParenR"/>
            </a:pPr>
            <a:r>
              <a:rPr lang="fr-FR" dirty="0" err="1" smtClean="0"/>
              <a:t>N²ou</a:t>
            </a:r>
            <a:r>
              <a:rPr lang="fr-FR" dirty="0" smtClean="0"/>
              <a:t>$  </a:t>
            </a:r>
            <a:r>
              <a:rPr lang="fr-FR" dirty="0" err="1" smtClean="0"/>
              <a:t>²fermon</a:t>
            </a:r>
            <a:r>
              <a:rPr lang="fr-FR" dirty="0" smtClean="0"/>
              <a:t>$  </a:t>
            </a:r>
            <a:r>
              <a:rPr lang="fr-FR" dirty="0" err="1" smtClean="0"/>
              <a:t>²le</a:t>
            </a:r>
            <a:r>
              <a:rPr lang="fr-FR" dirty="0" smtClean="0"/>
              <a:t>$  volet$  </a:t>
            </a:r>
            <a:r>
              <a:rPr lang="fr-FR" dirty="0" err="1" smtClean="0"/>
              <a:t>²roulant</a:t>
            </a:r>
            <a:r>
              <a:rPr lang="fr-FR" dirty="0" smtClean="0"/>
              <a:t>$ .</a:t>
            </a:r>
          </a:p>
          <a:p>
            <a:pPr marL="360000" lvl="1" indent="-360000">
              <a:lnSpc>
                <a:spcPct val="270000"/>
              </a:lnSpc>
              <a:buFont typeface="+mj-lt"/>
              <a:buAutoNum type="arabicParenR"/>
            </a:pPr>
            <a:r>
              <a:rPr lang="fr-FR" dirty="0" err="1" smtClean="0"/>
              <a:t>I²l</a:t>
            </a:r>
            <a:r>
              <a:rPr lang="fr-FR" dirty="0" smtClean="0"/>
              <a:t>$  ne  </a:t>
            </a:r>
            <a:r>
              <a:rPr lang="fr-FR" dirty="0" err="1" smtClean="0"/>
              <a:t>²disent</a:t>
            </a:r>
            <a:r>
              <a:rPr lang="fr-FR" dirty="0" smtClean="0"/>
              <a:t>  </a:t>
            </a:r>
            <a:r>
              <a:rPr lang="fr-FR" dirty="0" err="1" smtClean="0"/>
              <a:t>²rien</a:t>
            </a:r>
            <a:r>
              <a:rPr lang="fr-FR" dirty="0" smtClean="0"/>
              <a:t> .</a:t>
            </a:r>
          </a:p>
          <a:p>
            <a:pPr marL="360000" lvl="1" indent="-360000">
              <a:lnSpc>
                <a:spcPct val="270000"/>
              </a:lnSpc>
              <a:buFont typeface="+mj-lt"/>
              <a:buAutoNum type="arabicParenR"/>
            </a:pPr>
            <a:r>
              <a:rPr lang="fr-FR" dirty="0" err="1" smtClean="0"/>
              <a:t>V²ou</a:t>
            </a:r>
            <a:r>
              <a:rPr lang="fr-FR" dirty="0" smtClean="0"/>
              <a:t>$  </a:t>
            </a:r>
            <a:r>
              <a:rPr lang="fr-FR" dirty="0" err="1" smtClean="0"/>
              <a:t>²regardez</a:t>
            </a:r>
            <a:r>
              <a:rPr lang="fr-FR" dirty="0" smtClean="0"/>
              <a:t>  </a:t>
            </a:r>
            <a:r>
              <a:rPr lang="fr-FR" dirty="0" err="1" smtClean="0"/>
              <a:t>²la</a:t>
            </a:r>
            <a:r>
              <a:rPr lang="fr-FR" dirty="0" smtClean="0"/>
              <a:t>  </a:t>
            </a:r>
            <a:r>
              <a:rPr lang="fr-FR" dirty="0" err="1" smtClean="0"/>
              <a:t>²télévision</a:t>
            </a:r>
            <a:r>
              <a:rPr lang="fr-FR" dirty="0" smtClean="0"/>
              <a:t> .</a:t>
            </a:r>
          </a:p>
          <a:p>
            <a:pPr marL="360000" lvl="1" indent="-360000">
              <a:lnSpc>
                <a:spcPct val="270000"/>
              </a:lnSpc>
              <a:buFont typeface="+mj-lt"/>
              <a:buAutoNum type="arabicParenR"/>
            </a:pPr>
            <a:r>
              <a:rPr lang="fr-FR" dirty="0" smtClean="0"/>
              <a:t>J’entend$  </a:t>
            </a:r>
            <a:r>
              <a:rPr lang="fr-FR" dirty="0" err="1" smtClean="0"/>
              <a:t>²du</a:t>
            </a:r>
            <a:r>
              <a:rPr lang="fr-FR" dirty="0" smtClean="0"/>
              <a:t>  </a:t>
            </a:r>
            <a:r>
              <a:rPr lang="fr-FR" dirty="0" err="1" smtClean="0"/>
              <a:t>²bruit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7787442" y="1880828"/>
            <a:ext cx="1871291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7787442" y="2888940"/>
            <a:ext cx="1871291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7787442" y="3969060"/>
            <a:ext cx="1871291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7787442" y="5087749"/>
            <a:ext cx="1871291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7787442" y="6165304"/>
            <a:ext cx="1871291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Conjuguer une phrase à toutes les personnes de conjugaison. La transposer au préalable du présent au passé.</a:t>
            </a: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Le car quitte la route.</a:t>
            </a:r>
            <a:endParaRPr lang="fr-FR" dirty="0" smtClean="0">
              <a:sym typeface="Wingdings" panose="05000000000000000000" pitchFamily="2" charset="2"/>
            </a:endParaRPr>
          </a:p>
          <a:p>
            <a:endParaRPr lang="fr-FR" dirty="0" smtClean="0"/>
          </a:p>
          <a:p>
            <a:r>
              <a:rPr lang="fr-FR" dirty="0" smtClean="0"/>
              <a:t>Conjuguer le verbe jouer au passé composé.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225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Analyse la phrase (sujet, verbe, nom du verbe).</a:t>
            </a:r>
          </a:p>
          <a:p>
            <a:r>
              <a:rPr lang="fr-FR" dirty="0" smtClean="0"/>
              <a:t>Puis, transforme la phrase au passé.</a:t>
            </a:r>
          </a:p>
          <a:p>
            <a:r>
              <a:rPr lang="fr-FR" dirty="0" smtClean="0"/>
              <a:t>Et enfin, transforme la phrase au passé à tous les autres pronoms.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268760"/>
            <a:ext cx="9643246" cy="5473353"/>
          </a:xfrm>
        </p:spPr>
        <p:txBody>
          <a:bodyPr/>
          <a:lstStyle/>
          <a:p>
            <a:pPr lvl="1">
              <a:lnSpc>
                <a:spcPct val="225000"/>
              </a:lnSpc>
            </a:pPr>
            <a:r>
              <a:rPr lang="fr-FR" dirty="0" smtClean="0"/>
              <a:t> Le  </a:t>
            </a:r>
            <a:r>
              <a:rPr lang="fr-FR" dirty="0" err="1" smtClean="0"/>
              <a:t>²car</a:t>
            </a:r>
            <a:r>
              <a:rPr lang="fr-FR" dirty="0" smtClean="0"/>
              <a:t>  </a:t>
            </a:r>
            <a:r>
              <a:rPr lang="fr-FR" dirty="0" err="1" smtClean="0"/>
              <a:t>²quitte</a:t>
            </a:r>
            <a:r>
              <a:rPr lang="fr-FR" dirty="0" smtClean="0"/>
              <a:t>  </a:t>
            </a:r>
            <a:r>
              <a:rPr lang="fr-FR" dirty="0" err="1" smtClean="0"/>
              <a:t>²la</a:t>
            </a:r>
            <a:r>
              <a:rPr lang="fr-FR" dirty="0" smtClean="0"/>
              <a:t>  </a:t>
            </a:r>
            <a:r>
              <a:rPr lang="fr-FR" dirty="0" err="1" smtClean="0"/>
              <a:t>²route</a:t>
            </a:r>
            <a:r>
              <a:rPr lang="fr-FR" dirty="0" smtClean="0"/>
              <a:t> .</a:t>
            </a:r>
          </a:p>
          <a:p>
            <a:pPr lvl="3">
              <a:lnSpc>
                <a:spcPct val="225000"/>
              </a:lnSpc>
            </a:pPr>
            <a:r>
              <a:rPr lang="fr-FR" dirty="0" smtClean="0"/>
              <a:t>passé	</a:t>
            </a:r>
            <a:r>
              <a:rPr lang="fr-FR" dirty="0" smtClean="0">
                <a:sym typeface="Wingdings" panose="05000000000000000000" pitchFamily="2" charset="2"/>
              </a:rPr>
              <a:t></a:t>
            </a:r>
          </a:p>
          <a:p>
            <a:pPr lvl="3">
              <a:lnSpc>
                <a:spcPct val="225000"/>
              </a:lnSpc>
            </a:pPr>
            <a:r>
              <a:rPr lang="fr-FR" dirty="0" smtClean="0">
                <a:sym typeface="Wingdings" panose="05000000000000000000" pitchFamily="2" charset="2"/>
              </a:rPr>
              <a:t>je	 </a:t>
            </a:r>
          </a:p>
          <a:p>
            <a:pPr lvl="3">
              <a:lnSpc>
                <a:spcPct val="225000"/>
              </a:lnSpc>
            </a:pPr>
            <a:r>
              <a:rPr lang="fr-FR" dirty="0" smtClean="0">
                <a:sym typeface="Wingdings" panose="05000000000000000000" pitchFamily="2" charset="2"/>
              </a:rPr>
              <a:t>tu	 </a:t>
            </a:r>
          </a:p>
          <a:p>
            <a:pPr lvl="3">
              <a:lnSpc>
                <a:spcPct val="225000"/>
              </a:lnSpc>
            </a:pPr>
            <a:r>
              <a:rPr lang="fr-FR" dirty="0" smtClean="0">
                <a:sym typeface="Wingdings" panose="05000000000000000000" pitchFamily="2" charset="2"/>
              </a:rPr>
              <a:t>nous	 	</a:t>
            </a:r>
          </a:p>
          <a:p>
            <a:pPr lvl="3">
              <a:lnSpc>
                <a:spcPct val="225000"/>
              </a:lnSpc>
            </a:pPr>
            <a:r>
              <a:rPr lang="fr-FR" dirty="0" smtClean="0">
                <a:sym typeface="Wingdings" panose="05000000000000000000" pitchFamily="2" charset="2"/>
              </a:rPr>
              <a:t>vous	 </a:t>
            </a:r>
          </a:p>
          <a:p>
            <a:pPr lvl="3">
              <a:lnSpc>
                <a:spcPct val="225000"/>
              </a:lnSpc>
            </a:pPr>
            <a:r>
              <a:rPr lang="fr-FR" dirty="0" smtClean="0">
                <a:sym typeface="Wingdings" panose="05000000000000000000" pitchFamily="2" charset="2"/>
              </a:rPr>
              <a:t>ils	 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Conjuguer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96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78</TotalTime>
  <Words>367</Words>
  <Application>Microsoft Office PowerPoint</Application>
  <PresentationFormat>Personnalisé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Faire de la grammaire au CE1 - Prérempli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10</cp:revision>
  <dcterms:created xsi:type="dcterms:W3CDTF">2015-05-17T07:50:04Z</dcterms:created>
  <dcterms:modified xsi:type="dcterms:W3CDTF">2015-05-17T09:08:08Z</dcterms:modified>
</cp:coreProperties>
</file>