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59" r:id="rId6"/>
    <p:sldId id="270" r:id="rId7"/>
    <p:sldId id="271" r:id="rId8"/>
    <p:sldId id="260" r:id="rId9"/>
    <p:sldId id="264" r:id="rId10"/>
    <p:sldId id="273" r:id="rId11"/>
    <p:sldId id="265" r:id="rId12"/>
    <p:sldId id="261" r:id="rId13"/>
    <p:sldId id="262" r:id="rId14"/>
    <p:sldId id="266" r:id="rId15"/>
    <p:sldId id="267" r:id="rId16"/>
    <p:sldId id="268" r:id="rId17"/>
    <p:sldId id="275" r:id="rId18"/>
    <p:sldId id="276" r:id="rId19"/>
    <p:sldId id="277" r:id="rId20"/>
    <p:sldId id="278" r:id="rId21"/>
    <p:sldId id="279" r:id="rId22"/>
    <p:sldId id="280" r:id="rId23"/>
    <p:sldId id="269" r:id="rId24"/>
    <p:sldId id="274" r:id="rId25"/>
    <p:sldId id="263" r:id="rId26"/>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9F5FCF"/>
    <a:srgbClr val="339966"/>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1" autoAdjust="0"/>
    <p:restoredTop sz="94660"/>
  </p:normalViewPr>
  <p:slideViewPr>
    <p:cSldViewPr snapToObjects="1">
      <p:cViewPr varScale="1">
        <p:scale>
          <a:sx n="94" d="100"/>
          <a:sy n="94" d="100"/>
        </p:scale>
        <p:origin x="-802" y="-77"/>
      </p:cViewPr>
      <p:guideLst>
        <p:guide orient="horz" pos="368"/>
        <p:guide pos="615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10330" y="115888"/>
            <a:ext cx="6680579" cy="6612670"/>
          </a:xfrm>
          <a:prstGeom prst="rect">
            <a:avLst/>
          </a:prstGeom>
        </p:spPr>
      </p:pic>
    </p:spTree>
    <p:extLst>
      <p:ext uri="{BB962C8B-B14F-4D97-AF65-F5344CB8AC3E}">
        <p14:creationId xmlns:p14="http://schemas.microsoft.com/office/powerpoint/2010/main" val="29308979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solidFill>
                  <a:srgbClr val="0070C0"/>
                </a:solidFill>
              </a:rPr>
              <a:t>Le texte</a:t>
            </a:r>
            <a:endParaRPr lang="fr-FR" dirty="0">
              <a:solidFill>
                <a:srgbClr val="0070C0"/>
              </a:solidFill>
            </a:endParaRP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smtClean="0"/>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1279080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339966"/>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339966"/>
                </a:solidFill>
              </a:rPr>
              <a:t>Collectif</a:t>
            </a:r>
            <a:endParaRPr lang="fr-FR" dirty="0">
              <a:solidFill>
                <a:srgbClr val="339966"/>
              </a:solidFill>
            </a:endParaRP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339966"/>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339966"/>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3pPr>
            <a:lvl4pPr marL="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4pPr>
            <a:lvl5pPr marL="0" indent="0" algn="just" defTabSz="914400" rtl="0" eaLnBrk="1" latinLnBrk="0" hangingPunct="1">
              <a:lnSpc>
                <a:spcPct val="100000"/>
              </a:lnSpc>
              <a:spcBef>
                <a:spcPts val="0"/>
              </a:spcBef>
              <a:buFontTx/>
              <a:buNone/>
              <a:defRPr lang="fr-FR" sz="2200" b="1" kern="1200" dirty="0">
                <a:solidFill>
                  <a:srgbClr val="00B050"/>
                </a:solidFill>
                <a:latin typeface="Gabriola" panose="04040605051002020D02" pitchFamily="82" charset="0"/>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339966"/>
                </a:solidFill>
                <a:latin typeface="+mn-lt"/>
                <a:ea typeface="+mn-ea"/>
                <a:cs typeface="+mn-cs"/>
              </a:defRPr>
            </a:lvl1pPr>
            <a:lvl2pPr marL="0" indent="0" algn="ctr" defTabSz="914400" rtl="0" eaLnBrk="1" latinLnBrk="0" hangingPunct="1">
              <a:buFontTx/>
              <a:buNone/>
              <a:defRPr lang="fr-FR" sz="1800" kern="1200" dirty="0" smtClean="0">
                <a:solidFill>
                  <a:srgbClr val="339966"/>
                </a:solidFill>
                <a:latin typeface="+mn-lt"/>
                <a:ea typeface="+mn-ea"/>
                <a:cs typeface="+mn-cs"/>
              </a:defRPr>
            </a:lvl2pPr>
            <a:lvl3pPr marL="0" indent="0" algn="ctr" defTabSz="914400" rtl="0" eaLnBrk="1" latinLnBrk="0" hangingPunct="1">
              <a:buFontTx/>
              <a:buNone/>
              <a:defRPr lang="fr-FR" sz="1800" kern="1200" dirty="0" smtClean="0">
                <a:solidFill>
                  <a:srgbClr val="339966"/>
                </a:solidFill>
                <a:latin typeface="+mn-lt"/>
                <a:ea typeface="+mn-ea"/>
                <a:cs typeface="+mn-cs"/>
              </a:defRPr>
            </a:lvl3pPr>
            <a:lvl4pPr marL="0" indent="0" algn="ctr" defTabSz="914400" rtl="0" eaLnBrk="1" latinLnBrk="0" hangingPunct="1">
              <a:buFontTx/>
              <a:buNone/>
              <a:defRPr lang="fr-FR" sz="1800" kern="1200" dirty="0" smtClean="0">
                <a:solidFill>
                  <a:srgbClr val="339966"/>
                </a:solidFill>
                <a:latin typeface="+mn-lt"/>
                <a:ea typeface="+mn-ea"/>
                <a:cs typeface="+mn-cs"/>
              </a:defRPr>
            </a:lvl4pPr>
            <a:lvl5pPr marL="0" indent="0" algn="ctr" defTabSz="914400" rtl="0" eaLnBrk="1" latinLnBrk="0" hangingPunct="1">
              <a:buFontTx/>
              <a:buNone/>
              <a:defRPr lang="fr-FR" sz="1800" kern="1200" dirty="0">
                <a:solidFill>
                  <a:srgbClr val="339966"/>
                </a:solidFill>
                <a:latin typeface="+mn-lt"/>
                <a:ea typeface="+mn-ea"/>
                <a:cs typeface="+mn-cs"/>
              </a:defRPr>
            </a:lvl5pPr>
          </a:lstStyle>
          <a:p>
            <a:pPr marL="0" lvl="0" indent="0" algn="ctr" defTabSz="914400" rtl="0" eaLnBrk="1" latinLnBrk="0" hangingPunct="1">
              <a:spcBef>
                <a:spcPct val="20000"/>
              </a:spcBef>
            </a:pPr>
            <a:r>
              <a:rPr lang="fr-FR" smtClean="0"/>
              <a:t>Modifiez les styles du texte du masque</a:t>
            </a:r>
          </a:p>
          <a:p>
            <a:pPr marL="0" lvl="1" indent="0" algn="ctr" defTabSz="914400" rtl="0" eaLnBrk="1" latinLnBrk="0" hangingPunct="1">
              <a:spcBef>
                <a:spcPct val="20000"/>
              </a:spcBef>
            </a:pPr>
            <a:r>
              <a:rPr lang="fr-FR" smtClean="0"/>
              <a:t>Deuxième niveau</a:t>
            </a:r>
          </a:p>
          <a:p>
            <a:pPr marL="0" lvl="2" indent="0" algn="ctr" defTabSz="914400" rtl="0" eaLnBrk="1" latinLnBrk="0" hangingPunct="1">
              <a:spcBef>
                <a:spcPct val="20000"/>
              </a:spcBef>
            </a:pPr>
            <a:r>
              <a:rPr lang="fr-FR" smtClean="0"/>
              <a:t>Troisième niveau</a:t>
            </a:r>
          </a:p>
          <a:p>
            <a:pPr marL="0" lvl="3" indent="0" algn="ctr" defTabSz="914400" rtl="0" eaLnBrk="1" latinLnBrk="0" hangingPunct="1">
              <a:spcBef>
                <a:spcPct val="20000"/>
              </a:spcBef>
            </a:pPr>
            <a:r>
              <a:rPr lang="fr-FR" smtClean="0"/>
              <a:t>Quatrième niveau</a:t>
            </a:r>
          </a:p>
          <a:p>
            <a:pPr marL="0" lvl="4" indent="0" algn="ctr" defTabSz="914400" rtl="0" eaLnBrk="1" latinLnBrk="0" hangingPunct="1">
              <a:spcBef>
                <a:spcPct val="20000"/>
              </a:spcBef>
            </a:pPr>
            <a:r>
              <a:rPr lang="fr-FR" smtClean="0"/>
              <a:t>Cinquième niveau</a:t>
            </a:r>
            <a:endParaRPr lang="fr-FR" dirty="0"/>
          </a:p>
        </p:txBody>
      </p:sp>
    </p:spTree>
    <p:extLst>
      <p:ext uri="{BB962C8B-B14F-4D97-AF65-F5344CB8AC3E}">
        <p14:creationId xmlns:p14="http://schemas.microsoft.com/office/powerpoint/2010/main" val="35226380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5">
                    <a:lumMod val="75000"/>
                  </a:schemeClr>
                </a:solidFill>
              </a:rPr>
              <a:t>Collectif</a:t>
            </a:r>
            <a:endParaRPr lang="fr-FR" dirty="0">
              <a:solidFill>
                <a:schemeClr val="accent5">
                  <a:lumMod val="75000"/>
                </a:schemeClr>
              </a:solidFill>
            </a:endParaRP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200000"/>
              </a:lnSpc>
              <a:spcBef>
                <a:spcPts val="0"/>
              </a:spcBef>
              <a:buFontTx/>
              <a:buNone/>
              <a:defRPr lang="fr-FR" sz="3600" dirty="0" smtClean="0">
                <a:latin typeface="Ecriture A" pitchFamily="50" charset="0"/>
              </a:defRPr>
            </a:lvl2pPr>
            <a:lvl3pPr marL="0" indent="0" algn="just" defTabSz="914400" rtl="0" eaLnBrk="1" latinLnBrk="0" hangingPunct="1">
              <a:lnSpc>
                <a:spcPct val="200000"/>
              </a:lnSpc>
              <a:spcBef>
                <a:spcPts val="0"/>
              </a:spcBef>
              <a:buFontTx/>
              <a:buNone/>
              <a:defRPr lang="fr-FR" sz="2600" dirty="0" smtClean="0">
                <a:latin typeface="Cursive standard" pitchFamily="2" charset="0"/>
              </a:defRPr>
            </a:lvl3pPr>
            <a:lvl4pPr marL="0" indent="0" algn="just" defTabSz="914400" rtl="0" eaLnBrk="1" latinLnBrk="0" hangingPunct="1">
              <a:lnSpc>
                <a:spcPct val="200000"/>
              </a:lnSpc>
              <a:spcBef>
                <a:spcPts val="0"/>
              </a:spcBef>
              <a:buFontTx/>
              <a:buNone/>
              <a:defRPr lang="fr-FR" dirty="0" smtClean="0"/>
            </a:lvl4pPr>
            <a:lvl5pPr marL="0" indent="0" algn="just" defTabSz="914400" rtl="0" eaLnBrk="1" latinLnBrk="0" hangingPunct="1">
              <a:lnSpc>
                <a:spcPct val="200000"/>
              </a:lnSpc>
              <a:spcBef>
                <a:spcPts val="0"/>
              </a:spcBef>
              <a:buFontTx/>
              <a:buNone/>
              <a:defRPr lang="fr-FR" b="1"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p:cNvSpPr>
            <a:spLocks noGrp="1"/>
          </p:cNvSpPr>
          <p:nvPr>
            <p:ph type="body" sz="quarter" idx="11"/>
          </p:nvPr>
        </p:nvSpPr>
        <p:spPr>
          <a:xfrm>
            <a:off x="130993" y="1124744"/>
            <a:ext cx="9643246" cy="5617369"/>
          </a:xfrm>
          <a:prstGeom prst="rect">
            <a:avLst/>
          </a:prstGeom>
        </p:spPr>
        <p:txBody>
          <a:bodyPr/>
          <a:lstStyle>
            <a:lvl1pPr marL="0" indent="0" algn="just" defTabSz="914400" rtl="0" eaLnBrk="1" latinLnBrk="0" hangingPunct="1">
              <a:lnSpc>
                <a:spcPct val="100000"/>
              </a:lnSpc>
              <a:spcBef>
                <a:spcPts val="0"/>
              </a:spcBef>
              <a:buFontTx/>
              <a:buNone/>
              <a:defRPr lang="fr-FR" sz="3600" b="0" kern="1200" dirty="0" smtClean="0">
                <a:solidFill>
                  <a:schemeClr val="tx1"/>
                </a:solidFill>
                <a:latin typeface="Ecriture A" pitchFamily="50" charset="0"/>
                <a:ea typeface="+mn-ea"/>
                <a:cs typeface="+mn-cs"/>
              </a:defRPr>
            </a:lvl1pPr>
            <a:lvl2pPr marL="0" indent="0" algn="just" defTabSz="914400" rtl="0" eaLnBrk="1" latinLnBrk="0" hangingPunct="1">
              <a:lnSpc>
                <a:spcPct val="300000"/>
              </a:lnSpc>
              <a:spcBef>
                <a:spcPts val="0"/>
              </a:spcBef>
              <a:buFontTx/>
              <a:buNone/>
              <a:defRPr lang="fr-FR" sz="2600" b="0" kern="1200" dirty="0" smtClean="0">
                <a:solidFill>
                  <a:schemeClr val="tx1"/>
                </a:solidFill>
                <a:latin typeface="Cursive standard" pitchFamily="2" charset="0"/>
                <a:ea typeface="+mn-ea"/>
                <a:cs typeface="+mn-cs"/>
              </a:defRPr>
            </a:lvl2pPr>
            <a:lvl3pPr marL="0" indent="0" algn="just" defTabSz="914400" rtl="0" eaLnBrk="1" latinLnBrk="0" hangingPunct="1">
              <a:lnSpc>
                <a:spcPct val="300000"/>
              </a:lnSpc>
              <a:spcBef>
                <a:spcPts val="0"/>
              </a:spcBef>
              <a:buFontTx/>
              <a:buNone/>
              <a:defRPr lang="fr-FR" sz="1800" u="sng" dirty="0" smtClean="0">
                <a:solidFill>
                  <a:srgbClr val="3333FF"/>
                </a:solidFill>
                <a:latin typeface="Sassoon Infant Std" pitchFamily="34" charset="0"/>
              </a:defRPr>
            </a:lvl3pPr>
            <a:lvl4pPr marL="0" indent="0" algn="just" defTabSz="914400" rtl="0" eaLnBrk="1" latinLnBrk="0" hangingPunct="1">
              <a:lnSpc>
                <a:spcPct val="300000"/>
              </a:lnSpc>
              <a:spcBef>
                <a:spcPts val="0"/>
              </a:spcBef>
              <a:buFontTx/>
              <a:buNone/>
              <a:defRPr lang="fr-FR" dirty="0" smtClean="0"/>
            </a:lvl4pPr>
            <a:lvl5pPr marL="0" indent="0" algn="just" defTabSz="914400" rtl="0" eaLnBrk="1" latinLnBrk="0" hangingPunct="1">
              <a:lnSpc>
                <a:spcPct val="300000"/>
              </a:lnSpc>
              <a:spcBef>
                <a:spcPts val="0"/>
              </a:spcBef>
              <a:buFontTx/>
              <a:buNone/>
              <a:defRPr lang="fr-FR" sz="2000" b="1" kern="1200" dirty="0" smtClean="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3723163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3" y="98057"/>
            <a:ext cx="9901238" cy="6690360"/>
          </a:xfrm>
          <a:prstGeom prst="rect">
            <a:avLst/>
          </a:prstGeom>
        </p:spPr>
      </p:pic>
    </p:spTree>
    <p:extLst>
      <p:ext uri="{BB962C8B-B14F-4D97-AF65-F5344CB8AC3E}">
        <p14:creationId xmlns:p14="http://schemas.microsoft.com/office/powerpoint/2010/main" val="32670380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9F5FCF"/>
                </a:solidFill>
              </a:rPr>
              <a:t>Individuel</a:t>
            </a:r>
            <a:endParaRPr lang="fr-FR" dirty="0">
              <a:solidFill>
                <a:srgbClr val="9F5FCF"/>
              </a:solidFill>
            </a:endParaRP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rgbClr val="9F5FCF"/>
                </a:solidFill>
              </a:rPr>
              <a:t>Exercices</a:t>
            </a:r>
            <a:endParaRPr lang="fr-FR" dirty="0">
              <a:solidFill>
                <a:srgbClr val="9F5FCF"/>
              </a:solidFill>
            </a:endParaRP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2pPr>
            <a:lvl3pPr marL="36000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3pPr>
            <a:lvl4pPr marL="360000" indent="0" algn="just" defTabSz="914400" rtl="0" eaLnBrk="1" latinLnBrk="0" hangingPunct="1">
              <a:lnSpc>
                <a:spcPct val="200000"/>
              </a:lnSpc>
              <a:spcBef>
                <a:spcPts val="0"/>
              </a:spcBef>
              <a:buFontTx/>
              <a:buNone/>
              <a:defRPr lang="fr-FR" sz="2000" b="0"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3417405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6">
                    <a:lumMod val="75000"/>
                  </a:schemeClr>
                </a:solidFill>
              </a:rPr>
              <a:t>Page</a:t>
            </a:r>
            <a:r>
              <a:rPr lang="fr-FR" baseline="0" dirty="0" smtClean="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chemeClr val="accent6">
                    <a:lumMod val="75000"/>
                  </a:schemeClr>
                </a:solidFill>
              </a:rPr>
              <a:t>Synthèse</a:t>
            </a:r>
            <a:endParaRPr lang="fr-FR" dirty="0">
              <a:solidFill>
                <a:schemeClr val="accent6">
                  <a:lumMod val="75000"/>
                </a:schemeClr>
              </a:solidFill>
            </a:endParaRP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smtClean="0"/>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42345194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smtClean="0">
                <a:solidFill>
                  <a:schemeClr val="bg1"/>
                </a:solidFill>
                <a:latin typeface="Gabriola" panose="04040605051002020D02" pitchFamily="82" charset="0"/>
              </a:rPr>
              <a:t>Texte 1   ~   Semaine </a:t>
            </a:r>
            <a:r>
              <a:rPr lang="fr-FR" sz="3000" dirty="0" smtClean="0">
                <a:solidFill>
                  <a:schemeClr val="bg1"/>
                </a:solidFill>
                <a:latin typeface="Gabriola" panose="04040605051002020D02" pitchFamily="82" charset="0"/>
              </a:rPr>
              <a:t>2, </a:t>
            </a:r>
            <a:r>
              <a:rPr lang="fr-FR" sz="3000" dirty="0" smtClean="0">
                <a:solidFill>
                  <a:schemeClr val="bg1"/>
                </a:solidFill>
                <a:latin typeface="Gabriola" panose="04040605051002020D02" pitchFamily="82" charset="0"/>
              </a:rPr>
              <a:t>période 1</a:t>
            </a:r>
          </a:p>
          <a:p>
            <a:pPr algn="ctr"/>
            <a:r>
              <a:rPr lang="fr-FR" sz="3600" dirty="0" smtClean="0">
                <a:solidFill>
                  <a:schemeClr val="bg1"/>
                </a:solidFill>
                <a:latin typeface="Gabriola" panose="04040605051002020D02" pitchFamily="82" charset="0"/>
              </a:rPr>
              <a:t>Loup-Rouge</a:t>
            </a:r>
            <a:endParaRPr lang="fr-FR" sz="3600" dirty="0">
              <a:solidFill>
                <a:schemeClr val="bg1"/>
              </a:solidFill>
              <a:latin typeface="Gabriola" panose="04040605051002020D02" pitchFamily="82" charset="0"/>
            </a:endParaRPr>
          </a:p>
        </p:txBody>
      </p:sp>
    </p:spTree>
    <p:extLst>
      <p:ext uri="{BB962C8B-B14F-4D97-AF65-F5344CB8AC3E}">
        <p14:creationId xmlns:p14="http://schemas.microsoft.com/office/powerpoint/2010/main" val="1558048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Trouve la phrase qui veut dire le contraire de celle-ci :</a:t>
            </a:r>
            <a:endParaRPr lang="fr-FR" dirty="0"/>
          </a:p>
        </p:txBody>
      </p:sp>
      <p:sp>
        <p:nvSpPr>
          <p:cNvPr id="3" name="Espace réservé du texte 2"/>
          <p:cNvSpPr>
            <a:spLocks noGrp="1"/>
          </p:cNvSpPr>
          <p:nvPr>
            <p:ph type="body" sz="quarter" idx="11"/>
          </p:nvPr>
        </p:nvSpPr>
        <p:spPr/>
        <p:txBody>
          <a:bodyPr/>
          <a:lstStyle/>
          <a:p>
            <a:r>
              <a:rPr lang="fr-FR" dirty="0" smtClean="0"/>
              <a:t>Le père et la mère de Loup-Rouge ne sont pas contents.</a:t>
            </a:r>
            <a:endParaRPr lang="fr-FR" dirty="0"/>
          </a:p>
        </p:txBody>
      </p:sp>
      <p:sp>
        <p:nvSpPr>
          <p:cNvPr id="4" name="Espace réservé du texte 3"/>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3814238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rot="20759357">
            <a:off x="2154434" y="1669914"/>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2 </a:t>
            </a:r>
            <a:endParaRPr lang="fr-FR" sz="4500" dirty="0">
              <a:latin typeface="Lilly" pitchFamily="2" charset="0"/>
            </a:endParaRPr>
          </a:p>
        </p:txBody>
      </p:sp>
    </p:spTree>
    <p:extLst>
      <p:ext uri="{BB962C8B-B14F-4D97-AF65-F5344CB8AC3E}">
        <p14:creationId xmlns:p14="http://schemas.microsoft.com/office/powerpoint/2010/main" val="15551631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Transposer le texte en transformant « Loup-Rouge » en « Louve-Rouge » (il </a:t>
            </a:r>
            <a:r>
              <a:rPr lang="fr-FR" dirty="0">
                <a:sym typeface="Wingdings" panose="05000000000000000000" pitchFamily="2" charset="2"/>
              </a:rPr>
              <a:t> elle).</a:t>
            </a:r>
          </a:p>
          <a:p>
            <a:pPr lvl="4"/>
            <a:r>
              <a:rPr lang="fr-FR" dirty="0"/>
              <a:t>(Diapo de travail : voir  la page suivante)</a:t>
            </a:r>
          </a:p>
          <a:p>
            <a:endParaRPr lang="fr-FR" dirty="0">
              <a:sym typeface="Wingdings" panose="05000000000000000000" pitchFamily="2" charset="2"/>
            </a:endParaRPr>
          </a:p>
          <a:p>
            <a:endParaRPr lang="fr-FR" dirty="0"/>
          </a:p>
          <a:p>
            <a:r>
              <a:rPr lang="fr-FR" dirty="0">
                <a:sym typeface="Wingdings" panose="05000000000000000000" pitchFamily="2" charset="2"/>
              </a:rPr>
              <a:t>Mettre en évidence les pronoms « il » et « elle ». Demander ce que désigne chacun de ces deux pronoms dans le texte.</a:t>
            </a:r>
          </a:p>
          <a:p>
            <a:pPr lvl="1"/>
            <a:r>
              <a:rPr lang="fr-FR" dirty="0">
                <a:sym typeface="Wingdings" panose="05000000000000000000" pitchFamily="2" charset="2"/>
              </a:rPr>
              <a:t>il  Loup-Rouge</a:t>
            </a:r>
          </a:p>
          <a:p>
            <a:pPr lvl="1"/>
            <a:r>
              <a:rPr lang="fr-FR" dirty="0">
                <a:sym typeface="Wingdings" panose="05000000000000000000" pitchFamily="2" charset="2"/>
              </a:rPr>
              <a:t>elle  </a:t>
            </a:r>
            <a:r>
              <a:rPr lang="fr-FR" dirty="0" smtClean="0">
                <a:sym typeface="Wingdings" panose="05000000000000000000" pitchFamily="2" charset="2"/>
              </a:rPr>
              <a:t>Louve-Rouge</a:t>
            </a:r>
            <a:endParaRPr lang="fr-FR" dirty="0">
              <a:sym typeface="Wingdings" panose="05000000000000000000" pitchFamily="2" charset="2"/>
            </a:endParaRPr>
          </a:p>
        </p:txBody>
      </p:sp>
      <p:sp>
        <p:nvSpPr>
          <p:cNvPr id="3" name="Espace réservé du texte 2"/>
          <p:cNvSpPr>
            <a:spLocks noGrp="1"/>
          </p:cNvSpPr>
          <p:nvPr>
            <p:ph type="body" sz="quarter" idx="11"/>
          </p:nvPr>
        </p:nvSpPr>
        <p:spPr/>
        <p:txBody>
          <a:bodyPr/>
          <a:lstStyle/>
          <a:p>
            <a:r>
              <a:rPr lang="fr-FR" dirty="0" smtClean="0"/>
              <a:t>Transposition</a:t>
            </a:r>
            <a:endParaRPr lang="fr-FR" dirty="0"/>
          </a:p>
        </p:txBody>
      </p:sp>
    </p:spTree>
    <p:extLst>
      <p:ext uri="{BB962C8B-B14F-4D97-AF65-F5344CB8AC3E}">
        <p14:creationId xmlns:p14="http://schemas.microsoft.com/office/powerpoint/2010/main" val="38079749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Relis le texte en transformant « Loup-Rouge » en « Louve-Rouge ».</a:t>
            </a:r>
            <a:endParaRPr lang="fr-FR" dirty="0"/>
          </a:p>
        </p:txBody>
      </p:sp>
      <p:sp>
        <p:nvSpPr>
          <p:cNvPr id="5" name="Espace réservé du texte 4"/>
          <p:cNvSpPr>
            <a:spLocks noGrp="1"/>
          </p:cNvSpPr>
          <p:nvPr>
            <p:ph type="body" sz="quarter" idx="11"/>
          </p:nvPr>
        </p:nvSpPr>
        <p:spPr>
          <a:xfrm>
            <a:off x="130993" y="584200"/>
            <a:ext cx="9643246" cy="5617369"/>
          </a:xfrm>
        </p:spPr>
        <p:txBody>
          <a:bodyPr/>
          <a:lstStyle/>
          <a:p>
            <a:pPr lvl="4"/>
            <a:r>
              <a:rPr lang="fr-FR" dirty="0"/>
              <a:t>Loup-Rouge   est   un   loup   rouge , de   la   tête   à   la   queue .   Il   est   né   un   jour   d’orage .   Son   frère   et   sa   sœur   sont   gris .   Le   chef   de   la   meute   ne   veut   pas   d’un   loup   rouge   dans   sa   meute . Il   pense   qu'un   loup   rouge   porte   malheur .   Le   père   et   la   mère   de   Loup-Rouge   ne   sont   pas   contents .   Loup-Rouge   a   un   secret   :   s’il   se   cogne   dans   un   arbre ,   il   devient   un   petit   garçon ,   s’il   se   cogne   encore ,   il   redevient   un   loup </a:t>
            </a:r>
            <a:r>
              <a:rPr lang="fr-FR" dirty="0" smtClean="0"/>
              <a:t>.</a:t>
            </a:r>
            <a:endParaRPr lang="fr-FR" dirty="0"/>
          </a:p>
        </p:txBody>
      </p:sp>
      <p:sp>
        <p:nvSpPr>
          <p:cNvPr id="6" name="Espace réservé du texte 5"/>
          <p:cNvSpPr>
            <a:spLocks noGrp="1"/>
          </p:cNvSpPr>
          <p:nvPr>
            <p:ph type="body" sz="quarter" idx="12"/>
          </p:nvPr>
        </p:nvSpPr>
        <p:spPr/>
        <p:txBody>
          <a:bodyPr/>
          <a:lstStyle/>
          <a:p>
            <a:r>
              <a:rPr lang="fr-FR" dirty="0" smtClean="0"/>
              <a:t>Transposition</a:t>
            </a:r>
            <a:endParaRPr lang="fr-FR" dirty="0"/>
          </a:p>
        </p:txBody>
      </p:sp>
      <p:sp>
        <p:nvSpPr>
          <p:cNvPr id="7" name="ZoneTexte 6"/>
          <p:cNvSpPr txBox="1"/>
          <p:nvPr/>
        </p:nvSpPr>
        <p:spPr>
          <a:xfrm>
            <a:off x="130993" y="1443468"/>
            <a:ext cx="1800200" cy="461665"/>
          </a:xfrm>
          <a:prstGeom prst="rect">
            <a:avLst/>
          </a:prstGeom>
          <a:noFill/>
        </p:spPr>
        <p:txBody>
          <a:bodyPr wrap="square" rtlCol="0">
            <a:spAutoFit/>
          </a:bodyPr>
          <a:lstStyle/>
          <a:p>
            <a:r>
              <a:rPr lang="fr-FR" sz="2300" dirty="0" smtClean="0">
                <a:solidFill>
                  <a:srgbClr val="FF0000"/>
                </a:solidFill>
                <a:latin typeface="Cursive standard" pitchFamily="2" charset="0"/>
              </a:rPr>
              <a:t>Louve-Rouge</a:t>
            </a:r>
            <a:endParaRPr lang="fr-FR" sz="2300" dirty="0">
              <a:solidFill>
                <a:srgbClr val="FF0000"/>
              </a:solidFill>
              <a:latin typeface="Cursive standard" pitchFamily="2" charset="0"/>
            </a:endParaRPr>
          </a:p>
        </p:txBody>
      </p:sp>
      <p:cxnSp>
        <p:nvCxnSpPr>
          <p:cNvPr id="8" name="Connecteur droit 7"/>
          <p:cNvCxnSpPr/>
          <p:nvPr/>
        </p:nvCxnSpPr>
        <p:spPr>
          <a:xfrm>
            <a:off x="198091" y="1268760"/>
            <a:ext cx="129614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2195736" y="1253347"/>
            <a:ext cx="954683"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2142307" y="1443467"/>
            <a:ext cx="1656184" cy="461665"/>
          </a:xfrm>
          <a:prstGeom prst="rect">
            <a:avLst/>
          </a:prstGeom>
          <a:noFill/>
        </p:spPr>
        <p:txBody>
          <a:bodyPr wrap="square" rtlCol="0">
            <a:spAutoFit/>
          </a:bodyPr>
          <a:lstStyle/>
          <a:p>
            <a:r>
              <a:rPr lang="fr-FR" sz="2300" dirty="0" smtClean="0">
                <a:solidFill>
                  <a:srgbClr val="FF0000"/>
                </a:solidFill>
                <a:latin typeface="Cursive standard" pitchFamily="2" charset="0"/>
              </a:rPr>
              <a:t>une</a:t>
            </a:r>
            <a:endParaRPr lang="fr-FR" sz="2300" dirty="0">
              <a:solidFill>
                <a:srgbClr val="FF0000"/>
              </a:solidFill>
              <a:latin typeface="Cursive standard" pitchFamily="2" charset="0"/>
            </a:endParaRPr>
          </a:p>
        </p:txBody>
      </p:sp>
    </p:spTree>
    <p:extLst>
      <p:ext uri="{BB962C8B-B14F-4D97-AF65-F5344CB8AC3E}">
        <p14:creationId xmlns:p14="http://schemas.microsoft.com/office/powerpoint/2010/main" val="8255419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rot="20759357">
            <a:off x="2154434" y="1669914"/>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 3</a:t>
            </a:r>
            <a:endParaRPr lang="fr-FR" sz="4500" dirty="0">
              <a:latin typeface="Lilly" pitchFamily="2" charset="0"/>
            </a:endParaRPr>
          </a:p>
        </p:txBody>
      </p:sp>
    </p:spTree>
    <p:extLst>
      <p:ext uri="{BB962C8B-B14F-4D97-AF65-F5344CB8AC3E}">
        <p14:creationId xmlns:p14="http://schemas.microsoft.com/office/powerpoint/2010/main" val="6455786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t>(Diapo de travail : voir  la page suivante)</a:t>
            </a:r>
          </a:p>
          <a:p>
            <a:endParaRPr lang="fr-FR" dirty="0"/>
          </a:p>
          <a:p>
            <a:r>
              <a:rPr lang="fr-FR" dirty="0"/>
              <a:t>Quels sont les mots désignant une couleur présents dans le texte ?</a:t>
            </a:r>
          </a:p>
          <a:p>
            <a:pPr lvl="1"/>
            <a:r>
              <a:rPr lang="fr-FR" dirty="0"/>
              <a:t>rouge – gris</a:t>
            </a:r>
          </a:p>
          <a:p>
            <a:endParaRPr lang="fr-FR" dirty="0"/>
          </a:p>
          <a:p>
            <a:r>
              <a:rPr lang="fr-FR" dirty="0"/>
              <a:t>Lister les autres couleurs connus des enfants.</a:t>
            </a:r>
          </a:p>
          <a:p>
            <a:r>
              <a:rPr lang="fr-FR" dirty="0"/>
              <a:t>Les écrire dans le cahier de leçons de français, partie vocabulaire</a:t>
            </a:r>
            <a:r>
              <a:rPr lang="fr-FR" dirty="0" smtClean="0"/>
              <a:t>.</a:t>
            </a:r>
            <a:endParaRPr lang="fr-FR" dirty="0"/>
          </a:p>
        </p:txBody>
      </p:sp>
      <p:sp>
        <p:nvSpPr>
          <p:cNvPr id="3" name="Espace réservé du texte 2"/>
          <p:cNvSpPr>
            <a:spLocks noGrp="1"/>
          </p:cNvSpPr>
          <p:nvPr>
            <p:ph type="body" sz="quarter" idx="11"/>
          </p:nvPr>
        </p:nvSpPr>
        <p:spPr/>
        <p:txBody>
          <a:bodyPr/>
          <a:lstStyle/>
          <a:p>
            <a:r>
              <a:rPr lang="fr-FR" dirty="0" smtClean="0"/>
              <a:t>Vocabulaire</a:t>
            </a:r>
            <a:endParaRPr lang="fr-FR" dirty="0"/>
          </a:p>
        </p:txBody>
      </p:sp>
    </p:spTree>
    <p:extLst>
      <p:ext uri="{BB962C8B-B14F-4D97-AF65-F5344CB8AC3E}">
        <p14:creationId xmlns:p14="http://schemas.microsoft.com/office/powerpoint/2010/main" val="16422836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18442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t>(Diapo de travail : voir  les deux pages suivantes)</a:t>
            </a:r>
          </a:p>
          <a:p>
            <a:endParaRPr lang="fr-FR" dirty="0"/>
          </a:p>
          <a:p>
            <a:r>
              <a:rPr lang="fr-FR" dirty="0"/>
              <a:t>Quel est l’ordre des lettres dans l’alphabet ?</a:t>
            </a:r>
          </a:p>
          <a:p>
            <a:r>
              <a:rPr lang="fr-FR" dirty="0"/>
              <a:t>Faire réciter la comptine alphabétique et l’écrire.</a:t>
            </a:r>
          </a:p>
          <a:p>
            <a:endParaRPr lang="fr-FR" dirty="0"/>
          </a:p>
          <a:p>
            <a:r>
              <a:rPr lang="fr-FR" dirty="0"/>
              <a:t>On peut utiliser ce classement des lettres de l’alphabet pour classer des mots.</a:t>
            </a:r>
          </a:p>
          <a:p>
            <a:r>
              <a:rPr lang="fr-FR" dirty="0"/>
              <a:t>Comment procéder ? = Mettre en évidence la première lettre du mot, puis les mettre dans l’ordre.</a:t>
            </a:r>
          </a:p>
          <a:p>
            <a:endParaRPr lang="fr-FR" dirty="0"/>
          </a:p>
          <a:p>
            <a:r>
              <a:rPr lang="fr-FR" dirty="0"/>
              <a:t>Premier essai collectif :</a:t>
            </a:r>
          </a:p>
          <a:p>
            <a:pPr lvl="4"/>
            <a:r>
              <a:rPr lang="fr-FR" dirty="0"/>
              <a:t>(Penser à créer les étiquettes mots sur la page suivante.)</a:t>
            </a:r>
          </a:p>
          <a:p>
            <a:pPr lvl="1"/>
            <a:r>
              <a:rPr lang="fr-FR" dirty="0"/>
              <a:t>orage – frère – chef – père – garçon</a:t>
            </a:r>
          </a:p>
          <a:p>
            <a:endParaRPr lang="fr-FR" dirty="0"/>
          </a:p>
          <a:p>
            <a:r>
              <a:rPr lang="fr-FR" dirty="0"/>
              <a:t>Deuxième essai collectif :</a:t>
            </a:r>
          </a:p>
          <a:p>
            <a:pPr lvl="4"/>
            <a:r>
              <a:rPr lang="fr-FR" dirty="0"/>
              <a:t>(Penser à créer les étiquettes mots sur la page suivante.)</a:t>
            </a:r>
          </a:p>
          <a:p>
            <a:pPr lvl="1"/>
            <a:r>
              <a:rPr lang="fr-FR" dirty="0"/>
              <a:t>rouge – loup – secret – chef - </a:t>
            </a:r>
            <a:r>
              <a:rPr lang="fr-FR" dirty="0" smtClean="0"/>
              <a:t>meute</a:t>
            </a:r>
            <a:endParaRPr lang="fr-FR" dirty="0"/>
          </a:p>
        </p:txBody>
      </p:sp>
      <p:sp>
        <p:nvSpPr>
          <p:cNvPr id="3" name="Espace réservé du texte 2"/>
          <p:cNvSpPr>
            <a:spLocks noGrp="1"/>
          </p:cNvSpPr>
          <p:nvPr>
            <p:ph type="body" sz="quarter" idx="11"/>
          </p:nvPr>
        </p:nvSpPr>
        <p:spPr/>
        <p:txBody>
          <a:bodyPr/>
          <a:lstStyle/>
          <a:p>
            <a:r>
              <a:rPr lang="fr-FR" dirty="0" smtClean="0"/>
              <a:t>Vocabulaire</a:t>
            </a:r>
            <a:endParaRPr lang="fr-FR" dirty="0"/>
          </a:p>
        </p:txBody>
      </p:sp>
    </p:spTree>
    <p:extLst>
      <p:ext uri="{BB962C8B-B14F-4D97-AF65-F5344CB8AC3E}">
        <p14:creationId xmlns:p14="http://schemas.microsoft.com/office/powerpoint/2010/main" val="5714896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Les lettres de l’alphabet :</a:t>
            </a:r>
          </a:p>
          <a:p>
            <a:endParaRPr lang="fr-FR" dirty="0"/>
          </a:p>
          <a:p>
            <a:endParaRPr lang="fr-FR" dirty="0" smtClean="0"/>
          </a:p>
          <a:p>
            <a:endParaRPr lang="fr-FR" dirty="0"/>
          </a:p>
          <a:p>
            <a:endParaRPr lang="fr-FR" dirty="0" smtClean="0"/>
          </a:p>
          <a:p>
            <a:endParaRPr lang="fr-FR" dirty="0"/>
          </a:p>
          <a:p>
            <a:r>
              <a:rPr lang="fr-FR" dirty="0" smtClean="0"/>
              <a:t>Mettre dans l’ordre les mots suivants :</a:t>
            </a:r>
            <a:endParaRPr lang="fr-FR" dirty="0"/>
          </a:p>
        </p:txBody>
      </p:sp>
      <p:sp>
        <p:nvSpPr>
          <p:cNvPr id="6" name="Espace réservé du texte 5"/>
          <p:cNvSpPr>
            <a:spLocks noGrp="1"/>
          </p:cNvSpPr>
          <p:nvPr>
            <p:ph type="body" sz="quarter" idx="12"/>
          </p:nvPr>
        </p:nvSpPr>
        <p:spPr/>
        <p:txBody>
          <a:bodyPr/>
          <a:lstStyle/>
          <a:p>
            <a:r>
              <a:rPr lang="fr-FR" dirty="0" smtClean="0"/>
              <a:t>Vocabulaire</a:t>
            </a:r>
            <a:endParaRPr lang="fr-FR" dirty="0"/>
          </a:p>
        </p:txBody>
      </p:sp>
    </p:spTree>
    <p:extLst>
      <p:ext uri="{BB962C8B-B14F-4D97-AF65-F5344CB8AC3E}">
        <p14:creationId xmlns:p14="http://schemas.microsoft.com/office/powerpoint/2010/main" val="23813214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pPr lvl="4"/>
            <a:r>
              <a:rPr lang="fr-FR" dirty="0"/>
              <a:t>(Diapo de travail : voir  la page suivante)</a:t>
            </a:r>
          </a:p>
          <a:p>
            <a:endParaRPr lang="fr-FR" dirty="0"/>
          </a:p>
          <a:p>
            <a:r>
              <a:rPr lang="fr-FR" dirty="0"/>
              <a:t>Entourer les noms communs désignant les personnes de la famille.</a:t>
            </a:r>
          </a:p>
          <a:p>
            <a:pPr lvl="1"/>
            <a:r>
              <a:rPr lang="fr-FR" dirty="0"/>
              <a:t>frère – sœur – père – mère</a:t>
            </a:r>
          </a:p>
          <a:p>
            <a:endParaRPr lang="fr-FR" dirty="0"/>
          </a:p>
          <a:p>
            <a:r>
              <a:rPr lang="fr-FR" dirty="0"/>
              <a:t>Entourer le déterminant accompagnant chacun de ces 4 mots</a:t>
            </a:r>
            <a:r>
              <a:rPr lang="fr-FR" dirty="0" smtClean="0"/>
              <a:t>.</a:t>
            </a:r>
            <a:endParaRPr lang="fr-FR" dirty="0"/>
          </a:p>
        </p:txBody>
      </p:sp>
      <p:sp>
        <p:nvSpPr>
          <p:cNvPr id="6" name="Espace réservé du texte 5"/>
          <p:cNvSpPr>
            <a:spLocks noGrp="1"/>
          </p:cNvSpPr>
          <p:nvPr>
            <p:ph type="body" sz="quarter" idx="11"/>
          </p:nvPr>
        </p:nvSpPr>
        <p:spPr/>
        <p:txBody>
          <a:bodyPr/>
          <a:lstStyle/>
          <a:p>
            <a:r>
              <a:rPr lang="fr-FR" dirty="0" smtClean="0"/>
              <a:t>Les mots</a:t>
            </a:r>
            <a:endParaRPr lang="fr-FR" dirty="0"/>
          </a:p>
        </p:txBody>
      </p:sp>
    </p:spTree>
    <p:extLst>
      <p:ext uri="{BB962C8B-B14F-4D97-AF65-F5344CB8AC3E}">
        <p14:creationId xmlns:p14="http://schemas.microsoft.com/office/powerpoint/2010/main" val="2408387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rot="20759357">
            <a:off x="2150151" y="1903091"/>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1 </a:t>
            </a:r>
            <a:endParaRPr lang="fr-FR" sz="4500" dirty="0">
              <a:latin typeface="Lilly" pitchFamily="2" charset="0"/>
            </a:endParaRPr>
          </a:p>
        </p:txBody>
      </p:sp>
    </p:spTree>
    <p:extLst>
      <p:ext uri="{BB962C8B-B14F-4D97-AF65-F5344CB8AC3E}">
        <p14:creationId xmlns:p14="http://schemas.microsoft.com/office/powerpoint/2010/main" val="16036162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Entoure les mots désignant les membre d’une famille.</a:t>
            </a:r>
            <a:endParaRPr lang="fr-FR" dirty="0"/>
          </a:p>
        </p:txBody>
      </p:sp>
      <p:sp>
        <p:nvSpPr>
          <p:cNvPr id="5" name="Espace réservé du texte 4"/>
          <p:cNvSpPr>
            <a:spLocks noGrp="1"/>
          </p:cNvSpPr>
          <p:nvPr>
            <p:ph type="body" sz="quarter" idx="11"/>
          </p:nvPr>
        </p:nvSpPr>
        <p:spPr>
          <a:xfrm>
            <a:off x="125414" y="584684"/>
            <a:ext cx="9643246" cy="5617369"/>
          </a:xfrm>
        </p:spPr>
        <p:txBody>
          <a:bodyPr/>
          <a:lstStyle/>
          <a:p>
            <a:pPr lvl="4"/>
            <a:r>
              <a:rPr lang="fr-FR" dirty="0"/>
              <a:t>Loup-Rouge  est  un  loup  rouge , de  la  tête  à  la  queue .  Il  est  né  un  jour  d’orage .  Son  frère  et  sa  sœur  sont  gris .  Le  chef  de  la  meute  ne  veut  pas  d’un  loup  rouge  dans  sa  meute . Il  pense  qu'un  loup  rouge  porte  malheur .  Le  père  et  la  mère  de  Loup-Rouge  ne  sont  pas  contents .  Loup-Rouge  a  un  secret  :  s’il  se  cogne  dans  un  arbre ,  il  devient  un  petit  garçon ,  s’il  se  cogne  encore ,  il  redevient  un  loup </a:t>
            </a:r>
            <a:r>
              <a:rPr lang="fr-FR" dirty="0" smtClean="0"/>
              <a:t>.</a:t>
            </a:r>
            <a:endParaRPr lang="fr-FR" dirty="0"/>
          </a:p>
        </p:txBody>
      </p:sp>
      <p:sp>
        <p:nvSpPr>
          <p:cNvPr id="6" name="Espace réservé du texte 5"/>
          <p:cNvSpPr>
            <a:spLocks noGrp="1"/>
          </p:cNvSpPr>
          <p:nvPr>
            <p:ph type="body" sz="quarter" idx="12"/>
          </p:nvPr>
        </p:nvSpPr>
        <p:spPr/>
        <p:txBody>
          <a:bodyPr/>
          <a:lstStyle/>
          <a:p>
            <a:r>
              <a:rPr lang="fr-FR" dirty="0" smtClean="0"/>
              <a:t>Les mots</a:t>
            </a:r>
            <a:endParaRPr lang="fr-FR" dirty="0"/>
          </a:p>
        </p:txBody>
      </p:sp>
    </p:spTree>
    <p:extLst>
      <p:ext uri="{BB962C8B-B14F-4D97-AF65-F5344CB8AC3E}">
        <p14:creationId xmlns:p14="http://schemas.microsoft.com/office/powerpoint/2010/main" val="833768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a:t>Transposer le texte en transformant « Loup-Rouge » en « Moi, Loup-Rouge » (il </a:t>
            </a:r>
            <a:r>
              <a:rPr lang="fr-FR" dirty="0">
                <a:sym typeface="Wingdings" panose="05000000000000000000" pitchFamily="2" charset="2"/>
              </a:rPr>
              <a:t> je).</a:t>
            </a:r>
          </a:p>
          <a:p>
            <a:pPr lvl="4"/>
            <a:r>
              <a:rPr lang="fr-FR" dirty="0"/>
              <a:t>(Diapo de travail : voir  la page suivante)</a:t>
            </a:r>
          </a:p>
          <a:p>
            <a:endParaRPr lang="fr-FR" dirty="0">
              <a:sym typeface="Wingdings" panose="05000000000000000000" pitchFamily="2" charset="2"/>
            </a:endParaRPr>
          </a:p>
          <a:p>
            <a:endParaRPr lang="fr-FR" dirty="0">
              <a:sym typeface="Wingdings" panose="05000000000000000000" pitchFamily="2" charset="2"/>
            </a:endParaRPr>
          </a:p>
          <a:p>
            <a:r>
              <a:rPr lang="fr-FR" dirty="0">
                <a:sym typeface="Wingdings" panose="05000000000000000000" pitchFamily="2" charset="2"/>
              </a:rPr>
              <a:t>Mettre en évidence les pronoms « il » et « elle ». Demander ce que désigne chacun de ces deux pronoms dans le texte.</a:t>
            </a:r>
          </a:p>
          <a:p>
            <a:pPr lvl="1"/>
            <a:r>
              <a:rPr lang="fr-FR" dirty="0">
                <a:sym typeface="Wingdings" panose="05000000000000000000" pitchFamily="2" charset="2"/>
              </a:rPr>
              <a:t>il  Loup-Rouge</a:t>
            </a:r>
          </a:p>
          <a:p>
            <a:pPr lvl="1"/>
            <a:r>
              <a:rPr lang="fr-FR" dirty="0">
                <a:sym typeface="Wingdings" panose="05000000000000000000" pitchFamily="2" charset="2"/>
              </a:rPr>
              <a:t>elle  </a:t>
            </a:r>
            <a:r>
              <a:rPr lang="fr-FR" dirty="0" smtClean="0">
                <a:sym typeface="Wingdings" panose="05000000000000000000" pitchFamily="2" charset="2"/>
              </a:rPr>
              <a:t>Louve-Rouge</a:t>
            </a:r>
            <a:endParaRPr lang="fr-FR" dirty="0">
              <a:sym typeface="Wingdings" panose="05000000000000000000" pitchFamily="2" charset="2"/>
            </a:endParaRPr>
          </a:p>
        </p:txBody>
      </p:sp>
      <p:sp>
        <p:nvSpPr>
          <p:cNvPr id="6" name="Espace réservé du texte 5"/>
          <p:cNvSpPr>
            <a:spLocks noGrp="1"/>
          </p:cNvSpPr>
          <p:nvPr>
            <p:ph type="body" sz="quarter" idx="11"/>
          </p:nvPr>
        </p:nvSpPr>
        <p:spPr/>
        <p:txBody>
          <a:bodyPr/>
          <a:lstStyle/>
          <a:p>
            <a:r>
              <a:rPr lang="fr-FR" dirty="0" smtClean="0"/>
              <a:t>Transposition</a:t>
            </a:r>
            <a:endParaRPr lang="fr-FR" dirty="0"/>
          </a:p>
        </p:txBody>
      </p:sp>
    </p:spTree>
    <p:extLst>
      <p:ext uri="{BB962C8B-B14F-4D97-AF65-F5344CB8AC3E}">
        <p14:creationId xmlns:p14="http://schemas.microsoft.com/office/powerpoint/2010/main" val="33524945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Relis le texte en transformant « Loup-Rouge » en « Moi, Loup-Rouge ».</a:t>
            </a:r>
            <a:endParaRPr lang="fr-FR" dirty="0"/>
          </a:p>
        </p:txBody>
      </p:sp>
      <p:sp>
        <p:nvSpPr>
          <p:cNvPr id="5" name="Espace réservé du texte 4"/>
          <p:cNvSpPr>
            <a:spLocks noGrp="1"/>
          </p:cNvSpPr>
          <p:nvPr>
            <p:ph type="body" sz="quarter" idx="11"/>
          </p:nvPr>
        </p:nvSpPr>
        <p:spPr>
          <a:xfrm>
            <a:off x="130993" y="600819"/>
            <a:ext cx="9643246" cy="5617369"/>
          </a:xfrm>
        </p:spPr>
        <p:txBody>
          <a:bodyPr/>
          <a:lstStyle/>
          <a:p>
            <a:pPr lvl="4"/>
            <a:r>
              <a:rPr lang="fr-FR" dirty="0"/>
              <a:t>Loup-Rouge   est   un   loup   rouge , de   la   tête   à   la   queue .   Il   est   né   un   jour   d’orage .   Son   frère   et   sa   sœur   sont   gris .   Le   chef   de   la   meute   ne   veut   pas   d’un   loup   rouge   dans   sa   meute . Il   pense   qu'un   loup   rouge   porte   malheur .   Le   père   et   la   mère   de   Loup-Rouge   ne   sont   pas   contents .   Loup-Rouge   a   un   secret   :   s’il   se   cogne   dans   un   arbre ,   il   devient   un   petit   garçon ,   s’il   se   cogne   encore ,   il   redevient   un   loup .</a:t>
            </a:r>
            <a:endParaRPr lang="fr-FR" dirty="0"/>
          </a:p>
        </p:txBody>
      </p:sp>
      <p:sp>
        <p:nvSpPr>
          <p:cNvPr id="6" name="Espace réservé du texte 5"/>
          <p:cNvSpPr>
            <a:spLocks noGrp="1"/>
          </p:cNvSpPr>
          <p:nvPr>
            <p:ph type="body" sz="quarter" idx="12"/>
          </p:nvPr>
        </p:nvSpPr>
        <p:spPr/>
        <p:txBody>
          <a:bodyPr/>
          <a:lstStyle/>
          <a:p>
            <a:endParaRPr lang="fr-FR"/>
          </a:p>
        </p:txBody>
      </p:sp>
      <p:cxnSp>
        <p:nvCxnSpPr>
          <p:cNvPr id="7" name="Connecteur droit 6"/>
          <p:cNvCxnSpPr/>
          <p:nvPr/>
        </p:nvCxnSpPr>
        <p:spPr>
          <a:xfrm>
            <a:off x="223008" y="1268553"/>
            <a:ext cx="1800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151000" y="1428453"/>
            <a:ext cx="3168352" cy="446276"/>
          </a:xfrm>
          <a:prstGeom prst="rect">
            <a:avLst/>
          </a:prstGeom>
          <a:noFill/>
        </p:spPr>
        <p:txBody>
          <a:bodyPr wrap="square" rtlCol="0">
            <a:spAutoFit/>
          </a:bodyPr>
          <a:lstStyle/>
          <a:p>
            <a:r>
              <a:rPr lang="fr-FR" sz="2300" dirty="0" smtClean="0">
                <a:solidFill>
                  <a:srgbClr val="FF0000"/>
                </a:solidFill>
                <a:latin typeface="Cursive standard" pitchFamily="2" charset="0"/>
              </a:rPr>
              <a:t>Moi, Loup-Rouge, je sui$</a:t>
            </a:r>
            <a:endParaRPr lang="fr-FR" sz="2300" dirty="0">
              <a:solidFill>
                <a:srgbClr val="FF0000"/>
              </a:solidFill>
              <a:latin typeface="Cursive standard" pitchFamily="2" charset="0"/>
            </a:endParaRPr>
          </a:p>
        </p:txBody>
      </p:sp>
    </p:spTree>
    <p:extLst>
      <p:ext uri="{BB962C8B-B14F-4D97-AF65-F5344CB8AC3E}">
        <p14:creationId xmlns:p14="http://schemas.microsoft.com/office/powerpoint/2010/main" val="3070740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rot="20759357">
            <a:off x="2154434" y="1669914"/>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 </a:t>
            </a:r>
            <a:r>
              <a:rPr lang="fr-FR" sz="4500" dirty="0">
                <a:latin typeface="Lilly" pitchFamily="2" charset="0"/>
              </a:rPr>
              <a:t>5</a:t>
            </a:r>
          </a:p>
        </p:txBody>
      </p:sp>
    </p:spTree>
    <p:extLst>
      <p:ext uri="{BB962C8B-B14F-4D97-AF65-F5344CB8AC3E}">
        <p14:creationId xmlns:p14="http://schemas.microsoft.com/office/powerpoint/2010/main" val="16102158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Écris une phrase pour te présenter. Pense aux majuscules et aux points.</a:t>
            </a:r>
          </a:p>
          <a:p>
            <a:r>
              <a:rPr lang="fr-FR" dirty="0" smtClean="0"/>
              <a:t>Tu dois utiliser les mots :</a:t>
            </a:r>
            <a:endParaRPr lang="fr-FR" dirty="0"/>
          </a:p>
        </p:txBody>
      </p:sp>
      <p:sp>
        <p:nvSpPr>
          <p:cNvPr id="5" name="Espace réservé du texte 4"/>
          <p:cNvSpPr>
            <a:spLocks noGrp="1"/>
          </p:cNvSpPr>
          <p:nvPr>
            <p:ph type="body" sz="quarter" idx="11"/>
          </p:nvPr>
        </p:nvSpPr>
        <p:spPr>
          <a:xfrm>
            <a:off x="2622119" y="723499"/>
            <a:ext cx="7152119" cy="5617369"/>
          </a:xfrm>
        </p:spPr>
        <p:txBody>
          <a:bodyPr/>
          <a:lstStyle/>
          <a:p>
            <a:r>
              <a:rPr lang="fr-FR" dirty="0" smtClean="0"/>
              <a:t>je suis</a:t>
            </a:r>
          </a:p>
          <a:p>
            <a:r>
              <a:rPr lang="fr-FR" dirty="0" smtClean="0"/>
              <a:t>j’habite</a:t>
            </a:r>
          </a:p>
          <a:p>
            <a:r>
              <a:rPr lang="fr-FR" dirty="0" smtClean="0"/>
              <a:t>classe de</a:t>
            </a:r>
            <a:endParaRPr lang="fr-FR" dirty="0"/>
          </a:p>
        </p:txBody>
      </p:sp>
      <p:sp>
        <p:nvSpPr>
          <p:cNvPr id="6" name="Espace réservé du texte 5"/>
          <p:cNvSpPr>
            <a:spLocks noGrp="1"/>
          </p:cNvSpPr>
          <p:nvPr>
            <p:ph type="body" sz="quarter" idx="12"/>
          </p:nvPr>
        </p:nvSpPr>
        <p:spPr/>
        <p:txBody>
          <a:bodyPr/>
          <a:lstStyle/>
          <a:p>
            <a:r>
              <a:rPr lang="fr-FR" dirty="0" smtClean="0"/>
              <a:t>Production d’écrit</a:t>
            </a:r>
            <a:endParaRPr lang="fr-FR" dirty="0"/>
          </a:p>
        </p:txBody>
      </p:sp>
    </p:spTree>
    <p:extLst>
      <p:ext uri="{BB962C8B-B14F-4D97-AF65-F5344CB8AC3E}">
        <p14:creationId xmlns:p14="http://schemas.microsoft.com/office/powerpoint/2010/main" val="20522629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Découpe les étiquettes. Remets-les dans l’ordre pour former et une phrase correcte, puis colle les étiquettes.</a:t>
            </a:r>
          </a:p>
          <a:p>
            <a:r>
              <a:rPr lang="fr-FR" dirty="0"/>
              <a:t>Recopie soigneusement la phrase obtenue.</a:t>
            </a:r>
          </a:p>
          <a:p>
            <a:pPr lvl="4"/>
            <a:r>
              <a:rPr lang="fr-FR" sz="1800" dirty="0"/>
              <a:t>Phrase 1 :</a:t>
            </a:r>
          </a:p>
          <a:p>
            <a:pPr lvl="4"/>
            <a:endParaRPr lang="fr-FR" sz="1800" dirty="0"/>
          </a:p>
          <a:p>
            <a:pPr lvl="4"/>
            <a:r>
              <a:rPr lang="fr-FR" sz="1800" dirty="0"/>
              <a:t>Phrase 2 : </a:t>
            </a:r>
          </a:p>
          <a:p>
            <a:endParaRPr lang="fr-FR" dirty="0"/>
          </a:p>
          <a:p>
            <a:r>
              <a:rPr lang="fr-FR" dirty="0"/>
              <a:t>Recopie la deuxième phrase du texte.</a:t>
            </a:r>
          </a:p>
          <a:p>
            <a:endParaRPr lang="fr-FR" dirty="0"/>
          </a:p>
          <a:p>
            <a:r>
              <a:rPr lang="fr-FR" dirty="0"/>
              <a:t>Recopie dans l’ordre alphabétique :</a:t>
            </a:r>
          </a:p>
          <a:p>
            <a:pPr lvl="1">
              <a:lnSpc>
                <a:spcPct val="100000"/>
              </a:lnSpc>
            </a:pPr>
            <a:r>
              <a:rPr lang="fr-FR" dirty="0"/>
              <a:t>sœur – cogner – garçon – jour – content</a:t>
            </a:r>
          </a:p>
          <a:p>
            <a:endParaRPr lang="fr-FR" dirty="0"/>
          </a:p>
          <a:p>
            <a:r>
              <a:rPr lang="fr-FR" u="none" dirty="0"/>
              <a:t>Exercice sur feuille :</a:t>
            </a:r>
          </a:p>
          <a:p>
            <a:r>
              <a:rPr lang="fr-FR" dirty="0"/>
              <a:t>Entourer les majuscules en rouge et les points en bleu. Déterminer le nombre de lignes et de phrases.</a:t>
            </a:r>
          </a:p>
          <a:p>
            <a:pPr lvl="4"/>
            <a:r>
              <a:rPr lang="fr-FR" dirty="0"/>
              <a:t>Loup-Rouge  a  un  autre  secret .  Quand  il  est  très  en  colère,  il  mord  tout  ce  qu'il  trouve .  Sa  mâchoire  reste  coincée .  Il  ne  peut  plus  rouvrir  la  gueule .  Il  ne  peut  plus  libérer  ce  qu'il  a  mordu .  Le  sorcier  de  la  meute  doit  prononcer  une  formule  magique  pour  arranger  les  choses .</a:t>
            </a:r>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414" y="588091"/>
            <a:ext cx="508221" cy="585168"/>
          </a:xfrm>
          <a:prstGeom prst="rect">
            <a:avLst/>
          </a:prstGeom>
        </p:spPr>
      </p:pic>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609" y="2496044"/>
            <a:ext cx="508221" cy="585168"/>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210" y="3073017"/>
            <a:ext cx="508221" cy="585168"/>
          </a:xfrm>
          <a:prstGeom prst="rect">
            <a:avLst/>
          </a:prstGeom>
        </p:spPr>
      </p:pic>
      <p:pic>
        <p:nvPicPr>
          <p:cNvPr id="7" name="Imag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015" y="4100034"/>
            <a:ext cx="508221" cy="585168"/>
          </a:xfrm>
          <a:prstGeom prst="rect">
            <a:avLst/>
          </a:prstGeom>
        </p:spPr>
      </p:pic>
      <p:pic>
        <p:nvPicPr>
          <p:cNvPr id="8" name="Imag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5321" y="2985858"/>
            <a:ext cx="508221" cy="585168"/>
          </a:xfrm>
          <a:prstGeom prst="rect">
            <a:avLst/>
          </a:prstGeom>
        </p:spPr>
      </p:pic>
      <p:sp>
        <p:nvSpPr>
          <p:cNvPr id="10" name="Rectangle à coins arrondis 9"/>
          <p:cNvSpPr/>
          <p:nvPr/>
        </p:nvSpPr>
        <p:spPr>
          <a:xfrm>
            <a:off x="5346662" y="1481758"/>
            <a:ext cx="1403551"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Loup-Rouge</a:t>
            </a:r>
            <a:endParaRPr lang="fr-FR" dirty="0">
              <a:solidFill>
                <a:schemeClr val="tx1"/>
              </a:solidFill>
            </a:endParaRPr>
          </a:p>
        </p:txBody>
      </p:sp>
      <p:sp>
        <p:nvSpPr>
          <p:cNvPr id="11" name="Rectangle à coins arrondis 10"/>
          <p:cNvSpPr/>
          <p:nvPr/>
        </p:nvSpPr>
        <p:spPr>
          <a:xfrm>
            <a:off x="2609752" y="1481758"/>
            <a:ext cx="1403551"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se cogne</a:t>
            </a:r>
            <a:endParaRPr lang="fr-FR" dirty="0">
              <a:solidFill>
                <a:schemeClr val="tx1"/>
              </a:solidFill>
            </a:endParaRPr>
          </a:p>
        </p:txBody>
      </p:sp>
      <p:sp>
        <p:nvSpPr>
          <p:cNvPr id="12" name="Rectangle à coins arrondis 11"/>
          <p:cNvSpPr/>
          <p:nvPr/>
        </p:nvSpPr>
        <p:spPr>
          <a:xfrm>
            <a:off x="1566243" y="1481758"/>
            <a:ext cx="936103"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parfois</a:t>
            </a:r>
            <a:endParaRPr lang="fr-FR" dirty="0">
              <a:solidFill>
                <a:schemeClr val="tx1"/>
              </a:solidFill>
            </a:endParaRPr>
          </a:p>
        </p:txBody>
      </p:sp>
      <p:sp>
        <p:nvSpPr>
          <p:cNvPr id="13" name="Rectangle à coins arrondis 12"/>
          <p:cNvSpPr/>
          <p:nvPr/>
        </p:nvSpPr>
        <p:spPr>
          <a:xfrm>
            <a:off x="6858224" y="1481758"/>
            <a:ext cx="936104"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contre</a:t>
            </a:r>
            <a:endParaRPr lang="fr-FR" dirty="0">
              <a:solidFill>
                <a:schemeClr val="tx1"/>
              </a:solidFill>
            </a:endParaRPr>
          </a:p>
        </p:txBody>
      </p:sp>
      <p:sp>
        <p:nvSpPr>
          <p:cNvPr id="14" name="Rectangle à coins arrondis 13"/>
          <p:cNvSpPr/>
          <p:nvPr/>
        </p:nvSpPr>
        <p:spPr>
          <a:xfrm>
            <a:off x="4121920" y="1481758"/>
            <a:ext cx="1152127"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un arbre</a:t>
            </a:r>
            <a:endParaRPr lang="fr-FR" dirty="0">
              <a:solidFill>
                <a:schemeClr val="tx1"/>
              </a:solidFill>
            </a:endParaRPr>
          </a:p>
        </p:txBody>
      </p:sp>
      <p:sp>
        <p:nvSpPr>
          <p:cNvPr id="15" name="Rectangle à coins arrondis 14"/>
          <p:cNvSpPr/>
          <p:nvPr/>
        </p:nvSpPr>
        <p:spPr>
          <a:xfrm>
            <a:off x="3654475" y="1999043"/>
            <a:ext cx="1403551" cy="360040"/>
          </a:xfrm>
          <a:prstGeom prst="roundRect">
            <a:avLst/>
          </a:prstGeom>
          <a:solidFill>
            <a:schemeClr val="accent2">
              <a:lumMod val="20000"/>
              <a:lumOff val="8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Loup-Rouge</a:t>
            </a:r>
            <a:endParaRPr lang="fr-FR" dirty="0">
              <a:solidFill>
                <a:schemeClr val="tx1"/>
              </a:solidFill>
            </a:endParaRPr>
          </a:p>
        </p:txBody>
      </p:sp>
      <p:sp>
        <p:nvSpPr>
          <p:cNvPr id="16" name="Rectangle à coins arrondis 15"/>
          <p:cNvSpPr/>
          <p:nvPr/>
        </p:nvSpPr>
        <p:spPr>
          <a:xfrm>
            <a:off x="1566244" y="1999043"/>
            <a:ext cx="792088" cy="360040"/>
          </a:xfrm>
          <a:prstGeom prst="roundRect">
            <a:avLst/>
          </a:prstGeom>
          <a:solidFill>
            <a:schemeClr val="accent2">
              <a:lumMod val="20000"/>
              <a:lumOff val="8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est né</a:t>
            </a:r>
            <a:endParaRPr lang="fr-FR" dirty="0">
              <a:solidFill>
                <a:schemeClr val="tx1"/>
              </a:solidFill>
            </a:endParaRPr>
          </a:p>
        </p:txBody>
      </p:sp>
      <p:sp>
        <p:nvSpPr>
          <p:cNvPr id="17" name="Rectangle à coins arrondis 16"/>
          <p:cNvSpPr/>
          <p:nvPr/>
        </p:nvSpPr>
        <p:spPr>
          <a:xfrm>
            <a:off x="2480778" y="1999043"/>
            <a:ext cx="1029681" cy="360040"/>
          </a:xfrm>
          <a:prstGeom prst="roundRect">
            <a:avLst/>
          </a:prstGeom>
          <a:solidFill>
            <a:schemeClr val="accent2">
              <a:lumMod val="20000"/>
              <a:lumOff val="8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un jour</a:t>
            </a:r>
            <a:endParaRPr lang="fr-FR" dirty="0">
              <a:solidFill>
                <a:schemeClr val="tx1"/>
              </a:solidFill>
            </a:endParaRPr>
          </a:p>
        </p:txBody>
      </p:sp>
      <p:sp>
        <p:nvSpPr>
          <p:cNvPr id="18" name="Rectangle à coins arrondis 17"/>
          <p:cNvSpPr/>
          <p:nvPr/>
        </p:nvSpPr>
        <p:spPr>
          <a:xfrm>
            <a:off x="5249516" y="1999043"/>
            <a:ext cx="1141264" cy="360040"/>
          </a:xfrm>
          <a:prstGeom prst="roundRect">
            <a:avLst/>
          </a:prstGeom>
          <a:solidFill>
            <a:schemeClr val="accent2">
              <a:lumMod val="20000"/>
              <a:lumOff val="8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d’orage</a:t>
            </a:r>
            <a:endParaRPr lang="fr-FR" dirty="0">
              <a:solidFill>
                <a:schemeClr val="tx1"/>
              </a:solidFill>
            </a:endParaRPr>
          </a:p>
        </p:txBody>
      </p:sp>
    </p:spTree>
    <p:extLst>
      <p:ext uri="{BB962C8B-B14F-4D97-AF65-F5344CB8AC3E}">
        <p14:creationId xmlns:p14="http://schemas.microsoft.com/office/powerpoint/2010/main" val="29136285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smtClean="0"/>
              <a:t>Loup-Rouge</a:t>
            </a:r>
            <a:endParaRPr lang="fr-FR" dirty="0"/>
          </a:p>
        </p:txBody>
      </p:sp>
      <p:sp>
        <p:nvSpPr>
          <p:cNvPr id="6" name="Espace réservé du texte 5"/>
          <p:cNvSpPr>
            <a:spLocks noGrp="1"/>
          </p:cNvSpPr>
          <p:nvPr>
            <p:ph type="body" sz="quarter" idx="10"/>
          </p:nvPr>
        </p:nvSpPr>
        <p:spPr/>
        <p:txBody>
          <a:bodyPr/>
          <a:lstStyle/>
          <a:p>
            <a:pPr>
              <a:lnSpc>
                <a:spcPct val="200000"/>
              </a:lnSpc>
            </a:pPr>
            <a:r>
              <a:rPr lang="fr-FR" dirty="0"/>
              <a:t>Loup-Rouge est un loup rouge, de la tête à la queue. Il est né un jour d’orage. Son frère et sa sœur sont gris. Le chef de la meute ne veut pas d’un loup rouge dans sa meute. Il pense qu'un loup rouge porte malheur. Le père et la mère de Loup-Rouge ne sont pas contents. Loup-Rouge a un secret : s’il se cogne dans un arbre, il devient un petit garçon, s’il se cogne encore, il redevient un loup.</a:t>
            </a:r>
          </a:p>
          <a:p>
            <a:pPr algn="r">
              <a:lnSpc>
                <a:spcPct val="125000"/>
              </a:lnSpc>
            </a:pPr>
            <a:r>
              <a:rPr lang="fr-FR" b="0" dirty="0"/>
              <a:t>D’après </a:t>
            </a:r>
            <a:r>
              <a:rPr lang="fr-FR" b="0" i="1" dirty="0"/>
              <a:t>Loup-Rouge</a:t>
            </a:r>
            <a:r>
              <a:rPr lang="fr-FR" b="0" dirty="0"/>
              <a:t>, de Domitille de </a:t>
            </a:r>
            <a:r>
              <a:rPr lang="fr-FR" b="0" dirty="0" err="1"/>
              <a:t>Pressensé</a:t>
            </a:r>
            <a:endParaRPr lang="fr-FR" b="0" dirty="0"/>
          </a:p>
          <a:p>
            <a:pPr algn="r">
              <a:lnSpc>
                <a:spcPct val="125000"/>
              </a:lnSpc>
            </a:pPr>
            <a:r>
              <a:rPr lang="fr-FR" b="0" dirty="0"/>
              <a:t>Pocket Jeunesse, février </a:t>
            </a:r>
            <a:r>
              <a:rPr lang="fr-FR" b="0" dirty="0" smtClean="0"/>
              <a:t>2011</a:t>
            </a:r>
            <a:endParaRPr lang="fr-FR" b="0" dirty="0"/>
          </a:p>
        </p:txBody>
      </p:sp>
    </p:spTree>
    <p:extLst>
      <p:ext uri="{BB962C8B-B14F-4D97-AF65-F5344CB8AC3E}">
        <p14:creationId xmlns:p14="http://schemas.microsoft.com/office/powerpoint/2010/main" val="1333748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Qui est Loup-Rouge ?</a:t>
            </a:r>
          </a:p>
          <a:p>
            <a:r>
              <a:rPr lang="fr-FR" dirty="0"/>
              <a:t>Pourquoi l’appelle-t-on ainsi ?</a:t>
            </a:r>
          </a:p>
          <a:p>
            <a:r>
              <a:rPr lang="fr-FR" dirty="0"/>
              <a:t>Pourquoi les parents de Loup-Rouge ne sont-ils pas contents ?</a:t>
            </a:r>
          </a:p>
          <a:p>
            <a:r>
              <a:rPr lang="fr-FR" dirty="0"/>
              <a:t>Quel est le secret de Loup-Rouge ?</a:t>
            </a:r>
          </a:p>
          <a:p>
            <a:endParaRPr lang="fr-FR" dirty="0"/>
          </a:p>
          <a:p>
            <a:r>
              <a:rPr lang="fr-FR" dirty="0"/>
              <a:t>Expliquer ce qu’est une meute.</a:t>
            </a:r>
          </a:p>
          <a:p>
            <a:pPr lvl="1"/>
            <a:r>
              <a:rPr lang="fr-FR" dirty="0"/>
              <a:t>Les loups ne vivent pas seuls, ils vivent en meutes</a:t>
            </a:r>
            <a:r>
              <a:rPr lang="fr-FR" dirty="0" smtClean="0"/>
              <a:t>.</a:t>
            </a:r>
            <a:endParaRPr lang="fr-FR" dirty="0"/>
          </a:p>
        </p:txBody>
      </p:sp>
      <p:sp>
        <p:nvSpPr>
          <p:cNvPr id="5" name="Espace réservé du texte 4"/>
          <p:cNvSpPr>
            <a:spLocks noGrp="1"/>
          </p:cNvSpPr>
          <p:nvPr>
            <p:ph type="body" sz="quarter" idx="11"/>
          </p:nvPr>
        </p:nvSpPr>
        <p:spPr/>
        <p:txBody>
          <a:bodyPr/>
          <a:lstStyle/>
          <a:p>
            <a:r>
              <a:rPr lang="fr-FR" dirty="0" smtClean="0"/>
              <a:t>Compréhension</a:t>
            </a:r>
            <a:endParaRPr lang="fr-FR" dirty="0"/>
          </a:p>
        </p:txBody>
      </p:sp>
    </p:spTree>
    <p:extLst>
      <p:ext uri="{BB962C8B-B14F-4D97-AF65-F5344CB8AC3E}">
        <p14:creationId xmlns:p14="http://schemas.microsoft.com/office/powerpoint/2010/main" val="155455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a:t>(Diapo de travail : voir  les deux pages suivantes)</a:t>
            </a:r>
          </a:p>
          <a:p>
            <a:endParaRPr lang="fr-FR" dirty="0"/>
          </a:p>
          <a:p>
            <a:r>
              <a:rPr lang="fr-FR" dirty="0"/>
              <a:t>Compter le nombre de lignes.</a:t>
            </a:r>
          </a:p>
          <a:p>
            <a:r>
              <a:rPr lang="fr-FR" dirty="0"/>
              <a:t>Entourer les majuscules en rouge et les points finaux en bleu.</a:t>
            </a:r>
          </a:p>
          <a:p>
            <a:r>
              <a:rPr lang="fr-FR" dirty="0"/>
              <a:t>Distinguer les majuscules de début de phrase et les majuscules des noms propres.</a:t>
            </a:r>
          </a:p>
          <a:p>
            <a:r>
              <a:rPr lang="fr-FR" dirty="0"/>
              <a:t>Compter le nombre de phrases.</a:t>
            </a:r>
          </a:p>
          <a:p>
            <a:r>
              <a:rPr lang="fr-FR" dirty="0"/>
              <a:t>Distinguer nombre de lignes / nombre de phrases.</a:t>
            </a:r>
          </a:p>
          <a:p>
            <a:endParaRPr lang="fr-FR" dirty="0"/>
          </a:p>
          <a:p>
            <a:r>
              <a:rPr lang="fr-FR" dirty="0"/>
              <a:t>Expliquer le rôle du double point :</a:t>
            </a:r>
          </a:p>
          <a:p>
            <a:pPr lvl="1"/>
            <a:r>
              <a:rPr lang="fr-FR" dirty="0"/>
              <a:t>Loup-Rouge a un secret : s’il… </a:t>
            </a:r>
          </a:p>
          <a:p>
            <a:endParaRPr lang="fr-FR" dirty="0"/>
          </a:p>
          <a:p>
            <a:r>
              <a:rPr lang="fr-FR" dirty="0"/>
              <a:t>Lire la troisième phrase.</a:t>
            </a:r>
          </a:p>
          <a:p>
            <a:r>
              <a:rPr lang="fr-FR" dirty="0"/>
              <a:t>Lire la quatrième phrase.</a:t>
            </a:r>
          </a:p>
          <a:p>
            <a:endParaRPr lang="fr-FR" dirty="0"/>
          </a:p>
          <a:p>
            <a:endParaRPr lang="fr-FR" dirty="0"/>
          </a:p>
          <a:p>
            <a:r>
              <a:rPr lang="fr-FR" dirty="0"/>
              <a:t>Les procédés anaphoriques : Trouver ce que désignent chacun des mots soulignés</a:t>
            </a:r>
            <a:r>
              <a:rPr lang="fr-FR" dirty="0" smtClean="0"/>
              <a:t>.</a:t>
            </a:r>
            <a:endParaRPr lang="fr-FR" dirty="0"/>
          </a:p>
        </p:txBody>
      </p:sp>
      <p:sp>
        <p:nvSpPr>
          <p:cNvPr id="2" name="Espace réservé du texte 1"/>
          <p:cNvSpPr>
            <a:spLocks noGrp="1"/>
          </p:cNvSpPr>
          <p:nvPr>
            <p:ph type="body" sz="quarter" idx="11"/>
          </p:nvPr>
        </p:nvSpPr>
        <p:spPr/>
        <p:txBody>
          <a:bodyPr/>
          <a:lstStyle/>
          <a:p>
            <a:r>
              <a:rPr lang="fr-FR" dirty="0" smtClean="0"/>
              <a:t>Le texte</a:t>
            </a:r>
            <a:endParaRPr lang="fr-FR" dirty="0"/>
          </a:p>
        </p:txBody>
      </p:sp>
    </p:spTree>
    <p:extLst>
      <p:ext uri="{BB962C8B-B14F-4D97-AF65-F5344CB8AC3E}">
        <p14:creationId xmlns:p14="http://schemas.microsoft.com/office/powerpoint/2010/main" val="20606080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Entourer en rouge les majuscules et en bleu les points.</a:t>
            </a:r>
            <a:endParaRPr lang="fr-FR" dirty="0"/>
          </a:p>
        </p:txBody>
      </p:sp>
      <p:sp>
        <p:nvSpPr>
          <p:cNvPr id="5" name="Espace réservé du texte 4"/>
          <p:cNvSpPr>
            <a:spLocks noGrp="1"/>
          </p:cNvSpPr>
          <p:nvPr>
            <p:ph type="body" sz="quarter" idx="11"/>
          </p:nvPr>
        </p:nvSpPr>
        <p:spPr>
          <a:xfrm>
            <a:off x="125414" y="692696"/>
            <a:ext cx="9643246" cy="5617369"/>
          </a:xfrm>
        </p:spPr>
        <p:txBody>
          <a:bodyPr/>
          <a:lstStyle/>
          <a:p>
            <a:pPr lvl="4">
              <a:lnSpc>
                <a:spcPct val="250000"/>
              </a:lnSpc>
            </a:pPr>
            <a:r>
              <a:rPr lang="fr-FR" spc="300" dirty="0"/>
              <a:t>Loup-Rouge  est  un  loup  rouge , de  la  tête  à  la  queue .  Il  est  né  un  jour  d’orage .  Son  frère  et  sa  sœur  sont  gris .  Le  chef  de  la  meute  ne  veut  pas  d’un  loup  rouge  dans  sa  meute . Il  pense  qu'un  loup  rouge  porte  malheur .  Le  père  et  la  mère  de  Loup-Rouge  ne  sont  pas  contents .  Loup-Rouge  a  un  secret  :  s’il  se  cogne  dans  un  arbre ,  il  devient  un  petit  garçon ,  s’il  se  cogne  encore ,  il  redevient  un  loup </a:t>
            </a:r>
            <a:r>
              <a:rPr lang="fr-FR" spc="300" dirty="0" smtClean="0"/>
              <a:t>.</a:t>
            </a:r>
            <a:endParaRPr lang="fr-FR" spc="300" dirty="0"/>
          </a:p>
        </p:txBody>
      </p:sp>
      <p:sp>
        <p:nvSpPr>
          <p:cNvPr id="6" name="Espace réservé du texte 5"/>
          <p:cNvSpPr>
            <a:spLocks noGrp="1"/>
          </p:cNvSpPr>
          <p:nvPr>
            <p:ph type="body" sz="quarter" idx="12"/>
          </p:nvPr>
        </p:nvSpPr>
        <p:spPr/>
        <p:txBody>
          <a:bodyPr/>
          <a:lstStyle/>
          <a:p>
            <a:r>
              <a:rPr lang="fr-FR" dirty="0" smtClean="0"/>
              <a:t>Le texte</a:t>
            </a:r>
            <a:endParaRPr lang="fr-FR" dirty="0"/>
          </a:p>
        </p:txBody>
      </p:sp>
    </p:spTree>
    <p:extLst>
      <p:ext uri="{BB962C8B-B14F-4D97-AF65-F5344CB8AC3E}">
        <p14:creationId xmlns:p14="http://schemas.microsoft.com/office/powerpoint/2010/main" val="13903048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smtClean="0"/>
              <a:t>Que signifie chacun des mots soulignés ?</a:t>
            </a:r>
            <a:endParaRPr lang="fr-FR" dirty="0"/>
          </a:p>
        </p:txBody>
      </p:sp>
      <p:sp>
        <p:nvSpPr>
          <p:cNvPr id="6" name="Espace réservé du texte 5"/>
          <p:cNvSpPr>
            <a:spLocks noGrp="1"/>
          </p:cNvSpPr>
          <p:nvPr>
            <p:ph type="body" sz="quarter" idx="11"/>
          </p:nvPr>
        </p:nvSpPr>
        <p:spPr>
          <a:xfrm>
            <a:off x="125414" y="584200"/>
            <a:ext cx="9643246" cy="5617369"/>
          </a:xfrm>
        </p:spPr>
        <p:txBody>
          <a:bodyPr/>
          <a:lstStyle/>
          <a:p>
            <a:pPr lvl="4"/>
            <a:r>
              <a:rPr lang="fr-FR" dirty="0"/>
              <a:t>Loup-Rouge est un loup rouge, de la tête à la queue. </a:t>
            </a:r>
            <a:r>
              <a:rPr lang="fr-FR" u="sng" dirty="0">
                <a:uFill>
                  <a:solidFill>
                    <a:srgbClr val="FF0000"/>
                  </a:solidFill>
                </a:uFill>
              </a:rPr>
              <a:t>Il</a:t>
            </a:r>
            <a:r>
              <a:rPr lang="fr-FR" dirty="0"/>
              <a:t> est né un jour d’orage. Son frère et sa sœur sont gris. Le chef de la meute ne veut pas d’un loup rouge dans sa meute. </a:t>
            </a:r>
            <a:r>
              <a:rPr lang="fr-FR" u="sng" dirty="0">
                <a:uFill>
                  <a:solidFill>
                    <a:srgbClr val="FF0000"/>
                  </a:solidFill>
                </a:uFill>
              </a:rPr>
              <a:t>Il</a:t>
            </a:r>
            <a:r>
              <a:rPr lang="fr-FR" dirty="0"/>
              <a:t> pense qu'un loup rouge porte malheur. Le père et la mère de Loup-Rouge ne sont pas contents. Loup-Rouge a un secret : s’il se cogne dans un arbre, </a:t>
            </a:r>
            <a:r>
              <a:rPr lang="fr-FR" u="sng" dirty="0">
                <a:uFill>
                  <a:solidFill>
                    <a:srgbClr val="FF0000"/>
                  </a:solidFill>
                </a:uFill>
              </a:rPr>
              <a:t>il</a:t>
            </a:r>
            <a:r>
              <a:rPr lang="fr-FR" dirty="0"/>
              <a:t> devient un petit garçon, s’il se cogne encore, il redevient un loup.</a:t>
            </a:r>
          </a:p>
        </p:txBody>
      </p:sp>
      <p:sp>
        <p:nvSpPr>
          <p:cNvPr id="7" name="Espace réservé du texte 6"/>
          <p:cNvSpPr>
            <a:spLocks noGrp="1"/>
          </p:cNvSpPr>
          <p:nvPr>
            <p:ph type="body" sz="quarter" idx="12"/>
          </p:nvPr>
        </p:nvSpPr>
        <p:spPr/>
        <p:txBody>
          <a:bodyPr/>
          <a:lstStyle/>
          <a:p>
            <a:r>
              <a:rPr lang="fr-FR" dirty="0" smtClean="0"/>
              <a:t>Le texte</a:t>
            </a:r>
            <a:endParaRPr lang="fr-FR" dirty="0"/>
          </a:p>
        </p:txBody>
      </p:sp>
    </p:spTree>
    <p:extLst>
      <p:ext uri="{BB962C8B-B14F-4D97-AF65-F5344CB8AC3E}">
        <p14:creationId xmlns:p14="http://schemas.microsoft.com/office/powerpoint/2010/main" val="31063073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t>(Diapo de travail : voir  les deux pages suivantes – Compléter avec les étiquettes mots)</a:t>
            </a:r>
          </a:p>
          <a:p>
            <a:endParaRPr lang="fr-FR" dirty="0"/>
          </a:p>
          <a:p>
            <a:r>
              <a:rPr lang="fr-FR" dirty="0"/>
              <a:t>Reconstituer les phrases suivantes :</a:t>
            </a:r>
          </a:p>
          <a:p>
            <a:pPr lvl="1"/>
            <a:r>
              <a:rPr lang="fr-FR" dirty="0"/>
              <a:t>de Loup-Rouge  -  sont  -  le frère  -  gris  -  et la sœur</a:t>
            </a:r>
          </a:p>
          <a:p>
            <a:endParaRPr lang="fr-FR" dirty="0"/>
          </a:p>
          <a:p>
            <a:pPr lvl="1"/>
            <a:r>
              <a:rPr lang="fr-FR" dirty="0"/>
              <a:t>devient  -  Loup-Rouge  -  un petit garçon  -  parfois</a:t>
            </a:r>
          </a:p>
          <a:p>
            <a:r>
              <a:rPr lang="fr-FR" dirty="0"/>
              <a:t>(constater que « parfois » peut se placer à différents endroits)</a:t>
            </a:r>
          </a:p>
          <a:p>
            <a:endParaRPr lang="fr-FR" dirty="0"/>
          </a:p>
          <a:p>
            <a:r>
              <a:rPr lang="fr-FR" dirty="0"/>
              <a:t>Transformation négatif vers affirmatif :</a:t>
            </a:r>
          </a:p>
          <a:p>
            <a:r>
              <a:rPr lang="fr-FR" dirty="0"/>
              <a:t>Quelle est la différence entre les deux phrases ? Entourer la négation dans la phrase de départ.</a:t>
            </a:r>
          </a:p>
          <a:p>
            <a:pPr lvl="1"/>
            <a:r>
              <a:rPr lang="fr-FR" dirty="0"/>
              <a:t>Le père et la mère de Loup-Rouge ne sont pas contents</a:t>
            </a:r>
            <a:r>
              <a:rPr lang="fr-FR" dirty="0" smtClean="0"/>
              <a:t>.</a:t>
            </a:r>
            <a:endParaRPr lang="fr-FR" dirty="0"/>
          </a:p>
        </p:txBody>
      </p:sp>
      <p:sp>
        <p:nvSpPr>
          <p:cNvPr id="3" name="Espace réservé du texte 2"/>
          <p:cNvSpPr>
            <a:spLocks noGrp="1"/>
          </p:cNvSpPr>
          <p:nvPr>
            <p:ph type="body" sz="quarter" idx="11"/>
          </p:nvPr>
        </p:nvSpPr>
        <p:spPr/>
        <p:txBody>
          <a:bodyPr/>
          <a:lstStyle/>
          <a:p>
            <a:r>
              <a:rPr lang="fr-FR" dirty="0" smtClean="0"/>
              <a:t>Les phrases</a:t>
            </a:r>
            <a:endParaRPr lang="fr-FR" dirty="0"/>
          </a:p>
        </p:txBody>
      </p:sp>
    </p:spTree>
    <p:extLst>
      <p:ext uri="{BB962C8B-B14F-4D97-AF65-F5344CB8AC3E}">
        <p14:creationId xmlns:p14="http://schemas.microsoft.com/office/powerpoint/2010/main" val="18506020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smtClean="0"/>
              <a:t>Remets les mots dans l’ordre pour former une phrase correcte :</a:t>
            </a:r>
            <a:endParaRPr lang="fr-FR" dirty="0"/>
          </a:p>
        </p:txBody>
      </p:sp>
      <p:sp>
        <p:nvSpPr>
          <p:cNvPr id="4" name="Espace réservé du texte 3"/>
          <p:cNvSpPr>
            <a:spLocks noGrp="1"/>
          </p:cNvSpPr>
          <p:nvPr>
            <p:ph type="body" sz="quarter" idx="11"/>
          </p:nvPr>
        </p:nvSpPr>
        <p:spPr>
          <a:xfrm>
            <a:off x="121913" y="584749"/>
            <a:ext cx="9358045" cy="5878767"/>
          </a:xfrm>
        </p:spPr>
        <p:txBody>
          <a:bodyPr/>
          <a:lstStyle/>
          <a:p>
            <a:pPr lvl="1"/>
            <a:r>
              <a:rPr lang="fr-FR" b="0" dirty="0" smtClean="0"/>
              <a:t>1</a:t>
            </a:r>
            <a:r>
              <a:rPr lang="fr-FR" b="0" dirty="0" smtClean="0"/>
              <a:t>)</a:t>
            </a:r>
          </a:p>
          <a:p>
            <a:pPr lvl="1"/>
            <a:endParaRPr lang="fr-FR" b="0" dirty="0" smtClean="0"/>
          </a:p>
          <a:p>
            <a:pPr lvl="1"/>
            <a:r>
              <a:rPr lang="fr-FR" b="0" dirty="0" smtClean="0"/>
              <a:t>2)</a:t>
            </a:r>
          </a:p>
        </p:txBody>
      </p:sp>
      <p:sp>
        <p:nvSpPr>
          <p:cNvPr id="5" name="Espace réservé du texte 4"/>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3455152045"/>
      </p:ext>
    </p:extLst>
  </p:cSld>
  <p:clrMapOvr>
    <a:masterClrMapping/>
  </p:clrMapOvr>
  <p:timing>
    <p:tnLst>
      <p:par>
        <p:cTn id="1" dur="indefinite" restart="never" nodeType="tmRoot"/>
      </p:par>
    </p:tnLst>
  </p:timing>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Faire de la grammaire au CE1 - Prérempli</Template>
  <TotalTime>20</TotalTime>
  <Words>1265</Words>
  <Application>Microsoft Office PowerPoint</Application>
  <PresentationFormat>Personnalisé</PresentationFormat>
  <Paragraphs>160</Paragraphs>
  <Slides>25</Slides>
  <Notes>0</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Faire de la grammaire au CE1 - Prérempli</vt:lpstr>
      <vt:lpstr>Présentation PowerPoint</vt:lpstr>
      <vt:lpstr>Présentation PowerPoint</vt:lpstr>
      <vt:lpstr>Loup-Rouge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Enge</cp:lastModifiedBy>
  <cp:revision>3</cp:revision>
  <dcterms:created xsi:type="dcterms:W3CDTF">2014-08-28T13:19:11Z</dcterms:created>
  <dcterms:modified xsi:type="dcterms:W3CDTF">2014-08-28T13:39:42Z</dcterms:modified>
</cp:coreProperties>
</file>