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0" r:id="rId5"/>
    <p:sldId id="271" r:id="rId6"/>
    <p:sldId id="264" r:id="rId7"/>
    <p:sldId id="273" r:id="rId8"/>
    <p:sldId id="265" r:id="rId9"/>
    <p:sldId id="262" r:id="rId10"/>
    <p:sldId id="266" r:id="rId11"/>
    <p:sldId id="268" r:id="rId12"/>
    <p:sldId id="276" r:id="rId13"/>
    <p:sldId id="278" r:id="rId14"/>
    <p:sldId id="280" r:id="rId15"/>
    <p:sldId id="269" r:id="rId16"/>
    <p:sldId id="274" r:id="rId17"/>
    <p:sldId id="263" r:id="rId18"/>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F5FC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60"/>
  </p:normalViewPr>
  <p:slideViewPr>
    <p:cSldViewPr snapToObjects="1">
      <p:cViewPr varScale="1">
        <p:scale>
          <a:sx n="94" d="100"/>
          <a:sy n="94" d="100"/>
        </p:scale>
        <p:origin x="-802" y="-77"/>
      </p:cViewPr>
      <p:guideLst>
        <p:guide orient="horz" pos="368"/>
        <p:guide pos="615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0330" y="115888"/>
            <a:ext cx="6680579" cy="6612670"/>
          </a:xfrm>
          <a:prstGeom prst="rect">
            <a:avLst/>
          </a:prstGeom>
        </p:spPr>
      </p:pic>
    </p:spTree>
    <p:extLst>
      <p:ext uri="{BB962C8B-B14F-4D97-AF65-F5344CB8AC3E}">
        <p14:creationId xmlns:p14="http://schemas.microsoft.com/office/powerpoint/2010/main" val="293089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solidFill>
                  <a:srgbClr val="0070C0"/>
                </a:solidFill>
              </a:rPr>
              <a:t>Le texte</a:t>
            </a:r>
            <a:endParaRPr lang="fr-FR" dirty="0">
              <a:solidFill>
                <a:srgbClr val="0070C0"/>
              </a:solidFill>
            </a:endParaRP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smtClean="0"/>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1279080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339966"/>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339966"/>
                </a:solidFill>
              </a:rPr>
              <a:t>Collectif</a:t>
            </a:r>
            <a:endParaRPr lang="fr-FR" dirty="0">
              <a:solidFill>
                <a:srgbClr val="339966"/>
              </a:solidFill>
            </a:endParaRP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33996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339966"/>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3pPr>
            <a:lvl4pPr marL="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4pPr>
            <a:lvl5pPr marL="0" indent="0" algn="just" defTabSz="914400" rtl="0" eaLnBrk="1" latinLnBrk="0" hangingPunct="1">
              <a:lnSpc>
                <a:spcPct val="100000"/>
              </a:lnSpc>
              <a:spcBef>
                <a:spcPts val="0"/>
              </a:spcBef>
              <a:buFontTx/>
              <a:buNone/>
              <a:defRPr lang="fr-FR" sz="2200" b="1" kern="1200" dirty="0">
                <a:solidFill>
                  <a:srgbClr val="00B050"/>
                </a:solidFill>
                <a:latin typeface="Gabriola" panose="04040605051002020D02" pitchFamily="82" charset="0"/>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339966"/>
                </a:solidFill>
                <a:latin typeface="+mn-lt"/>
                <a:ea typeface="+mn-ea"/>
                <a:cs typeface="+mn-cs"/>
              </a:defRPr>
            </a:lvl1pPr>
            <a:lvl2pPr marL="0" indent="0" algn="ctr" defTabSz="914400" rtl="0" eaLnBrk="1" latinLnBrk="0" hangingPunct="1">
              <a:buFontTx/>
              <a:buNone/>
              <a:defRPr lang="fr-FR" sz="1800" kern="1200" dirty="0" smtClean="0">
                <a:solidFill>
                  <a:srgbClr val="339966"/>
                </a:solidFill>
                <a:latin typeface="+mn-lt"/>
                <a:ea typeface="+mn-ea"/>
                <a:cs typeface="+mn-cs"/>
              </a:defRPr>
            </a:lvl2pPr>
            <a:lvl3pPr marL="0" indent="0" algn="ctr" defTabSz="914400" rtl="0" eaLnBrk="1" latinLnBrk="0" hangingPunct="1">
              <a:buFontTx/>
              <a:buNone/>
              <a:defRPr lang="fr-FR" sz="1800" kern="1200" dirty="0" smtClean="0">
                <a:solidFill>
                  <a:srgbClr val="339966"/>
                </a:solidFill>
                <a:latin typeface="+mn-lt"/>
                <a:ea typeface="+mn-ea"/>
                <a:cs typeface="+mn-cs"/>
              </a:defRPr>
            </a:lvl3pPr>
            <a:lvl4pPr marL="0" indent="0" algn="ctr" defTabSz="914400" rtl="0" eaLnBrk="1" latinLnBrk="0" hangingPunct="1">
              <a:buFontTx/>
              <a:buNone/>
              <a:defRPr lang="fr-FR" sz="1800" kern="1200" dirty="0" smtClean="0">
                <a:solidFill>
                  <a:srgbClr val="339966"/>
                </a:solidFill>
                <a:latin typeface="+mn-lt"/>
                <a:ea typeface="+mn-ea"/>
                <a:cs typeface="+mn-cs"/>
              </a:defRPr>
            </a:lvl4pPr>
            <a:lvl5pPr marL="0" indent="0" algn="ctr" defTabSz="914400" rtl="0" eaLnBrk="1" latinLnBrk="0" hangingPunct="1">
              <a:buFontTx/>
              <a:buNone/>
              <a:defRPr lang="fr-FR" sz="1800" kern="1200" dirty="0">
                <a:solidFill>
                  <a:srgbClr val="339966"/>
                </a:solidFill>
                <a:latin typeface="+mn-lt"/>
                <a:ea typeface="+mn-ea"/>
                <a:cs typeface="+mn-cs"/>
              </a:defRPr>
            </a:lvl5pPr>
          </a:lstStyle>
          <a:p>
            <a:pPr marL="0" lvl="0" indent="0" algn="ctr" defTabSz="914400" rtl="0" eaLnBrk="1" latinLnBrk="0" hangingPunct="1">
              <a:spcBef>
                <a:spcPct val="20000"/>
              </a:spcBef>
            </a:pPr>
            <a:r>
              <a:rPr lang="fr-FR" smtClean="0"/>
              <a:t>Modifiez les styles du texte du masque</a:t>
            </a:r>
          </a:p>
          <a:p>
            <a:pPr marL="0" lvl="1" indent="0" algn="ctr" defTabSz="914400" rtl="0" eaLnBrk="1" latinLnBrk="0" hangingPunct="1">
              <a:spcBef>
                <a:spcPct val="20000"/>
              </a:spcBef>
            </a:pPr>
            <a:r>
              <a:rPr lang="fr-FR" smtClean="0"/>
              <a:t>Deuxième niveau</a:t>
            </a:r>
          </a:p>
          <a:p>
            <a:pPr marL="0" lvl="2" indent="0" algn="ctr" defTabSz="914400" rtl="0" eaLnBrk="1" latinLnBrk="0" hangingPunct="1">
              <a:spcBef>
                <a:spcPct val="20000"/>
              </a:spcBef>
            </a:pPr>
            <a:r>
              <a:rPr lang="fr-FR" smtClean="0"/>
              <a:t>Troisième niveau</a:t>
            </a:r>
          </a:p>
          <a:p>
            <a:pPr marL="0" lvl="3" indent="0" algn="ctr" defTabSz="914400" rtl="0" eaLnBrk="1" latinLnBrk="0" hangingPunct="1">
              <a:spcBef>
                <a:spcPct val="20000"/>
              </a:spcBef>
            </a:pPr>
            <a:r>
              <a:rPr lang="fr-FR" smtClean="0"/>
              <a:t>Quatrième niveau</a:t>
            </a:r>
          </a:p>
          <a:p>
            <a:pPr marL="0" lvl="4" indent="0" algn="ctr" defTabSz="914400" rtl="0" eaLnBrk="1" latinLnBrk="0" hangingPunct="1">
              <a:spcBef>
                <a:spcPct val="20000"/>
              </a:spcBef>
            </a:pPr>
            <a:r>
              <a:rPr lang="fr-FR" smtClean="0"/>
              <a:t>Cinquième niveau</a:t>
            </a:r>
            <a:endParaRPr lang="fr-FR" dirty="0"/>
          </a:p>
        </p:txBody>
      </p:sp>
    </p:spTree>
    <p:extLst>
      <p:ext uri="{BB962C8B-B14F-4D97-AF65-F5344CB8AC3E}">
        <p14:creationId xmlns:p14="http://schemas.microsoft.com/office/powerpoint/2010/main" val="3522638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5">
                    <a:lumMod val="75000"/>
                  </a:schemeClr>
                </a:solidFill>
              </a:rPr>
              <a:t>Collectif</a:t>
            </a:r>
            <a:endParaRPr lang="fr-FR" dirty="0">
              <a:solidFill>
                <a:schemeClr val="accent5">
                  <a:lumMod val="75000"/>
                </a:schemeClr>
              </a:solidFill>
            </a:endParaRP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200000"/>
              </a:lnSpc>
              <a:spcBef>
                <a:spcPts val="0"/>
              </a:spcBef>
              <a:buFontTx/>
              <a:buNone/>
              <a:defRPr lang="fr-FR" sz="3600" dirty="0" smtClean="0">
                <a:latin typeface="Ecriture A" pitchFamily="50" charset="0"/>
              </a:defRPr>
            </a:lvl2pPr>
            <a:lvl3pPr marL="0" indent="0" algn="just" defTabSz="914400" rtl="0" eaLnBrk="1" latinLnBrk="0" hangingPunct="1">
              <a:lnSpc>
                <a:spcPct val="200000"/>
              </a:lnSpc>
              <a:spcBef>
                <a:spcPts val="0"/>
              </a:spcBef>
              <a:buFontTx/>
              <a:buNone/>
              <a:defRPr lang="fr-FR" sz="2600" dirty="0" smtClean="0">
                <a:latin typeface="Cursive standard" pitchFamily="2" charset="0"/>
              </a:defRPr>
            </a:lvl3pPr>
            <a:lvl4pPr marL="0" indent="0" algn="just" defTabSz="914400" rtl="0" eaLnBrk="1" latinLnBrk="0" hangingPunct="1">
              <a:lnSpc>
                <a:spcPct val="200000"/>
              </a:lnSpc>
              <a:spcBef>
                <a:spcPts val="0"/>
              </a:spcBef>
              <a:buFontTx/>
              <a:buNone/>
              <a:defRPr lang="fr-FR" dirty="0" smtClean="0"/>
            </a:lvl4pPr>
            <a:lvl5pPr marL="0" indent="0" algn="just" defTabSz="914400" rtl="0" eaLnBrk="1" latinLnBrk="0" hangingPunct="1">
              <a:lnSpc>
                <a:spcPct val="200000"/>
              </a:lnSpc>
              <a:spcBef>
                <a:spcPts val="0"/>
              </a:spcBef>
              <a:buFontTx/>
              <a:buNone/>
              <a:defRPr lang="fr-FR" b="1"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11"/>
          </p:nvPr>
        </p:nvSpPr>
        <p:spPr>
          <a:xfrm>
            <a:off x="130993" y="1124744"/>
            <a:ext cx="9643246" cy="5617369"/>
          </a:xfrm>
          <a:prstGeom prst="rect">
            <a:avLst/>
          </a:prstGeom>
        </p:spPr>
        <p:txBody>
          <a:bodyPr/>
          <a:lstStyle>
            <a:lvl1pPr marL="0" indent="0" algn="just" defTabSz="914400" rtl="0" eaLnBrk="1" latinLnBrk="0" hangingPunct="1">
              <a:lnSpc>
                <a:spcPct val="100000"/>
              </a:lnSpc>
              <a:spcBef>
                <a:spcPts val="0"/>
              </a:spcBef>
              <a:buFontTx/>
              <a:buNone/>
              <a:defRPr lang="fr-FR" sz="3600" b="0" kern="1200" dirty="0" smtClean="0">
                <a:solidFill>
                  <a:schemeClr val="tx1"/>
                </a:solidFill>
                <a:latin typeface="Ecriture A" pitchFamily="50" charset="0"/>
                <a:ea typeface="+mn-ea"/>
                <a:cs typeface="+mn-cs"/>
              </a:defRPr>
            </a:lvl1pPr>
            <a:lvl2pPr marL="0" indent="0" algn="just" defTabSz="914400" rtl="0" eaLnBrk="1" latinLnBrk="0" hangingPunct="1">
              <a:lnSpc>
                <a:spcPct val="300000"/>
              </a:lnSpc>
              <a:spcBef>
                <a:spcPts val="0"/>
              </a:spcBef>
              <a:buFontTx/>
              <a:buNone/>
              <a:defRPr lang="fr-FR" sz="2600" b="0" kern="1200" dirty="0" smtClean="0">
                <a:solidFill>
                  <a:schemeClr val="tx1"/>
                </a:solidFill>
                <a:latin typeface="Cursive standard" pitchFamily="2" charset="0"/>
                <a:ea typeface="+mn-ea"/>
                <a:cs typeface="+mn-cs"/>
              </a:defRPr>
            </a:lvl2pPr>
            <a:lvl3pPr marL="0" indent="0" algn="just" defTabSz="914400" rtl="0" eaLnBrk="1" latinLnBrk="0" hangingPunct="1">
              <a:lnSpc>
                <a:spcPct val="300000"/>
              </a:lnSpc>
              <a:spcBef>
                <a:spcPts val="0"/>
              </a:spcBef>
              <a:buFontTx/>
              <a:buNone/>
              <a:defRPr lang="fr-FR" sz="1800" u="sng" dirty="0" smtClean="0">
                <a:solidFill>
                  <a:srgbClr val="3333FF"/>
                </a:solidFill>
                <a:latin typeface="Sassoon Infant Std" pitchFamily="34" charset="0"/>
              </a:defRPr>
            </a:lvl3pPr>
            <a:lvl4pPr marL="0" indent="0" algn="just" defTabSz="914400" rtl="0" eaLnBrk="1" latinLnBrk="0" hangingPunct="1">
              <a:lnSpc>
                <a:spcPct val="300000"/>
              </a:lnSpc>
              <a:spcBef>
                <a:spcPts val="0"/>
              </a:spcBef>
              <a:buFontTx/>
              <a:buNone/>
              <a:defRPr lang="fr-FR" dirty="0" smtClean="0"/>
            </a:lvl4pPr>
            <a:lvl5pPr marL="0" indent="0" algn="just" defTabSz="914400" rtl="0" eaLnBrk="1" latinLnBrk="0" hangingPunct="1">
              <a:lnSpc>
                <a:spcPct val="300000"/>
              </a:lnSpc>
              <a:spcBef>
                <a:spcPts val="0"/>
              </a:spcBef>
              <a:buFontTx/>
              <a:buNone/>
              <a:defRPr lang="fr-FR" sz="2000" b="1" kern="1200" dirty="0" smtClean="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372316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 y="98057"/>
            <a:ext cx="9901238" cy="6690360"/>
          </a:xfrm>
          <a:prstGeom prst="rect">
            <a:avLst/>
          </a:prstGeom>
        </p:spPr>
      </p:pic>
    </p:spTree>
    <p:extLst>
      <p:ext uri="{BB962C8B-B14F-4D97-AF65-F5344CB8AC3E}">
        <p14:creationId xmlns:p14="http://schemas.microsoft.com/office/powerpoint/2010/main" val="32670380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9F5FCF"/>
                </a:solidFill>
              </a:rPr>
              <a:t>Individuel</a:t>
            </a:r>
            <a:endParaRPr lang="fr-FR" dirty="0">
              <a:solidFill>
                <a:srgbClr val="9F5FCF"/>
              </a:solidFill>
            </a:endParaRP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9F5FCF"/>
                </a:solidFill>
              </a:rPr>
              <a:t>Exercices</a:t>
            </a:r>
            <a:endParaRPr lang="fr-FR" dirty="0">
              <a:solidFill>
                <a:srgbClr val="9F5FCF"/>
              </a:solidFill>
            </a:endParaRP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18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200000"/>
              </a:lnSpc>
              <a:spcBef>
                <a:spcPts val="0"/>
              </a:spcBef>
              <a:buFontTx/>
              <a:buNone/>
              <a:defRPr lang="fr-FR" sz="3600" b="0" kern="1200" dirty="0" smtClean="0">
                <a:solidFill>
                  <a:schemeClr val="tx1"/>
                </a:solidFill>
                <a:latin typeface="Ecriture A" pitchFamily="50" charset="0"/>
                <a:ea typeface="+mn-ea"/>
                <a:cs typeface="+mn-cs"/>
              </a:defRPr>
            </a:lvl2pPr>
            <a:lvl3pPr marL="360000" indent="0" algn="just" defTabSz="914400" rtl="0" eaLnBrk="1" latinLnBrk="0" hangingPunct="1">
              <a:lnSpc>
                <a:spcPct val="200000"/>
              </a:lnSpc>
              <a:spcBef>
                <a:spcPts val="0"/>
              </a:spcBef>
              <a:buFontTx/>
              <a:buNone/>
              <a:defRPr lang="fr-FR" sz="2600" b="0" kern="1200" dirty="0" smtClean="0">
                <a:solidFill>
                  <a:schemeClr val="tx1"/>
                </a:solidFill>
                <a:latin typeface="Cursive standard" pitchFamily="2" charset="0"/>
                <a:ea typeface="+mn-ea"/>
                <a:cs typeface="+mn-cs"/>
              </a:defRPr>
            </a:lvl3pPr>
            <a:lvl4pPr marL="360000" indent="0" algn="just" defTabSz="914400" rtl="0" eaLnBrk="1" latinLnBrk="0" hangingPunct="1">
              <a:lnSpc>
                <a:spcPct val="200000"/>
              </a:lnSpc>
              <a:spcBef>
                <a:spcPts val="0"/>
              </a:spcBef>
              <a:buFontTx/>
              <a:buNone/>
              <a:defRPr lang="fr-FR" sz="2000" b="0"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3417405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accent6">
                    <a:lumMod val="75000"/>
                  </a:schemeClr>
                </a:solidFill>
              </a:rPr>
              <a:t>Page</a:t>
            </a:r>
            <a:r>
              <a:rPr lang="fr-FR" baseline="0" dirty="0" smtClean="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chemeClr val="accent6">
                    <a:lumMod val="75000"/>
                  </a:schemeClr>
                </a:solidFill>
              </a:rPr>
              <a:t>Synthèse</a:t>
            </a:r>
            <a:endParaRPr lang="fr-FR" dirty="0">
              <a:solidFill>
                <a:schemeClr val="accent6">
                  <a:lumMod val="75000"/>
                </a:schemeClr>
              </a:solidFill>
            </a:endParaRP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smtClean="0"/>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42345194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smtClean="0">
                <a:solidFill>
                  <a:schemeClr val="bg1"/>
                </a:solidFill>
                <a:latin typeface="Gabriola" panose="04040605051002020D02" pitchFamily="82" charset="0"/>
              </a:rPr>
              <a:t>Texte 1   ~   Semaine </a:t>
            </a:r>
            <a:r>
              <a:rPr lang="fr-FR" sz="3000" dirty="0" smtClean="0">
                <a:solidFill>
                  <a:schemeClr val="bg1"/>
                </a:solidFill>
                <a:latin typeface="Gabriola" panose="04040605051002020D02" pitchFamily="82" charset="0"/>
              </a:rPr>
              <a:t>2, </a:t>
            </a:r>
            <a:r>
              <a:rPr lang="fr-FR" sz="3000" dirty="0" smtClean="0">
                <a:solidFill>
                  <a:schemeClr val="bg1"/>
                </a:solidFill>
                <a:latin typeface="Gabriola" panose="04040605051002020D02" pitchFamily="82" charset="0"/>
              </a:rPr>
              <a:t>période 1</a:t>
            </a:r>
          </a:p>
          <a:p>
            <a:pPr algn="ctr"/>
            <a:r>
              <a:rPr lang="fr-FR" sz="3600" dirty="0" smtClean="0">
                <a:solidFill>
                  <a:schemeClr val="bg1"/>
                </a:solidFill>
                <a:latin typeface="Gabriola" panose="04040605051002020D02" pitchFamily="82" charset="0"/>
              </a:rPr>
              <a:t>Loup-Rouge</a:t>
            </a:r>
            <a:endParaRPr lang="fr-FR" sz="3600" dirty="0">
              <a:solidFill>
                <a:schemeClr val="bg1"/>
              </a:solidFill>
              <a:latin typeface="Gabriola" panose="04040605051002020D02" pitchFamily="82" charset="0"/>
            </a:endParaRPr>
          </a:p>
        </p:txBody>
      </p:sp>
    </p:spTree>
    <p:extLst>
      <p:ext uri="{BB962C8B-B14F-4D97-AF65-F5344CB8AC3E}">
        <p14:creationId xmlns:p14="http://schemas.microsoft.com/office/powerpoint/2010/main" val="15580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rot="20759357">
            <a:off x="2154434" y="1669914"/>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 3</a:t>
            </a:r>
            <a:endParaRPr lang="fr-FR" sz="4500" dirty="0">
              <a:latin typeface="Lilly" pitchFamily="2" charset="0"/>
            </a:endParaRPr>
          </a:p>
        </p:txBody>
      </p:sp>
    </p:spTree>
    <p:extLst>
      <p:ext uri="{BB962C8B-B14F-4D97-AF65-F5344CB8AC3E}">
        <p14:creationId xmlns:p14="http://schemas.microsoft.com/office/powerpoint/2010/main" val="6455786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18442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Les lettres de l’alphabet :</a:t>
            </a:r>
          </a:p>
          <a:p>
            <a:endParaRPr lang="fr-FR" dirty="0"/>
          </a:p>
          <a:p>
            <a:endParaRPr lang="fr-FR" dirty="0" smtClean="0"/>
          </a:p>
          <a:p>
            <a:endParaRPr lang="fr-FR" dirty="0"/>
          </a:p>
          <a:p>
            <a:endParaRPr lang="fr-FR" dirty="0" smtClean="0"/>
          </a:p>
          <a:p>
            <a:endParaRPr lang="fr-FR" dirty="0"/>
          </a:p>
          <a:p>
            <a:r>
              <a:rPr lang="fr-FR" dirty="0" smtClean="0"/>
              <a:t>Mettre dans l’ordre les mots suivants :</a:t>
            </a:r>
            <a:endParaRPr lang="fr-FR" dirty="0"/>
          </a:p>
        </p:txBody>
      </p:sp>
      <p:sp>
        <p:nvSpPr>
          <p:cNvPr id="6" name="Espace réservé du texte 5"/>
          <p:cNvSpPr>
            <a:spLocks noGrp="1"/>
          </p:cNvSpPr>
          <p:nvPr>
            <p:ph type="body" sz="quarter" idx="12"/>
          </p:nvPr>
        </p:nvSpPr>
        <p:spPr/>
        <p:txBody>
          <a:bodyPr/>
          <a:lstStyle/>
          <a:p>
            <a:r>
              <a:rPr lang="fr-FR" dirty="0" smtClean="0"/>
              <a:t>Vocabulaire</a:t>
            </a:r>
            <a:endParaRPr lang="fr-FR" dirty="0"/>
          </a:p>
        </p:txBody>
      </p:sp>
    </p:spTree>
    <p:extLst>
      <p:ext uri="{BB962C8B-B14F-4D97-AF65-F5344CB8AC3E}">
        <p14:creationId xmlns:p14="http://schemas.microsoft.com/office/powerpoint/2010/main" val="2381321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Entoure les mots désignant les membre d’une famille.</a:t>
            </a:r>
            <a:endParaRPr lang="fr-FR" dirty="0"/>
          </a:p>
        </p:txBody>
      </p:sp>
      <p:sp>
        <p:nvSpPr>
          <p:cNvPr id="5" name="Espace réservé du texte 4"/>
          <p:cNvSpPr>
            <a:spLocks noGrp="1"/>
          </p:cNvSpPr>
          <p:nvPr>
            <p:ph type="body" sz="quarter" idx="11"/>
          </p:nvPr>
        </p:nvSpPr>
        <p:spPr>
          <a:xfrm>
            <a:off x="125414" y="584684"/>
            <a:ext cx="9643246" cy="5617369"/>
          </a:xfrm>
        </p:spPr>
        <p:txBody>
          <a:bodyPr/>
          <a:lstStyle/>
          <a:p>
            <a:pPr lvl="4"/>
            <a:r>
              <a:rPr lang="fr-FR" dirty="0"/>
              <a:t>Loup-Rouge  est  un  loup  rouge , de  la  tête  à  la  queue .  Il  est  né  un  jour  d’orage .  Son  frère  et  sa  sœur  sont  gris .  Le  chef  de  la  meute  ne  veut  pas  d’un  loup  rouge  dans  sa  meute . Il  pense  qu'un  loup  rouge  porte  malheur .  Le  père  et  la  mère  de  Loup-Rouge  ne  sont  pas  contents .  Loup-Rouge  a  un  secret  :  s’il  se  cogne  dans  un  arbre ,  il  devient  un  petit  garçon ,  s’il  se  cogne  encore ,  il  redevient  un  loup </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Les mots</a:t>
            </a:r>
            <a:endParaRPr lang="fr-FR" dirty="0"/>
          </a:p>
        </p:txBody>
      </p:sp>
    </p:spTree>
    <p:extLst>
      <p:ext uri="{BB962C8B-B14F-4D97-AF65-F5344CB8AC3E}">
        <p14:creationId xmlns:p14="http://schemas.microsoft.com/office/powerpoint/2010/main" val="83376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Relis le texte en transformant « Loup-Rouge » en « Moi, Loup-Rouge ».</a:t>
            </a:r>
            <a:endParaRPr lang="fr-FR" dirty="0"/>
          </a:p>
        </p:txBody>
      </p:sp>
      <p:sp>
        <p:nvSpPr>
          <p:cNvPr id="5" name="Espace réservé du texte 4"/>
          <p:cNvSpPr>
            <a:spLocks noGrp="1"/>
          </p:cNvSpPr>
          <p:nvPr>
            <p:ph type="body" sz="quarter" idx="11"/>
          </p:nvPr>
        </p:nvSpPr>
        <p:spPr>
          <a:xfrm>
            <a:off x="130993" y="600819"/>
            <a:ext cx="9643246" cy="5617369"/>
          </a:xfrm>
        </p:spPr>
        <p:txBody>
          <a:bodyPr/>
          <a:lstStyle/>
          <a:p>
            <a:pPr lvl="4"/>
            <a:r>
              <a:rPr lang="fr-FR" dirty="0"/>
              <a:t>Loup-Rouge   est   un   loup   rouge , de   la   tête   à   la   queue .   Il   est   né   un   jour   d’orage .   Son   frère   et   sa   sœur   sont   gris .   Le   chef   de   la   meute   ne   veut   pas   d’un   loup   rouge   dans   sa   meute . Il   pense   qu'un   loup   rouge   porte   malheur .   Le   père   et   la   mère   de   Loup-Rouge   ne   sont   pas   contents .   Loup-Rouge   a   un   secret   :   s’il   se   cogne   dans   un   arbre ,   il   devient   un   petit   garçon ,   s’il   se   cogne   encore ,   il   redevient   un   loup .</a:t>
            </a:r>
            <a:endParaRPr lang="fr-FR" dirty="0"/>
          </a:p>
        </p:txBody>
      </p:sp>
      <p:sp>
        <p:nvSpPr>
          <p:cNvPr id="6" name="Espace réservé du texte 5"/>
          <p:cNvSpPr>
            <a:spLocks noGrp="1"/>
          </p:cNvSpPr>
          <p:nvPr>
            <p:ph type="body" sz="quarter" idx="12"/>
          </p:nvPr>
        </p:nvSpPr>
        <p:spPr/>
        <p:txBody>
          <a:bodyPr/>
          <a:lstStyle/>
          <a:p>
            <a:endParaRPr lang="fr-FR"/>
          </a:p>
        </p:txBody>
      </p:sp>
      <p:cxnSp>
        <p:nvCxnSpPr>
          <p:cNvPr id="7" name="Connecteur droit 6"/>
          <p:cNvCxnSpPr/>
          <p:nvPr/>
        </p:nvCxnSpPr>
        <p:spPr>
          <a:xfrm>
            <a:off x="223008" y="1268553"/>
            <a:ext cx="1800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151000" y="1428453"/>
            <a:ext cx="3168352" cy="446276"/>
          </a:xfrm>
          <a:prstGeom prst="rect">
            <a:avLst/>
          </a:prstGeom>
          <a:noFill/>
        </p:spPr>
        <p:txBody>
          <a:bodyPr wrap="square" rtlCol="0">
            <a:spAutoFit/>
          </a:bodyPr>
          <a:lstStyle/>
          <a:p>
            <a:r>
              <a:rPr lang="fr-FR" sz="2300" dirty="0" smtClean="0">
                <a:solidFill>
                  <a:srgbClr val="FF0000"/>
                </a:solidFill>
                <a:latin typeface="Cursive standard" pitchFamily="2" charset="0"/>
              </a:rPr>
              <a:t>Moi, Loup-Rouge, je sui$</a:t>
            </a:r>
            <a:endParaRPr lang="fr-FR" sz="2300" dirty="0">
              <a:solidFill>
                <a:srgbClr val="FF0000"/>
              </a:solidFill>
              <a:latin typeface="Cursive standard" pitchFamily="2" charset="0"/>
            </a:endParaRPr>
          </a:p>
        </p:txBody>
      </p:sp>
    </p:spTree>
    <p:extLst>
      <p:ext uri="{BB962C8B-B14F-4D97-AF65-F5344CB8AC3E}">
        <p14:creationId xmlns:p14="http://schemas.microsoft.com/office/powerpoint/2010/main" val="307074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rot="20759357">
            <a:off x="2154434" y="1669914"/>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 </a:t>
            </a:r>
            <a:r>
              <a:rPr lang="fr-FR" sz="4500" dirty="0">
                <a:latin typeface="Lilly" pitchFamily="2" charset="0"/>
              </a:rPr>
              <a:t>5</a:t>
            </a:r>
          </a:p>
        </p:txBody>
      </p:sp>
    </p:spTree>
    <p:extLst>
      <p:ext uri="{BB962C8B-B14F-4D97-AF65-F5344CB8AC3E}">
        <p14:creationId xmlns:p14="http://schemas.microsoft.com/office/powerpoint/2010/main" val="16102158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Écris une phrase pour te présenter. Pense aux majuscules et aux points.</a:t>
            </a:r>
          </a:p>
          <a:p>
            <a:r>
              <a:rPr lang="fr-FR" dirty="0" smtClean="0"/>
              <a:t>Tu dois utiliser les mots :</a:t>
            </a:r>
            <a:endParaRPr lang="fr-FR" dirty="0"/>
          </a:p>
        </p:txBody>
      </p:sp>
      <p:sp>
        <p:nvSpPr>
          <p:cNvPr id="5" name="Espace réservé du texte 4"/>
          <p:cNvSpPr>
            <a:spLocks noGrp="1"/>
          </p:cNvSpPr>
          <p:nvPr>
            <p:ph type="body" sz="quarter" idx="11"/>
          </p:nvPr>
        </p:nvSpPr>
        <p:spPr>
          <a:xfrm>
            <a:off x="2622119" y="723499"/>
            <a:ext cx="7152119" cy="5617369"/>
          </a:xfrm>
        </p:spPr>
        <p:txBody>
          <a:bodyPr/>
          <a:lstStyle/>
          <a:p>
            <a:r>
              <a:rPr lang="fr-FR" dirty="0" smtClean="0"/>
              <a:t>je suis</a:t>
            </a:r>
          </a:p>
          <a:p>
            <a:r>
              <a:rPr lang="fr-FR" dirty="0" smtClean="0"/>
              <a:t>j’habite</a:t>
            </a:r>
          </a:p>
          <a:p>
            <a:r>
              <a:rPr lang="fr-FR" dirty="0" smtClean="0"/>
              <a:t>classe de</a:t>
            </a:r>
            <a:endParaRPr lang="fr-FR" dirty="0"/>
          </a:p>
        </p:txBody>
      </p:sp>
      <p:sp>
        <p:nvSpPr>
          <p:cNvPr id="6" name="Espace réservé du texte 5"/>
          <p:cNvSpPr>
            <a:spLocks noGrp="1"/>
          </p:cNvSpPr>
          <p:nvPr>
            <p:ph type="body" sz="quarter" idx="12"/>
          </p:nvPr>
        </p:nvSpPr>
        <p:spPr/>
        <p:txBody>
          <a:bodyPr/>
          <a:lstStyle/>
          <a:p>
            <a:r>
              <a:rPr lang="fr-FR" dirty="0" smtClean="0"/>
              <a:t>Production d’écrit</a:t>
            </a:r>
            <a:endParaRPr lang="fr-FR" dirty="0"/>
          </a:p>
        </p:txBody>
      </p:sp>
    </p:spTree>
    <p:extLst>
      <p:ext uri="{BB962C8B-B14F-4D97-AF65-F5344CB8AC3E}">
        <p14:creationId xmlns:p14="http://schemas.microsoft.com/office/powerpoint/2010/main" val="20522629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Découpe les étiquettes. Remets-les dans l’ordre pour former et une phrase correcte, puis colle les étiquettes.</a:t>
            </a:r>
          </a:p>
          <a:p>
            <a:r>
              <a:rPr lang="fr-FR" dirty="0"/>
              <a:t>Recopie soigneusement la phrase obtenue.</a:t>
            </a:r>
          </a:p>
          <a:p>
            <a:pPr lvl="4"/>
            <a:r>
              <a:rPr lang="fr-FR" sz="1800" dirty="0"/>
              <a:t>Phrase 1 :</a:t>
            </a:r>
          </a:p>
          <a:p>
            <a:pPr lvl="4"/>
            <a:endParaRPr lang="fr-FR" sz="1800" dirty="0"/>
          </a:p>
          <a:p>
            <a:pPr lvl="4"/>
            <a:r>
              <a:rPr lang="fr-FR" sz="1800" dirty="0"/>
              <a:t>Phrase 2 : </a:t>
            </a:r>
          </a:p>
          <a:p>
            <a:endParaRPr lang="fr-FR" dirty="0"/>
          </a:p>
          <a:p>
            <a:r>
              <a:rPr lang="fr-FR" dirty="0"/>
              <a:t>Recopie la deuxième phrase du texte.</a:t>
            </a:r>
          </a:p>
          <a:p>
            <a:endParaRPr lang="fr-FR" dirty="0"/>
          </a:p>
          <a:p>
            <a:r>
              <a:rPr lang="fr-FR" dirty="0"/>
              <a:t>Recopie dans l’ordre alphabétique :</a:t>
            </a:r>
          </a:p>
          <a:p>
            <a:pPr lvl="1">
              <a:lnSpc>
                <a:spcPct val="100000"/>
              </a:lnSpc>
            </a:pPr>
            <a:r>
              <a:rPr lang="fr-FR" dirty="0"/>
              <a:t>sœur – cogner – garçon – jour – content</a:t>
            </a:r>
          </a:p>
          <a:p>
            <a:endParaRPr lang="fr-FR" dirty="0"/>
          </a:p>
          <a:p>
            <a:r>
              <a:rPr lang="fr-FR" u="none" dirty="0"/>
              <a:t>Exercice sur feuille :</a:t>
            </a:r>
          </a:p>
          <a:p>
            <a:r>
              <a:rPr lang="fr-FR" dirty="0"/>
              <a:t>Entourer les majuscules en rouge et les points en bleu. Déterminer le nombre de lignes et de phrases.</a:t>
            </a:r>
          </a:p>
          <a:p>
            <a:pPr lvl="4"/>
            <a:r>
              <a:rPr lang="fr-FR" dirty="0"/>
              <a:t>Loup-Rouge  a  un  autre  secret .  Quand  il  est  très  en  colère,  il  mord  tout  ce  qu'il  trouve .  Sa  mâchoire  reste  coincée .  Il  ne  peut  plus  rouvrir  la  gueule .  Il  ne  peut  plus  libérer  ce  qu'il  a  mordu .  Le  sorcier  de  la  meute  doit  prononcer  une  formule  magique  pour  arranger  les  choses .</a:t>
            </a:r>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4" y="588091"/>
            <a:ext cx="508221" cy="585168"/>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609" y="2496044"/>
            <a:ext cx="508221" cy="585168"/>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210" y="3073017"/>
            <a:ext cx="508221" cy="585168"/>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015" y="4100034"/>
            <a:ext cx="508221" cy="585168"/>
          </a:xfrm>
          <a:prstGeom prst="rect">
            <a:avLst/>
          </a:prstGeom>
        </p:spPr>
      </p:pic>
      <p:pic>
        <p:nvPicPr>
          <p:cNvPr id="8" name="Imag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5321" y="2985858"/>
            <a:ext cx="508221" cy="585168"/>
          </a:xfrm>
          <a:prstGeom prst="rect">
            <a:avLst/>
          </a:prstGeom>
        </p:spPr>
      </p:pic>
      <p:sp>
        <p:nvSpPr>
          <p:cNvPr id="10" name="Rectangle à coins arrondis 9"/>
          <p:cNvSpPr/>
          <p:nvPr/>
        </p:nvSpPr>
        <p:spPr>
          <a:xfrm>
            <a:off x="5346662" y="1481758"/>
            <a:ext cx="1403551"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Loup-Rouge</a:t>
            </a:r>
            <a:endParaRPr lang="fr-FR" dirty="0">
              <a:solidFill>
                <a:schemeClr val="tx1"/>
              </a:solidFill>
            </a:endParaRPr>
          </a:p>
        </p:txBody>
      </p:sp>
      <p:sp>
        <p:nvSpPr>
          <p:cNvPr id="11" name="Rectangle à coins arrondis 10"/>
          <p:cNvSpPr/>
          <p:nvPr/>
        </p:nvSpPr>
        <p:spPr>
          <a:xfrm>
            <a:off x="2609752" y="1481758"/>
            <a:ext cx="1403551"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se cogne</a:t>
            </a:r>
            <a:endParaRPr lang="fr-FR" dirty="0">
              <a:solidFill>
                <a:schemeClr val="tx1"/>
              </a:solidFill>
            </a:endParaRPr>
          </a:p>
        </p:txBody>
      </p:sp>
      <p:sp>
        <p:nvSpPr>
          <p:cNvPr id="12" name="Rectangle à coins arrondis 11"/>
          <p:cNvSpPr/>
          <p:nvPr/>
        </p:nvSpPr>
        <p:spPr>
          <a:xfrm>
            <a:off x="1566243" y="1481758"/>
            <a:ext cx="936103"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parfois</a:t>
            </a:r>
            <a:endParaRPr lang="fr-FR" dirty="0">
              <a:solidFill>
                <a:schemeClr val="tx1"/>
              </a:solidFill>
            </a:endParaRPr>
          </a:p>
        </p:txBody>
      </p:sp>
      <p:sp>
        <p:nvSpPr>
          <p:cNvPr id="13" name="Rectangle à coins arrondis 12"/>
          <p:cNvSpPr/>
          <p:nvPr/>
        </p:nvSpPr>
        <p:spPr>
          <a:xfrm>
            <a:off x="6858224" y="1481758"/>
            <a:ext cx="936104"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contre</a:t>
            </a:r>
            <a:endParaRPr lang="fr-FR" dirty="0">
              <a:solidFill>
                <a:schemeClr val="tx1"/>
              </a:solidFill>
            </a:endParaRPr>
          </a:p>
        </p:txBody>
      </p:sp>
      <p:sp>
        <p:nvSpPr>
          <p:cNvPr id="14" name="Rectangle à coins arrondis 13"/>
          <p:cNvSpPr/>
          <p:nvPr/>
        </p:nvSpPr>
        <p:spPr>
          <a:xfrm>
            <a:off x="4121920" y="1481758"/>
            <a:ext cx="1152127"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un arbre</a:t>
            </a:r>
            <a:endParaRPr lang="fr-FR" dirty="0">
              <a:solidFill>
                <a:schemeClr val="tx1"/>
              </a:solidFill>
            </a:endParaRPr>
          </a:p>
        </p:txBody>
      </p:sp>
      <p:sp>
        <p:nvSpPr>
          <p:cNvPr id="15" name="Rectangle à coins arrondis 14"/>
          <p:cNvSpPr/>
          <p:nvPr/>
        </p:nvSpPr>
        <p:spPr>
          <a:xfrm>
            <a:off x="3654475" y="1999043"/>
            <a:ext cx="1403551" cy="360040"/>
          </a:xfrm>
          <a:prstGeom prst="roundRect">
            <a:avLst/>
          </a:prstGeom>
          <a:solidFill>
            <a:schemeClr val="accent2">
              <a:lumMod val="20000"/>
              <a:lumOff val="8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Loup-Rouge</a:t>
            </a:r>
            <a:endParaRPr lang="fr-FR" dirty="0">
              <a:solidFill>
                <a:schemeClr val="tx1"/>
              </a:solidFill>
            </a:endParaRPr>
          </a:p>
        </p:txBody>
      </p:sp>
      <p:sp>
        <p:nvSpPr>
          <p:cNvPr id="16" name="Rectangle à coins arrondis 15"/>
          <p:cNvSpPr/>
          <p:nvPr/>
        </p:nvSpPr>
        <p:spPr>
          <a:xfrm>
            <a:off x="1566244" y="1999043"/>
            <a:ext cx="792088" cy="360040"/>
          </a:xfrm>
          <a:prstGeom prst="roundRect">
            <a:avLst/>
          </a:prstGeom>
          <a:solidFill>
            <a:schemeClr val="accent2">
              <a:lumMod val="20000"/>
              <a:lumOff val="8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est né</a:t>
            </a:r>
            <a:endParaRPr lang="fr-FR" dirty="0">
              <a:solidFill>
                <a:schemeClr val="tx1"/>
              </a:solidFill>
            </a:endParaRPr>
          </a:p>
        </p:txBody>
      </p:sp>
      <p:sp>
        <p:nvSpPr>
          <p:cNvPr id="17" name="Rectangle à coins arrondis 16"/>
          <p:cNvSpPr/>
          <p:nvPr/>
        </p:nvSpPr>
        <p:spPr>
          <a:xfrm>
            <a:off x="2480778" y="1999043"/>
            <a:ext cx="1029681" cy="360040"/>
          </a:xfrm>
          <a:prstGeom prst="roundRect">
            <a:avLst/>
          </a:prstGeom>
          <a:solidFill>
            <a:schemeClr val="accent2">
              <a:lumMod val="20000"/>
              <a:lumOff val="8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un jour</a:t>
            </a:r>
            <a:endParaRPr lang="fr-FR" dirty="0">
              <a:solidFill>
                <a:schemeClr val="tx1"/>
              </a:solidFill>
            </a:endParaRPr>
          </a:p>
        </p:txBody>
      </p:sp>
      <p:sp>
        <p:nvSpPr>
          <p:cNvPr id="18" name="Rectangle à coins arrondis 17"/>
          <p:cNvSpPr/>
          <p:nvPr/>
        </p:nvSpPr>
        <p:spPr>
          <a:xfrm>
            <a:off x="5249516" y="1999043"/>
            <a:ext cx="1141264" cy="360040"/>
          </a:xfrm>
          <a:prstGeom prst="roundRect">
            <a:avLst/>
          </a:prstGeom>
          <a:solidFill>
            <a:schemeClr val="accent2">
              <a:lumMod val="20000"/>
              <a:lumOff val="8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d’orage</a:t>
            </a:r>
            <a:endParaRPr lang="fr-FR" dirty="0">
              <a:solidFill>
                <a:schemeClr val="tx1"/>
              </a:solidFill>
            </a:endParaRPr>
          </a:p>
        </p:txBody>
      </p:sp>
    </p:spTree>
    <p:extLst>
      <p:ext uri="{BB962C8B-B14F-4D97-AF65-F5344CB8AC3E}">
        <p14:creationId xmlns:p14="http://schemas.microsoft.com/office/powerpoint/2010/main" val="2913628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rot="20759357">
            <a:off x="2150151" y="1903091"/>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1 </a:t>
            </a:r>
            <a:endParaRPr lang="fr-FR" sz="4500" dirty="0">
              <a:latin typeface="Lilly" pitchFamily="2" charset="0"/>
            </a:endParaRPr>
          </a:p>
        </p:txBody>
      </p:sp>
    </p:spTree>
    <p:extLst>
      <p:ext uri="{BB962C8B-B14F-4D97-AF65-F5344CB8AC3E}">
        <p14:creationId xmlns:p14="http://schemas.microsoft.com/office/powerpoint/2010/main" val="1603616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Loup-Rouge</a:t>
            </a:r>
            <a:endParaRPr lang="fr-FR" dirty="0"/>
          </a:p>
        </p:txBody>
      </p:sp>
      <p:sp>
        <p:nvSpPr>
          <p:cNvPr id="6" name="Espace réservé du texte 5"/>
          <p:cNvSpPr>
            <a:spLocks noGrp="1"/>
          </p:cNvSpPr>
          <p:nvPr>
            <p:ph type="body" sz="quarter" idx="10"/>
          </p:nvPr>
        </p:nvSpPr>
        <p:spPr/>
        <p:txBody>
          <a:bodyPr/>
          <a:lstStyle/>
          <a:p>
            <a:pPr>
              <a:lnSpc>
                <a:spcPct val="200000"/>
              </a:lnSpc>
            </a:pPr>
            <a:r>
              <a:rPr lang="fr-FR" dirty="0"/>
              <a:t>Loup-Rouge est un loup rouge, de la tête à la queue. Il est né un jour d’orage. Son frère et sa sœur sont gris. Le chef de la meute ne veut pas d’un loup rouge dans sa meute. Il pense qu'un loup rouge porte malheur. Le père et la mère de Loup-Rouge ne sont pas contents. Loup-Rouge a un secret : s’il se cogne dans un arbre, il devient un petit garçon, s’il se cogne encore, il redevient un loup.</a:t>
            </a:r>
          </a:p>
          <a:p>
            <a:pPr algn="r">
              <a:lnSpc>
                <a:spcPct val="125000"/>
              </a:lnSpc>
            </a:pPr>
            <a:r>
              <a:rPr lang="fr-FR" b="0" dirty="0"/>
              <a:t>D’après </a:t>
            </a:r>
            <a:r>
              <a:rPr lang="fr-FR" b="0" i="1" dirty="0"/>
              <a:t>Loup-Rouge</a:t>
            </a:r>
            <a:r>
              <a:rPr lang="fr-FR" b="0" dirty="0"/>
              <a:t>, de Domitille de </a:t>
            </a:r>
            <a:r>
              <a:rPr lang="fr-FR" b="0" dirty="0" err="1"/>
              <a:t>Pressensé</a:t>
            </a:r>
            <a:endParaRPr lang="fr-FR" b="0" dirty="0"/>
          </a:p>
          <a:p>
            <a:pPr algn="r">
              <a:lnSpc>
                <a:spcPct val="125000"/>
              </a:lnSpc>
            </a:pPr>
            <a:r>
              <a:rPr lang="fr-FR" b="0" dirty="0"/>
              <a:t>Pocket Jeunesse, février </a:t>
            </a:r>
            <a:r>
              <a:rPr lang="fr-FR" b="0" dirty="0" smtClean="0"/>
              <a:t>2011</a:t>
            </a:r>
            <a:endParaRPr lang="fr-FR" b="0" dirty="0"/>
          </a:p>
        </p:txBody>
      </p:sp>
    </p:spTree>
    <p:extLst>
      <p:ext uri="{BB962C8B-B14F-4D97-AF65-F5344CB8AC3E}">
        <p14:creationId xmlns:p14="http://schemas.microsoft.com/office/powerpoint/2010/main" val="1333748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Entourer en rouge les majuscules et en bleu les points.</a:t>
            </a:r>
            <a:endParaRPr lang="fr-FR" dirty="0"/>
          </a:p>
        </p:txBody>
      </p:sp>
      <p:sp>
        <p:nvSpPr>
          <p:cNvPr id="5" name="Espace réservé du texte 4"/>
          <p:cNvSpPr>
            <a:spLocks noGrp="1"/>
          </p:cNvSpPr>
          <p:nvPr>
            <p:ph type="body" sz="quarter" idx="11"/>
          </p:nvPr>
        </p:nvSpPr>
        <p:spPr>
          <a:xfrm>
            <a:off x="125414" y="692696"/>
            <a:ext cx="9643246" cy="5617369"/>
          </a:xfrm>
        </p:spPr>
        <p:txBody>
          <a:bodyPr/>
          <a:lstStyle/>
          <a:p>
            <a:pPr lvl="4">
              <a:lnSpc>
                <a:spcPct val="250000"/>
              </a:lnSpc>
            </a:pPr>
            <a:r>
              <a:rPr lang="fr-FR" spc="300" dirty="0"/>
              <a:t>Loup-Rouge  est  un  loup  rouge , de  la  tête  à  la  queue .  Il  est  né  un  jour  d’orage .  Son  frère  et  sa  sœur  sont  gris .  Le  chef  de  la  meute  ne  veut  pas  d’un  loup  rouge  dans  sa  meute . Il  pense  qu'un  loup  rouge  porte  malheur .  Le  père  et  la  mère  de  Loup-Rouge  ne  sont  pas  contents .  Loup-Rouge  a  un  secret  :  s’il  se  cogne  dans  un  arbre ,  il  devient  un  petit  garçon ,  s’il  se  cogne  encore ,  il  redevient  un  loup </a:t>
            </a:r>
            <a:r>
              <a:rPr lang="fr-FR" spc="300" dirty="0" smtClean="0"/>
              <a:t>.</a:t>
            </a:r>
            <a:endParaRPr lang="fr-FR" spc="300" dirty="0"/>
          </a:p>
        </p:txBody>
      </p:sp>
      <p:sp>
        <p:nvSpPr>
          <p:cNvPr id="6" name="Espace réservé du texte 5"/>
          <p:cNvSpPr>
            <a:spLocks noGrp="1"/>
          </p:cNvSpPr>
          <p:nvPr>
            <p:ph type="body" sz="quarter" idx="12"/>
          </p:nvPr>
        </p:nvSpPr>
        <p:spPr/>
        <p:txBody>
          <a:bodyPr/>
          <a:lstStyle/>
          <a:p>
            <a:r>
              <a:rPr lang="fr-FR" dirty="0" smtClean="0"/>
              <a:t>Le texte</a:t>
            </a:r>
            <a:endParaRPr lang="fr-FR" dirty="0"/>
          </a:p>
        </p:txBody>
      </p:sp>
    </p:spTree>
    <p:extLst>
      <p:ext uri="{BB962C8B-B14F-4D97-AF65-F5344CB8AC3E}">
        <p14:creationId xmlns:p14="http://schemas.microsoft.com/office/powerpoint/2010/main" val="13903048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0"/>
          </p:nvPr>
        </p:nvSpPr>
        <p:spPr/>
        <p:txBody>
          <a:bodyPr/>
          <a:lstStyle/>
          <a:p>
            <a:r>
              <a:rPr lang="fr-FR" dirty="0" smtClean="0"/>
              <a:t>Que signifie chacun des mots soulignés ?</a:t>
            </a:r>
            <a:endParaRPr lang="fr-FR" dirty="0"/>
          </a:p>
        </p:txBody>
      </p:sp>
      <p:sp>
        <p:nvSpPr>
          <p:cNvPr id="6" name="Espace réservé du texte 5"/>
          <p:cNvSpPr>
            <a:spLocks noGrp="1"/>
          </p:cNvSpPr>
          <p:nvPr>
            <p:ph type="body" sz="quarter" idx="11"/>
          </p:nvPr>
        </p:nvSpPr>
        <p:spPr>
          <a:xfrm>
            <a:off x="125414" y="584200"/>
            <a:ext cx="9643246" cy="5617369"/>
          </a:xfrm>
        </p:spPr>
        <p:txBody>
          <a:bodyPr/>
          <a:lstStyle/>
          <a:p>
            <a:pPr lvl="4"/>
            <a:r>
              <a:rPr lang="fr-FR" dirty="0"/>
              <a:t>Loup-Rouge est un loup rouge, de la tête à la queue. </a:t>
            </a:r>
            <a:r>
              <a:rPr lang="fr-FR" u="sng" dirty="0">
                <a:uFill>
                  <a:solidFill>
                    <a:srgbClr val="FF0000"/>
                  </a:solidFill>
                </a:uFill>
              </a:rPr>
              <a:t>Il</a:t>
            </a:r>
            <a:r>
              <a:rPr lang="fr-FR" dirty="0"/>
              <a:t> est né un jour d’orage. Son frère et sa sœur sont gris. Le chef de la meute ne veut pas d’un loup rouge dans sa meute. </a:t>
            </a:r>
            <a:r>
              <a:rPr lang="fr-FR" u="sng" dirty="0">
                <a:uFill>
                  <a:solidFill>
                    <a:srgbClr val="FF0000"/>
                  </a:solidFill>
                </a:uFill>
              </a:rPr>
              <a:t>Il</a:t>
            </a:r>
            <a:r>
              <a:rPr lang="fr-FR" dirty="0"/>
              <a:t> pense qu'un loup rouge porte malheur. Le père et la mère de Loup-Rouge ne sont pas contents. Loup-Rouge a un secret : s’il se cogne dans un arbre, </a:t>
            </a:r>
            <a:r>
              <a:rPr lang="fr-FR" u="sng" dirty="0">
                <a:uFill>
                  <a:solidFill>
                    <a:srgbClr val="FF0000"/>
                  </a:solidFill>
                </a:uFill>
              </a:rPr>
              <a:t>il</a:t>
            </a:r>
            <a:r>
              <a:rPr lang="fr-FR" dirty="0"/>
              <a:t> devient un petit garçon, s’il se cogne encore, il redevient un loup.</a:t>
            </a:r>
          </a:p>
        </p:txBody>
      </p:sp>
      <p:sp>
        <p:nvSpPr>
          <p:cNvPr id="7" name="Espace réservé du texte 6"/>
          <p:cNvSpPr>
            <a:spLocks noGrp="1"/>
          </p:cNvSpPr>
          <p:nvPr>
            <p:ph type="body" sz="quarter" idx="12"/>
          </p:nvPr>
        </p:nvSpPr>
        <p:spPr/>
        <p:txBody>
          <a:bodyPr/>
          <a:lstStyle/>
          <a:p>
            <a:r>
              <a:rPr lang="fr-FR" dirty="0" smtClean="0"/>
              <a:t>Le texte</a:t>
            </a:r>
            <a:endParaRPr lang="fr-FR" dirty="0"/>
          </a:p>
        </p:txBody>
      </p:sp>
    </p:spTree>
    <p:extLst>
      <p:ext uri="{BB962C8B-B14F-4D97-AF65-F5344CB8AC3E}">
        <p14:creationId xmlns:p14="http://schemas.microsoft.com/office/powerpoint/2010/main" val="3106307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smtClean="0"/>
              <a:t>Remets les mots dans l’ordre pour former une phrase correcte :</a:t>
            </a:r>
            <a:endParaRPr lang="fr-FR" dirty="0"/>
          </a:p>
        </p:txBody>
      </p:sp>
      <p:sp>
        <p:nvSpPr>
          <p:cNvPr id="4" name="Espace réservé du texte 3"/>
          <p:cNvSpPr>
            <a:spLocks noGrp="1"/>
          </p:cNvSpPr>
          <p:nvPr>
            <p:ph type="body" sz="quarter" idx="11"/>
          </p:nvPr>
        </p:nvSpPr>
        <p:spPr>
          <a:xfrm>
            <a:off x="121913" y="584749"/>
            <a:ext cx="9358045" cy="5878767"/>
          </a:xfrm>
        </p:spPr>
        <p:txBody>
          <a:bodyPr/>
          <a:lstStyle/>
          <a:p>
            <a:pPr lvl="1"/>
            <a:r>
              <a:rPr lang="fr-FR" b="0" dirty="0" smtClean="0"/>
              <a:t>1</a:t>
            </a:r>
            <a:r>
              <a:rPr lang="fr-FR" b="0" dirty="0" smtClean="0"/>
              <a:t>)</a:t>
            </a:r>
          </a:p>
          <a:p>
            <a:pPr lvl="1"/>
            <a:endParaRPr lang="fr-FR" b="0" dirty="0" smtClean="0"/>
          </a:p>
          <a:p>
            <a:pPr lvl="1"/>
            <a:r>
              <a:rPr lang="fr-FR" b="0" dirty="0" smtClean="0"/>
              <a:t>2)</a:t>
            </a:r>
          </a:p>
        </p:txBody>
      </p:sp>
      <p:sp>
        <p:nvSpPr>
          <p:cNvPr id="5" name="Espace réservé du texte 4"/>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4551520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Trouve la phrase qui veut dire le contraire de celle-ci :</a:t>
            </a:r>
            <a:endParaRPr lang="fr-FR" dirty="0"/>
          </a:p>
        </p:txBody>
      </p:sp>
      <p:sp>
        <p:nvSpPr>
          <p:cNvPr id="3" name="Espace réservé du texte 2"/>
          <p:cNvSpPr>
            <a:spLocks noGrp="1"/>
          </p:cNvSpPr>
          <p:nvPr>
            <p:ph type="body" sz="quarter" idx="11"/>
          </p:nvPr>
        </p:nvSpPr>
        <p:spPr/>
        <p:txBody>
          <a:bodyPr/>
          <a:lstStyle/>
          <a:p>
            <a:r>
              <a:rPr lang="fr-FR" dirty="0" smtClean="0"/>
              <a:t>Le père et la mère de Loup-Rouge ne sont pas contents.</a:t>
            </a:r>
            <a:endParaRPr lang="fr-FR" dirty="0"/>
          </a:p>
        </p:txBody>
      </p:sp>
      <p:sp>
        <p:nvSpPr>
          <p:cNvPr id="4" name="Espace réservé du texte 3"/>
          <p:cNvSpPr>
            <a:spLocks noGrp="1"/>
          </p:cNvSpPr>
          <p:nvPr>
            <p:ph type="body" sz="quarter" idx="12"/>
          </p:nvPr>
        </p:nvSpPr>
        <p:spPr/>
        <p:txBody>
          <a:bodyPr/>
          <a:lstStyle/>
          <a:p>
            <a:r>
              <a:rPr lang="fr-FR" dirty="0" smtClean="0"/>
              <a:t>Les phrases</a:t>
            </a:r>
            <a:endParaRPr lang="fr-FR" dirty="0"/>
          </a:p>
        </p:txBody>
      </p:sp>
    </p:spTree>
    <p:extLst>
      <p:ext uri="{BB962C8B-B14F-4D97-AF65-F5344CB8AC3E}">
        <p14:creationId xmlns:p14="http://schemas.microsoft.com/office/powerpoint/2010/main" val="3814238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rot="20759357">
            <a:off x="2154434" y="1669914"/>
            <a:ext cx="1853182" cy="1482223"/>
          </a:xfrm>
          <a:prstGeom prst="rect">
            <a:avLst/>
          </a:prstGeom>
          <a:noFill/>
        </p:spPr>
        <p:txBody>
          <a:bodyPr wrap="square" rtlCol="0">
            <a:spAutoFit/>
          </a:bodyPr>
          <a:lstStyle/>
          <a:p>
            <a:pPr algn="ctr"/>
            <a:r>
              <a:rPr lang="fr-FR" sz="4500" dirty="0" smtClean="0">
                <a:latin typeface="Lilly" pitchFamily="2" charset="0"/>
              </a:rPr>
              <a:t>Jour</a:t>
            </a:r>
          </a:p>
          <a:p>
            <a:pPr algn="ctr"/>
            <a:r>
              <a:rPr lang="fr-FR" sz="4500" dirty="0" smtClean="0">
                <a:latin typeface="Lilly" pitchFamily="2" charset="0"/>
              </a:rPr>
              <a:t>2 </a:t>
            </a:r>
            <a:endParaRPr lang="fr-FR" sz="4500" dirty="0">
              <a:latin typeface="Lilly" pitchFamily="2" charset="0"/>
            </a:endParaRPr>
          </a:p>
        </p:txBody>
      </p:sp>
    </p:spTree>
    <p:extLst>
      <p:ext uri="{BB962C8B-B14F-4D97-AF65-F5344CB8AC3E}">
        <p14:creationId xmlns:p14="http://schemas.microsoft.com/office/powerpoint/2010/main" val="1555163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Relis le texte en transformant « Loup-Rouge » en « Louve-Rouge ».</a:t>
            </a:r>
            <a:endParaRPr lang="fr-FR" dirty="0"/>
          </a:p>
        </p:txBody>
      </p:sp>
      <p:sp>
        <p:nvSpPr>
          <p:cNvPr id="5" name="Espace réservé du texte 4"/>
          <p:cNvSpPr>
            <a:spLocks noGrp="1"/>
          </p:cNvSpPr>
          <p:nvPr>
            <p:ph type="body" sz="quarter" idx="11"/>
          </p:nvPr>
        </p:nvSpPr>
        <p:spPr>
          <a:xfrm>
            <a:off x="130993" y="584200"/>
            <a:ext cx="9643246" cy="5617369"/>
          </a:xfrm>
        </p:spPr>
        <p:txBody>
          <a:bodyPr/>
          <a:lstStyle/>
          <a:p>
            <a:pPr lvl="4"/>
            <a:r>
              <a:rPr lang="fr-FR" dirty="0"/>
              <a:t>Loup-Rouge   est   un   loup   rouge , de   la   tête   à   la   queue .   Il   est   né   un   jour   d’orage .   Son   frère   et   sa   sœur   sont   gris .   Le   chef   de   la   meute   ne   veut   pas   d’un   loup   rouge   dans   sa   meute . Il   pense   qu'un   loup   rouge   porte   malheur .   Le   père   et   la   mère   de   Loup-Rouge   ne   sont   pas   contents .   Loup-Rouge   a   un   secret   :   s’il   se   cogne   dans   un   arbre ,   il   devient   un   petit   garçon ,   s’il   se   cogne   encore ,   il   redevient   un   loup </a:t>
            </a:r>
            <a:r>
              <a:rPr lang="fr-FR" dirty="0" smtClean="0"/>
              <a:t>.</a:t>
            </a:r>
            <a:endParaRPr lang="fr-FR" dirty="0"/>
          </a:p>
        </p:txBody>
      </p:sp>
      <p:sp>
        <p:nvSpPr>
          <p:cNvPr id="6" name="Espace réservé du texte 5"/>
          <p:cNvSpPr>
            <a:spLocks noGrp="1"/>
          </p:cNvSpPr>
          <p:nvPr>
            <p:ph type="body" sz="quarter" idx="12"/>
          </p:nvPr>
        </p:nvSpPr>
        <p:spPr/>
        <p:txBody>
          <a:bodyPr/>
          <a:lstStyle/>
          <a:p>
            <a:r>
              <a:rPr lang="fr-FR" dirty="0" smtClean="0"/>
              <a:t>Transposition</a:t>
            </a:r>
            <a:endParaRPr lang="fr-FR" dirty="0"/>
          </a:p>
        </p:txBody>
      </p:sp>
      <p:sp>
        <p:nvSpPr>
          <p:cNvPr id="7" name="ZoneTexte 6"/>
          <p:cNvSpPr txBox="1"/>
          <p:nvPr/>
        </p:nvSpPr>
        <p:spPr>
          <a:xfrm>
            <a:off x="130993" y="1443468"/>
            <a:ext cx="1800200" cy="461665"/>
          </a:xfrm>
          <a:prstGeom prst="rect">
            <a:avLst/>
          </a:prstGeom>
          <a:noFill/>
        </p:spPr>
        <p:txBody>
          <a:bodyPr wrap="square" rtlCol="0">
            <a:spAutoFit/>
          </a:bodyPr>
          <a:lstStyle/>
          <a:p>
            <a:r>
              <a:rPr lang="fr-FR" sz="2300" dirty="0" smtClean="0">
                <a:solidFill>
                  <a:srgbClr val="FF0000"/>
                </a:solidFill>
                <a:latin typeface="Cursive standard" pitchFamily="2" charset="0"/>
              </a:rPr>
              <a:t>Louve-Rouge</a:t>
            </a:r>
            <a:endParaRPr lang="fr-FR" sz="2300" dirty="0">
              <a:solidFill>
                <a:srgbClr val="FF0000"/>
              </a:solidFill>
              <a:latin typeface="Cursive standard" pitchFamily="2" charset="0"/>
            </a:endParaRPr>
          </a:p>
        </p:txBody>
      </p:sp>
      <p:cxnSp>
        <p:nvCxnSpPr>
          <p:cNvPr id="8" name="Connecteur droit 7"/>
          <p:cNvCxnSpPr/>
          <p:nvPr/>
        </p:nvCxnSpPr>
        <p:spPr>
          <a:xfrm>
            <a:off x="198091" y="1268760"/>
            <a:ext cx="129614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2195736" y="1253347"/>
            <a:ext cx="95468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2142307" y="1443467"/>
            <a:ext cx="1656184" cy="461665"/>
          </a:xfrm>
          <a:prstGeom prst="rect">
            <a:avLst/>
          </a:prstGeom>
          <a:noFill/>
        </p:spPr>
        <p:txBody>
          <a:bodyPr wrap="square" rtlCol="0">
            <a:spAutoFit/>
          </a:bodyPr>
          <a:lstStyle/>
          <a:p>
            <a:r>
              <a:rPr lang="fr-FR" sz="2300" dirty="0" smtClean="0">
                <a:solidFill>
                  <a:srgbClr val="FF0000"/>
                </a:solidFill>
                <a:latin typeface="Cursive standard" pitchFamily="2" charset="0"/>
              </a:rPr>
              <a:t>une</a:t>
            </a:r>
            <a:endParaRPr lang="fr-FR" sz="2300" dirty="0">
              <a:solidFill>
                <a:srgbClr val="FF0000"/>
              </a:solidFill>
              <a:latin typeface="Cursive standard" pitchFamily="2" charset="0"/>
            </a:endParaRPr>
          </a:p>
        </p:txBody>
      </p:sp>
    </p:spTree>
    <p:extLst>
      <p:ext uri="{BB962C8B-B14F-4D97-AF65-F5344CB8AC3E}">
        <p14:creationId xmlns:p14="http://schemas.microsoft.com/office/powerpoint/2010/main" val="82554195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22</TotalTime>
  <Words>862</Words>
  <Application>Microsoft Office PowerPoint</Application>
  <PresentationFormat>Personnalisé</PresentationFormat>
  <Paragraphs>76</Paragraphs>
  <Slides>17</Slides>
  <Notes>0</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Faire de la grammaire au CE1 - Prérempli</vt:lpstr>
      <vt:lpstr>Présentation PowerPoint</vt:lpstr>
      <vt:lpstr>Présentation PowerPoint</vt:lpstr>
      <vt:lpstr>Loup-Rouge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4</cp:revision>
  <dcterms:created xsi:type="dcterms:W3CDTF">2014-08-28T13:19:11Z</dcterms:created>
  <dcterms:modified xsi:type="dcterms:W3CDTF">2014-08-28T13:41:13Z</dcterms:modified>
</cp:coreProperties>
</file>