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75" r:id="rId8"/>
    <p:sldId id="276" r:id="rId9"/>
    <p:sldId id="260" r:id="rId10"/>
    <p:sldId id="264" r:id="rId11"/>
    <p:sldId id="273" r:id="rId12"/>
    <p:sldId id="265" r:id="rId13"/>
    <p:sldId id="261" r:id="rId14"/>
    <p:sldId id="262" r:id="rId15"/>
    <p:sldId id="266" r:id="rId16"/>
    <p:sldId id="267" r:id="rId17"/>
    <p:sldId id="277" r:id="rId18"/>
    <p:sldId id="278" r:id="rId19"/>
    <p:sldId id="279" r:id="rId20"/>
    <p:sldId id="269" r:id="rId21"/>
    <p:sldId id="274" r:id="rId22"/>
    <p:sldId id="263" r:id="rId23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94" d="100"/>
          <a:sy n="94" d="100"/>
        </p:scale>
        <p:origin x="-802" y="-77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339966"/>
                </a:solidFill>
              </a:rPr>
              <a:t>Collectif</a:t>
            </a:r>
            <a:endParaRPr lang="fr-FR" dirty="0">
              <a:solidFill>
                <a:srgbClr val="339966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Collectif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Individuel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9F5FCF"/>
                </a:solidFill>
              </a:rPr>
              <a:t>Exercices</a:t>
            </a:r>
            <a:endParaRPr lang="fr-FR" dirty="0">
              <a:solidFill>
                <a:srgbClr val="9F5FCF"/>
              </a:solidFill>
            </a:endParaRP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 smtClean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Synthèse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Texte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2  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~   Semaine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3, </a:t>
            </a:r>
            <a:r>
              <a:rPr lang="fr-FR" sz="30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période 1</a:t>
            </a:r>
          </a:p>
          <a:p>
            <a:pPr algn="ctr"/>
            <a:r>
              <a:rPr lang="fr-FR" sz="36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Rêve de chat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Remets les mots dans l’ordre pour former une phrase correcte :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5414" y="584684"/>
            <a:ext cx="9648824" cy="6157429"/>
          </a:xfrm>
        </p:spPr>
        <p:txBody>
          <a:bodyPr/>
          <a:lstStyle/>
          <a:p>
            <a:pPr lvl="2"/>
            <a:r>
              <a:rPr lang="fr-FR" b="0" dirty="0" smtClean="0"/>
              <a:t>1)</a:t>
            </a:r>
          </a:p>
          <a:p>
            <a:pPr lvl="2"/>
            <a:r>
              <a:rPr lang="fr-FR" b="0" dirty="0" smtClean="0"/>
              <a:t>2)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Trouve la phrase qui veut dire le contraire de celle-ci :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5617369"/>
          </a:xfrm>
        </p:spPr>
        <p:txBody>
          <a:bodyPr/>
          <a:lstStyle/>
          <a:p>
            <a:pPr>
              <a:lnSpc>
                <a:spcPct val="300000"/>
              </a:lnSpc>
            </a:pPr>
            <a:r>
              <a:rPr lang="fr-FR" dirty="0" smtClean="0"/>
              <a:t>Noiraud ne peut pas se passer de Clara.</a:t>
            </a:r>
          </a:p>
          <a:p>
            <a:pPr>
              <a:lnSpc>
                <a:spcPct val="300000"/>
              </a:lnSpc>
            </a:pPr>
            <a:r>
              <a:rPr lang="fr-FR" dirty="0" smtClean="0"/>
              <a:t>Clara s’endort dans son lit.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238412" y="191384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2 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Transposer le texte en transformant « </a:t>
            </a:r>
            <a:r>
              <a:rPr lang="fr-FR" dirty="0" smtClean="0"/>
              <a:t>Clara</a:t>
            </a:r>
            <a:r>
              <a:rPr lang="fr-FR" dirty="0" smtClean="0"/>
              <a:t> » en « </a:t>
            </a:r>
            <a:r>
              <a:rPr lang="fr-FR" dirty="0" smtClean="0"/>
              <a:t>Clara et Manon</a:t>
            </a:r>
            <a:r>
              <a:rPr lang="fr-FR" dirty="0" smtClean="0"/>
              <a:t> » </a:t>
            </a:r>
            <a:r>
              <a:rPr lang="fr-FR" dirty="0" smtClean="0"/>
              <a:t>(elle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ym typeface="Wingdings" panose="05000000000000000000" pitchFamily="2" charset="2"/>
              </a:rPr>
              <a:t>elles).</a:t>
            </a:r>
            <a:endParaRPr lang="fr-FR" dirty="0" smtClean="0">
              <a:sym typeface="Wingdings" panose="05000000000000000000" pitchFamily="2" charset="2"/>
            </a:endParaRPr>
          </a:p>
          <a:p>
            <a:pPr lvl="4"/>
            <a:r>
              <a:rPr lang="fr-FR" dirty="0" smtClean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</a:t>
            </a:r>
            <a:r>
              <a:rPr lang="fr-FR" dirty="0" smtClean="0"/>
              <a:t>Clara</a:t>
            </a:r>
            <a:r>
              <a:rPr lang="fr-FR" dirty="0" smtClean="0"/>
              <a:t> » en « </a:t>
            </a:r>
            <a:r>
              <a:rPr lang="fr-FR" dirty="0" smtClean="0"/>
              <a:t>Clara et Manon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92727"/>
            <a:ext cx="9643246" cy="6149386"/>
          </a:xfrm>
        </p:spPr>
        <p:txBody>
          <a:bodyPr/>
          <a:lstStyle/>
          <a:p>
            <a:pPr lvl="4">
              <a:lnSpc>
                <a:spcPct val="240000"/>
              </a:lnSpc>
            </a:pPr>
            <a:r>
              <a:rPr lang="fr-FR" dirty="0"/>
              <a:t>Clara  aime  beaucoup  jouer  avec  Noiraud ,  son  petit  chat  noir .  Noiraud  ne  peut  pas  se  passer  de  Clara,  il  la  suit  partout !    Quand  Clara  va  dans  le  jardin ,  Noiraud  va  dans  le    jardin .    Quand  elle  va  dans  la  maison ,  il  va  dans  la  maison . </a:t>
            </a:r>
          </a:p>
          <a:p>
            <a:pPr lvl="4">
              <a:lnSpc>
                <a:spcPct val="240000"/>
              </a:lnSpc>
            </a:pPr>
            <a:r>
              <a:rPr lang="fr-FR" dirty="0"/>
              <a:t>Et  quand  Clara  part  dormir ,  que  fait  le  petit  chat  noir  ?  Noiraud  aimerait    beaucoup  la  suivre  dans  son  lit .  Clara  aimerait  beaucoup    dormir  avec  lui .  Mais  Maman  a  dit :  « Chacun  dans  son  lit » .  Alors ,  Clara  s'endort  dans  son  lit  et  Noiraud  reste  sur  son  tapis </a:t>
            </a:r>
            <a:r>
              <a:rPr lang="fr-FR" dirty="0" smtClean="0"/>
              <a:t>.</a:t>
            </a:r>
          </a:p>
          <a:p>
            <a:pPr lvl="4">
              <a:lnSpc>
                <a:spcPct val="240000"/>
              </a:lnSpc>
            </a:pPr>
            <a:r>
              <a:rPr lang="fr-FR" dirty="0" smtClean="0"/>
              <a:t>Tous  les  deux  rêvent .  Clara  rêve  à  Noiraud ,  mais  à  qui  rêve  Noiraud 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198091" y="1124744"/>
            <a:ext cx="12241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130993" y="1237532"/>
            <a:ext cx="28754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FF0000"/>
                </a:solidFill>
                <a:latin typeface="Cursive standard" pitchFamily="2" charset="0"/>
              </a:rPr>
              <a:t>Clara et Manon aiment</a:t>
            </a:r>
            <a:endParaRPr lang="fr-FR" sz="2200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3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 smtClean="0"/>
          </a:p>
          <a:p>
            <a:r>
              <a:rPr lang="fr-FR" dirty="0" smtClean="0"/>
              <a:t>Mettre dans l’ordre alphabétique :</a:t>
            </a:r>
          </a:p>
          <a:p>
            <a:pPr lvl="1"/>
            <a:r>
              <a:rPr lang="fr-FR" dirty="0" smtClean="0"/>
              <a:t>lit – jardin – chat – tapis</a:t>
            </a:r>
          </a:p>
          <a:p>
            <a:endParaRPr lang="fr-FR" dirty="0" smtClean="0"/>
          </a:p>
          <a:p>
            <a:r>
              <a:rPr lang="fr-FR" dirty="0"/>
              <a:t>Mettre dans l’ordre alphabétique :</a:t>
            </a:r>
          </a:p>
          <a:p>
            <a:pPr lvl="1"/>
            <a:r>
              <a:rPr lang="fr-FR" dirty="0" smtClean="0"/>
              <a:t>noir – chacun – rêve – quand - tous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2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Remettre chaque série de mots dans l’ordre alphabétique.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448780"/>
            <a:ext cx="9643246" cy="5293333"/>
          </a:xfrm>
        </p:spPr>
        <p:txBody>
          <a:bodyPr/>
          <a:lstStyle/>
          <a:p>
            <a:pPr lvl="3">
              <a:lnSpc>
                <a:spcPct val="250000"/>
              </a:lnSpc>
            </a:pPr>
            <a:r>
              <a:rPr lang="fr-FR" dirty="0" smtClean="0"/>
              <a:t>Série 1:</a:t>
            </a:r>
          </a:p>
          <a:p>
            <a:pPr lvl="3">
              <a:lnSpc>
                <a:spcPct val="250000"/>
              </a:lnSpc>
            </a:pPr>
            <a:endParaRPr lang="fr-FR" dirty="0"/>
          </a:p>
          <a:p>
            <a:pPr lvl="3">
              <a:lnSpc>
                <a:spcPct val="250000"/>
              </a:lnSpc>
            </a:pPr>
            <a:endParaRPr lang="fr-FR" dirty="0" smtClean="0"/>
          </a:p>
          <a:p>
            <a:pPr lvl="3">
              <a:lnSpc>
                <a:spcPct val="250000"/>
              </a:lnSpc>
            </a:pPr>
            <a:r>
              <a:rPr lang="fr-FR" dirty="0" smtClean="0"/>
              <a:t>Série 2 :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9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Transposer le texte en transformant « </a:t>
            </a:r>
            <a:r>
              <a:rPr lang="fr-FR" dirty="0" smtClean="0"/>
              <a:t>Noiraud</a:t>
            </a:r>
            <a:r>
              <a:rPr lang="fr-FR" dirty="0" smtClean="0"/>
              <a:t> » en « </a:t>
            </a:r>
            <a:r>
              <a:rPr lang="fr-FR" dirty="0" smtClean="0"/>
              <a:t>Noirette</a:t>
            </a:r>
            <a:r>
              <a:rPr lang="fr-FR" dirty="0" smtClean="0"/>
              <a:t> » </a:t>
            </a:r>
            <a:r>
              <a:rPr lang="fr-FR" dirty="0" smtClean="0"/>
              <a:t>(il </a:t>
            </a:r>
            <a:r>
              <a:rPr lang="fr-FR" dirty="0" smtClean="0">
                <a:sym typeface="Wingdings" panose="05000000000000000000" pitchFamily="2" charset="2"/>
              </a:rPr>
              <a:t> elle).</a:t>
            </a:r>
            <a:endParaRPr lang="fr-FR" dirty="0" smtClean="0">
              <a:sym typeface="Wingdings" panose="05000000000000000000" pitchFamily="2" charset="2"/>
            </a:endParaRPr>
          </a:p>
          <a:p>
            <a:pPr lvl="4"/>
            <a:r>
              <a:rPr lang="fr-FR" dirty="0" smtClean="0">
                <a:sym typeface="Wingdings" panose="05000000000000000000" pitchFamily="2" charset="2"/>
              </a:rPr>
              <a:t>(Diapo de travail : voir la page suivante.)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Transforme « </a:t>
            </a:r>
            <a:r>
              <a:rPr lang="fr-FR" dirty="0" smtClean="0"/>
              <a:t>Noiraud</a:t>
            </a:r>
            <a:r>
              <a:rPr lang="fr-FR" dirty="0" smtClean="0"/>
              <a:t> » en « </a:t>
            </a:r>
            <a:r>
              <a:rPr lang="fr-FR" dirty="0" smtClean="0"/>
              <a:t>Noirette</a:t>
            </a:r>
            <a:r>
              <a:rPr lang="fr-FR" dirty="0" smtClean="0"/>
              <a:t> ».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592678"/>
            <a:ext cx="9643246" cy="6149386"/>
          </a:xfrm>
        </p:spPr>
        <p:txBody>
          <a:bodyPr/>
          <a:lstStyle/>
          <a:p>
            <a:pPr lvl="4">
              <a:lnSpc>
                <a:spcPct val="240000"/>
              </a:lnSpc>
            </a:pPr>
            <a:r>
              <a:rPr lang="fr-FR" dirty="0" smtClean="0"/>
              <a:t>[ … ]</a:t>
            </a:r>
          </a:p>
          <a:p>
            <a:pPr lvl="4">
              <a:lnSpc>
                <a:spcPct val="240000"/>
              </a:lnSpc>
            </a:pPr>
            <a:r>
              <a:rPr lang="fr-FR" dirty="0" smtClean="0"/>
              <a:t>Et  </a:t>
            </a:r>
            <a:r>
              <a:rPr lang="fr-FR" dirty="0"/>
              <a:t>quand  Clara  part  dormir ,  que  fait  le  petit  chat  noir  ?  Noiraud  aimerait    beaucoup  la  suivre  dans  son  lit .  Clara  aimerait  beaucoup    dormir  avec  lui .  Mais  Maman  a  dit :  « Chacun  dans  son  lit » .  Alors ,  Clara  s'endort  dans  son  lit  et  Noiraud  reste  sur  son  tapis </a:t>
            </a:r>
            <a:r>
              <a:rPr lang="fr-FR" dirty="0" smtClean="0"/>
              <a:t>.</a:t>
            </a:r>
          </a:p>
          <a:p>
            <a:pPr lvl="4">
              <a:lnSpc>
                <a:spcPct val="240000"/>
              </a:lnSpc>
            </a:pPr>
            <a:r>
              <a:rPr lang="fr-FR" dirty="0" smtClean="0"/>
              <a:t>Tous  les  deux  rêvent .  Clara  rêve  à  Noiraud ,  mais  à  qui  rêve  Noiraud ?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Transposition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5010416" y="1872450"/>
            <a:ext cx="228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010416" y="2008964"/>
            <a:ext cx="27279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FF0000"/>
                </a:solidFill>
                <a:latin typeface="Cursive standard" pitchFamily="2" charset="0"/>
              </a:rPr>
              <a:t>²la</a:t>
            </a:r>
            <a:r>
              <a:rPr lang="fr-FR" sz="2200" dirty="0" smtClean="0">
                <a:solidFill>
                  <a:srgbClr val="FF0000"/>
                </a:solidFill>
                <a:latin typeface="Cursive standard" pitchFamily="2" charset="0"/>
              </a:rPr>
              <a:t> </a:t>
            </a:r>
            <a:r>
              <a:rPr lang="fr-FR" sz="2200" dirty="0" smtClean="0">
                <a:solidFill>
                  <a:srgbClr val="FF0000"/>
                </a:solidFill>
                <a:latin typeface="Cursive standard" pitchFamily="2" charset="0"/>
              </a:rPr>
              <a:t>²petite</a:t>
            </a:r>
            <a:r>
              <a:rPr lang="fr-FR" sz="2200" dirty="0" smtClean="0">
                <a:solidFill>
                  <a:srgbClr val="FF0000"/>
                </a:solidFill>
                <a:latin typeface="Cursive standard" pitchFamily="2" charset="0"/>
              </a:rPr>
              <a:t> chatte noire</a:t>
            </a:r>
            <a:endParaRPr lang="fr-FR" sz="2200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0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222158" y="1918300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1 </a:t>
            </a:r>
            <a:endParaRPr lang="fr-FR" sz="4500" dirty="0">
              <a:latin typeface="Lill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 smtClean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 smtClean="0">
                <a:latin typeface="Lilly" pitchFamily="2" charset="0"/>
              </a:rPr>
              <a:t> </a:t>
            </a:r>
            <a:r>
              <a:rPr lang="fr-FR" sz="4500" dirty="0">
                <a:latin typeface="Lilly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Chercher un lieu où Clara pourrait aller avec Noiraud. Où est-ce ? Que fait Noiraud dans cet endroit avec Clara 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Une phrase pour dire où vont Clara et Noiraud.</a:t>
            </a:r>
          </a:p>
          <a:p>
            <a:r>
              <a:rPr lang="fr-FR" dirty="0" smtClean="0"/>
              <a:t>Une phrase pour dire ce que font Clara et Noiraud.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Production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Reconstitue les phrases suivantes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Recopie </a:t>
            </a:r>
            <a:r>
              <a:rPr lang="fr-FR" dirty="0" smtClean="0"/>
              <a:t>la dernière phrase du texte.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Écris le contraire de cette phrase :</a:t>
            </a:r>
            <a:endParaRPr lang="fr-FR" dirty="0" smtClean="0"/>
          </a:p>
          <a:p>
            <a:pPr lvl="1">
              <a:lnSpc>
                <a:spcPct val="100000"/>
              </a:lnSpc>
            </a:pPr>
            <a:r>
              <a:rPr lang="fr-FR" dirty="0" smtClean="0"/>
              <a:t>Clara va dans le jardin.</a:t>
            </a:r>
          </a:p>
          <a:p>
            <a:endParaRPr lang="fr-FR" dirty="0" smtClean="0"/>
          </a:p>
          <a:p>
            <a:r>
              <a:rPr lang="fr-FR" dirty="0" smtClean="0"/>
              <a:t>Transforme « Sarah et Julie » en « Sarah » dans les phrases suivantes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Sarah et Julie vont au supermarché. Elles achètent des yaourts.</a:t>
            </a:r>
          </a:p>
          <a:p>
            <a:pPr lvl="1">
              <a:lnSpc>
                <a:spcPct val="100000"/>
              </a:lnSpc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Recopie </a:t>
            </a:r>
            <a:r>
              <a:rPr lang="fr-FR" dirty="0" smtClean="0"/>
              <a:t>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dirty="0" smtClean="0"/>
              <a:t>patte   -   griffe   -   maison   -   rêve</a:t>
            </a:r>
            <a:endParaRPr lang="fr-FR" dirty="0" smtClean="0"/>
          </a:p>
          <a:p>
            <a:endParaRPr lang="fr-FR" dirty="0"/>
          </a:p>
          <a:p>
            <a:r>
              <a:rPr lang="fr-FR" i="1" u="none" dirty="0" smtClean="0"/>
              <a:t>Exercice sur feuille :</a:t>
            </a:r>
          </a:p>
          <a:p>
            <a:r>
              <a:rPr lang="fr-FR" dirty="0" smtClean="0"/>
              <a:t>Entourer les majuscules en rouge, les points en bleu. Compter le nombre de lignes et de phrases.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1678460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9" y="2263628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7" y="3300748"/>
            <a:ext cx="508221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4941168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201056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du petit cochon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942779" y="975740"/>
            <a:ext cx="201056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 méchant loup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094636" y="975740"/>
            <a:ext cx="165618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sur la maison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894836" y="975740"/>
            <a:ext cx="129614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souffle</a:t>
            </a:r>
            <a:endParaRPr lang="fr-FR" dirty="0">
              <a:solidFill>
                <a:schemeClr val="tx1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584360"/>
              </p:ext>
            </p:extLst>
          </p:nvPr>
        </p:nvGraphicFramePr>
        <p:xfrm>
          <a:off x="1350219" y="4171222"/>
          <a:ext cx="5982904" cy="6400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991452"/>
                <a:gridCol w="2991452"/>
              </a:tblGrid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fr-FR" b="0" dirty="0" smtClean="0"/>
                        <a:t>Sarah</a:t>
                      </a:r>
                      <a:r>
                        <a:rPr lang="fr-FR" b="0" baseline="0" dirty="0" smtClean="0"/>
                        <a:t> et Julie vont</a:t>
                      </a:r>
                    </a:p>
                    <a:p>
                      <a:pPr lvl="0" algn="ctr"/>
                      <a:r>
                        <a:rPr lang="fr-FR" b="0" baseline="0" dirty="0" smtClean="0"/>
                        <a:t>Sarah va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b="0" dirty="0" smtClean="0"/>
                        <a:t>elles achètent</a:t>
                      </a:r>
                    </a:p>
                    <a:p>
                      <a:pPr lvl="0" algn="ctr"/>
                      <a:r>
                        <a:rPr lang="fr-FR" b="0" dirty="0" smtClean="0"/>
                        <a:t>elle achète</a:t>
                      </a:r>
                      <a:endParaRPr lang="fr-FR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45" y="6093296"/>
            <a:ext cx="370985" cy="38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Rêve de chat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1500"/>
              </a:spcAft>
            </a:pPr>
            <a:r>
              <a:rPr lang="fr-FR" dirty="0" smtClean="0"/>
              <a:t>Clara  aime  beaucoup  jouer  avec  Noiraud,  son  petit  chat  noir.  Noiraud  ne  peut  pas  se  passer  de  Clara,  il  la  suit  partout</a:t>
            </a:r>
            <a:r>
              <a:rPr lang="fr-FR" dirty="0"/>
              <a:t> </a:t>
            </a:r>
            <a:r>
              <a:rPr lang="fr-FR" dirty="0" smtClean="0"/>
              <a:t>!    Quand  Clara  va  dans  le  jardin,  Noiraud  va  dans  le    jardin.    Quand  elle  va  dans  la  maison,  il  va  dans  la  maison. </a:t>
            </a:r>
          </a:p>
          <a:p>
            <a:pPr>
              <a:spcAft>
                <a:spcPts val="1500"/>
              </a:spcAft>
            </a:pPr>
            <a:r>
              <a:rPr lang="fr-FR" dirty="0" smtClean="0"/>
              <a:t>Et  quand  Clara  part  dormir,  que  fait  le  petit  chat  noir  ?  Noiraud  aimerait    beaucoup  la  suivre  dans  son  lit.  Clara  aimerait  beaucoup    dormir  avec  lui.  Mais  Maman  a  dit</a:t>
            </a:r>
            <a:r>
              <a:rPr lang="fr-FR" dirty="0"/>
              <a:t> </a:t>
            </a:r>
            <a:r>
              <a:rPr lang="fr-FR" dirty="0" smtClean="0"/>
              <a:t>:  «</a:t>
            </a:r>
            <a:r>
              <a:rPr lang="fr-FR" dirty="0"/>
              <a:t> </a:t>
            </a:r>
            <a:r>
              <a:rPr lang="fr-FR" dirty="0" smtClean="0"/>
              <a:t>Chacun  dans  son  lit</a:t>
            </a:r>
            <a:r>
              <a:rPr lang="fr-FR" dirty="0"/>
              <a:t> </a:t>
            </a:r>
            <a:r>
              <a:rPr lang="fr-FR" dirty="0" smtClean="0"/>
              <a:t>».  Alors,  Clara  s'endort  dans  son  lit  et  Noiraud  reste  sur  son  tapis.</a:t>
            </a:r>
          </a:p>
          <a:p>
            <a:pPr>
              <a:spcAft>
                <a:spcPts val="1500"/>
              </a:spcAft>
            </a:pPr>
            <a:r>
              <a:rPr lang="fr-FR" dirty="0" smtClean="0"/>
              <a:t>Tous  les  deux  rêvent.  Clara  rêve  à  Noiraud,  mais  à  qui  rêve  Noiraud</a:t>
            </a:r>
            <a:r>
              <a:rPr lang="fr-FR" dirty="0"/>
              <a:t> 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Quels sont les personnages ?</a:t>
            </a:r>
          </a:p>
          <a:p>
            <a:r>
              <a:rPr lang="fr-FR" dirty="0" smtClean="0"/>
              <a:t>Que sait-on de chacun des personnages ?</a:t>
            </a:r>
            <a:r>
              <a:rPr lang="fr-FR" dirty="0"/>
              <a:t> </a:t>
            </a:r>
            <a:r>
              <a:rPr lang="fr-FR" dirty="0" smtClean="0"/>
              <a:t>Comment est Noiraud ?</a:t>
            </a:r>
          </a:p>
          <a:p>
            <a:endParaRPr lang="fr-FR" dirty="0" smtClean="0"/>
          </a:p>
          <a:p>
            <a:r>
              <a:rPr lang="fr-FR" dirty="0" smtClean="0"/>
              <a:t>Quels sont les lieux où va Clara, suivi de son chat ? = </a:t>
            </a:r>
            <a:r>
              <a:rPr lang="fr-FR" dirty="0" smtClean="0">
                <a:latin typeface="Sassoon Infant Std" pitchFamily="34" charset="0"/>
              </a:rPr>
              <a:t>Surligner les groupes de mots qui les indiquent (approche des indicateurs de lieu)</a:t>
            </a:r>
          </a:p>
          <a:p>
            <a:endParaRPr lang="fr-FR" dirty="0" smtClean="0"/>
          </a:p>
          <a:p>
            <a:r>
              <a:rPr lang="fr-FR" dirty="0" smtClean="0"/>
              <a:t>Qu’aimerait faire Noiraud ?</a:t>
            </a:r>
          </a:p>
          <a:p>
            <a:r>
              <a:rPr lang="fr-FR" dirty="0" smtClean="0"/>
              <a:t>Qui n’est pas d’accord ? Pourquoi ?</a:t>
            </a:r>
          </a:p>
          <a:p>
            <a:endParaRPr lang="fr-FR" dirty="0" smtClean="0"/>
          </a:p>
          <a:p>
            <a:r>
              <a:rPr lang="fr-FR" dirty="0" smtClean="0"/>
              <a:t>Où s’endort Clara ?</a:t>
            </a:r>
          </a:p>
          <a:p>
            <a:r>
              <a:rPr lang="fr-FR" dirty="0" smtClean="0"/>
              <a:t>Où s’endort Noiraud ?</a:t>
            </a:r>
          </a:p>
          <a:p>
            <a:r>
              <a:rPr lang="fr-FR" dirty="0" smtClean="0"/>
              <a:t>D’après vous, à qui peut bien rêver Noiraud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Compréhension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</a:t>
            </a:r>
            <a:r>
              <a:rPr lang="fr-FR" dirty="0" smtClean="0"/>
              <a:t>la page suivante)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Compter le nombre de lignes.</a:t>
            </a:r>
          </a:p>
          <a:p>
            <a:r>
              <a:rPr lang="fr-FR" dirty="0" smtClean="0"/>
              <a:t>Entourer les majuscules en rouge et les points en bleu.</a:t>
            </a:r>
          </a:p>
          <a:p>
            <a:r>
              <a:rPr lang="fr-FR" dirty="0" smtClean="0"/>
              <a:t>Distinguer les majuscules de début de phrase et les majuscules des noms propres.</a:t>
            </a:r>
          </a:p>
          <a:p>
            <a:r>
              <a:rPr lang="fr-FR" dirty="0" smtClean="0"/>
              <a:t>Compter le nombre de phrases.</a:t>
            </a:r>
          </a:p>
          <a:p>
            <a:r>
              <a:rPr lang="fr-FR" dirty="0" smtClean="0"/>
              <a:t>Distinguer nombre de lignes / nombre de phrases.</a:t>
            </a:r>
          </a:p>
          <a:p>
            <a:endParaRPr lang="fr-FR" dirty="0"/>
          </a:p>
          <a:p>
            <a:r>
              <a:rPr lang="fr-FR" dirty="0"/>
              <a:t>Lire la 3</a:t>
            </a:r>
            <a:r>
              <a:rPr lang="fr-FR" baseline="30000" dirty="0"/>
              <a:t>ème</a:t>
            </a:r>
            <a:r>
              <a:rPr lang="fr-FR" dirty="0"/>
              <a:t> phrase. Lire la 5</a:t>
            </a:r>
            <a:r>
              <a:rPr lang="fr-FR" baseline="30000" dirty="0"/>
              <a:t>ème</a:t>
            </a:r>
            <a:r>
              <a:rPr lang="fr-FR" dirty="0"/>
              <a:t> phrase.</a:t>
            </a:r>
          </a:p>
          <a:p>
            <a:endParaRPr lang="fr-FR" dirty="0" smtClean="0"/>
          </a:p>
          <a:p>
            <a:r>
              <a:rPr lang="fr-FR" dirty="0" smtClean="0"/>
              <a:t>Remarquer que le texte est découpé en plusieurs parties.</a:t>
            </a:r>
          </a:p>
          <a:p>
            <a:r>
              <a:rPr lang="fr-FR" dirty="0" smtClean="0"/>
              <a:t>Peut-on compter le nombre de parties différentes ?</a:t>
            </a:r>
          </a:p>
          <a:p>
            <a:r>
              <a:rPr lang="fr-FR" dirty="0" smtClean="0"/>
              <a:t>À quoi reconnait-on une nouvelle partie ?</a:t>
            </a:r>
          </a:p>
          <a:p>
            <a:r>
              <a:rPr lang="fr-FR" dirty="0" smtClean="0"/>
              <a:t>Savez-vous comment on appelle chacune de ces trois parties ? </a:t>
            </a:r>
            <a:r>
              <a:rPr lang="fr-FR" dirty="0" smtClean="0">
                <a:solidFill>
                  <a:srgbClr val="0070C0"/>
                </a:solidFill>
                <a:latin typeface="Sassoon Infant Std" pitchFamily="34" charset="0"/>
              </a:rPr>
              <a:t>= Introduire le mot paragraphe.</a:t>
            </a:r>
            <a:endParaRPr lang="fr-FR" dirty="0">
              <a:solidFill>
                <a:srgbClr val="0070C0"/>
              </a:solidFill>
              <a:latin typeface="Sassoon Infant Std" pitchFamily="34" charset="0"/>
            </a:endParaRPr>
          </a:p>
          <a:p>
            <a:endParaRPr lang="fr-FR" dirty="0"/>
          </a:p>
          <a:p>
            <a:r>
              <a:rPr lang="fr-FR" dirty="0"/>
              <a:t>Il y a des </a:t>
            </a:r>
            <a:r>
              <a:rPr lang="fr-FR" dirty="0" smtClean="0"/>
              <a:t>signes de ponctuation particuliers dans le texte : lesquels ? = guillemets, points d’interrogation.</a:t>
            </a:r>
          </a:p>
          <a:p>
            <a:r>
              <a:rPr lang="fr-FR" dirty="0" smtClean="0"/>
              <a:t>À quoi servent ces signes particuliers ? = les questions, les paroles des personnages.</a:t>
            </a:r>
          </a:p>
          <a:p>
            <a:r>
              <a:rPr lang="fr-FR" dirty="0" smtClean="0"/>
              <a:t>Lire les phrases interrogatives.</a:t>
            </a:r>
          </a:p>
          <a:p>
            <a:r>
              <a:rPr lang="fr-FR" dirty="0" smtClean="0"/>
              <a:t>Lire les paroles de Maman.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Entourer en rouge les majuscules et en bleu les points.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764704"/>
            <a:ext cx="9643246" cy="5977409"/>
          </a:xfrm>
        </p:spPr>
        <p:txBody>
          <a:bodyPr/>
          <a:lstStyle/>
          <a:p>
            <a:pPr lvl="3">
              <a:lnSpc>
                <a:spcPct val="185000"/>
              </a:lnSpc>
            </a:pPr>
            <a:r>
              <a:rPr lang="fr-FR" dirty="0"/>
              <a:t>Clara  aime  beaucoup  jouer  avec  </a:t>
            </a:r>
            <a:r>
              <a:rPr lang="fr-FR" dirty="0" smtClean="0"/>
              <a:t>Noiraud ,  </a:t>
            </a:r>
            <a:r>
              <a:rPr lang="fr-FR" dirty="0"/>
              <a:t>son  petit  chat  </a:t>
            </a:r>
            <a:r>
              <a:rPr lang="fr-FR" dirty="0" smtClean="0"/>
              <a:t>noir .  </a:t>
            </a:r>
            <a:r>
              <a:rPr lang="fr-FR" dirty="0"/>
              <a:t>Noiraud  ne  peut  pas  se  passer  de  Clara,  il  la  suit  partout !    Quand  Clara  va  dans  le  </a:t>
            </a:r>
            <a:r>
              <a:rPr lang="fr-FR" dirty="0" smtClean="0"/>
              <a:t>jardin ,  </a:t>
            </a:r>
            <a:r>
              <a:rPr lang="fr-FR" dirty="0"/>
              <a:t>Noiraud  va  dans  le    </a:t>
            </a:r>
            <a:r>
              <a:rPr lang="fr-FR" dirty="0" smtClean="0"/>
              <a:t>jardin .    </a:t>
            </a:r>
            <a:r>
              <a:rPr lang="fr-FR" dirty="0"/>
              <a:t>Quand  elle  va  dans  la  </a:t>
            </a:r>
            <a:r>
              <a:rPr lang="fr-FR" dirty="0" smtClean="0"/>
              <a:t>maison ,  </a:t>
            </a:r>
            <a:r>
              <a:rPr lang="fr-FR" dirty="0"/>
              <a:t>il  va  dans  la  </a:t>
            </a:r>
            <a:r>
              <a:rPr lang="fr-FR" dirty="0" smtClean="0"/>
              <a:t>maison . </a:t>
            </a:r>
            <a:endParaRPr lang="fr-FR" dirty="0"/>
          </a:p>
          <a:p>
            <a:pPr lvl="3">
              <a:lnSpc>
                <a:spcPct val="185000"/>
              </a:lnSpc>
            </a:pPr>
            <a:r>
              <a:rPr lang="fr-FR" dirty="0"/>
              <a:t>Et  quand  Clara  part  </a:t>
            </a:r>
            <a:r>
              <a:rPr lang="fr-FR" dirty="0" smtClean="0"/>
              <a:t>dormir ,  </a:t>
            </a:r>
            <a:r>
              <a:rPr lang="fr-FR" dirty="0"/>
              <a:t>que  fait  le  petit  chat  noir  ?  Noiraud  aimerait    beaucoup  la  suivre  dans  son  </a:t>
            </a:r>
            <a:r>
              <a:rPr lang="fr-FR" dirty="0" smtClean="0"/>
              <a:t>lit .  </a:t>
            </a:r>
            <a:r>
              <a:rPr lang="fr-FR" dirty="0"/>
              <a:t>Clara  aimerait  beaucoup    dormir  avec  </a:t>
            </a:r>
            <a:r>
              <a:rPr lang="fr-FR" dirty="0" smtClean="0"/>
              <a:t>lui .  </a:t>
            </a:r>
            <a:r>
              <a:rPr lang="fr-FR" dirty="0"/>
              <a:t>Mais  Maman  a  dit :  « Chacun  dans  son  lit </a:t>
            </a:r>
            <a:r>
              <a:rPr lang="fr-FR" dirty="0" smtClean="0"/>
              <a:t>» .  Alors ,  </a:t>
            </a:r>
            <a:r>
              <a:rPr lang="fr-FR" dirty="0"/>
              <a:t>Clara  s'endort  dans  son  lit  et  Noiraud  reste  sur  son  </a:t>
            </a:r>
            <a:r>
              <a:rPr lang="fr-FR" dirty="0" smtClean="0"/>
              <a:t>tapis .</a:t>
            </a:r>
            <a:endParaRPr lang="fr-FR" dirty="0"/>
          </a:p>
          <a:p>
            <a:pPr lvl="3">
              <a:lnSpc>
                <a:spcPct val="185000"/>
              </a:lnSpc>
            </a:pPr>
            <a:r>
              <a:rPr lang="fr-FR" dirty="0"/>
              <a:t>Tous  les  deux  </a:t>
            </a:r>
            <a:r>
              <a:rPr lang="fr-FR" dirty="0" smtClean="0"/>
              <a:t>rêvent .  </a:t>
            </a:r>
            <a:r>
              <a:rPr lang="fr-FR" dirty="0"/>
              <a:t>Clara  rêve  à  </a:t>
            </a:r>
            <a:r>
              <a:rPr lang="fr-FR" dirty="0" smtClean="0"/>
              <a:t>Noiraud ,  </a:t>
            </a:r>
            <a:r>
              <a:rPr lang="fr-FR" dirty="0"/>
              <a:t>mais  à  qui  rêve  Noiraud </a:t>
            </a:r>
            <a:r>
              <a:rPr lang="fr-FR" dirty="0" smtClean="0"/>
              <a:t>?</a:t>
            </a:r>
          </a:p>
          <a:p>
            <a:pPr>
              <a:spcBef>
                <a:spcPts val="1200"/>
              </a:spcBef>
            </a:pPr>
            <a:r>
              <a:rPr lang="fr-FR" dirty="0" smtClean="0"/>
              <a:t>Nombre de lignes : 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…………………………..</a:t>
            </a:r>
          </a:p>
          <a:p>
            <a:r>
              <a:rPr lang="fr-FR" dirty="0" smtClean="0"/>
              <a:t>Nombre de phrases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…………………………..</a:t>
            </a:r>
            <a:endParaRPr lang="fr-FR" sz="10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</a:t>
            </a:r>
            <a:r>
              <a:rPr lang="fr-FR" dirty="0" smtClean="0"/>
              <a:t>la page suivante)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Les </a:t>
            </a:r>
            <a:r>
              <a:rPr lang="fr-FR" dirty="0" smtClean="0"/>
              <a:t>procédés anaphoriques : trouver ce que désignent chacun des mots </a:t>
            </a:r>
            <a:r>
              <a:rPr lang="fr-FR" dirty="0" smtClean="0"/>
              <a:t>soulignés</a:t>
            </a:r>
            <a:r>
              <a:rPr lang="fr-FR" dirty="0"/>
              <a:t>.</a:t>
            </a:r>
            <a:endParaRPr lang="fr-FR" dirty="0" smtClean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210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Qu’est-ce que désigne chacun des mots soulignés ? que signifient-ils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2" y="873270"/>
            <a:ext cx="9643246" cy="5977409"/>
          </a:xfrm>
        </p:spPr>
        <p:txBody>
          <a:bodyPr/>
          <a:lstStyle/>
          <a:p>
            <a:pPr lvl="3">
              <a:lnSpc>
                <a:spcPct val="185000"/>
              </a:lnSpc>
            </a:pPr>
            <a:r>
              <a:rPr lang="fr-FR" dirty="0"/>
              <a:t>Clara  aime  beaucoup  jouer  avec  </a:t>
            </a:r>
            <a:r>
              <a:rPr lang="fr-FR" dirty="0" smtClean="0"/>
              <a:t>Noiraud ,  </a:t>
            </a:r>
            <a:r>
              <a:rPr lang="fr-FR" dirty="0"/>
              <a:t>son  petit  chat  </a:t>
            </a:r>
            <a:r>
              <a:rPr lang="fr-FR" dirty="0" smtClean="0"/>
              <a:t>noir .  </a:t>
            </a:r>
            <a:r>
              <a:rPr lang="fr-FR" dirty="0"/>
              <a:t>Noiraud  ne  peut  pas  se  passer  de  Clara,  il  la  suit  partout !    Quand  Clara  va  dans  le  </a:t>
            </a:r>
            <a:r>
              <a:rPr lang="fr-FR" dirty="0" smtClean="0"/>
              <a:t>jardin ,  </a:t>
            </a:r>
            <a:r>
              <a:rPr lang="fr-FR" dirty="0"/>
              <a:t>Noiraud  va  dans  le    </a:t>
            </a:r>
            <a:r>
              <a:rPr lang="fr-FR" dirty="0" smtClean="0"/>
              <a:t>jardin .    </a:t>
            </a:r>
            <a:r>
              <a:rPr lang="fr-FR" dirty="0"/>
              <a:t>Quand  elle  va  dans  la  </a:t>
            </a:r>
            <a:r>
              <a:rPr lang="fr-FR" dirty="0" smtClean="0"/>
              <a:t>maison ,  </a:t>
            </a:r>
            <a:r>
              <a:rPr lang="fr-FR" dirty="0"/>
              <a:t>il  va  dans  la  </a:t>
            </a:r>
            <a:r>
              <a:rPr lang="fr-FR" dirty="0" smtClean="0"/>
              <a:t>maison . </a:t>
            </a:r>
            <a:endParaRPr lang="fr-FR" dirty="0"/>
          </a:p>
          <a:p>
            <a:pPr lvl="3">
              <a:lnSpc>
                <a:spcPct val="185000"/>
              </a:lnSpc>
            </a:pPr>
            <a:r>
              <a:rPr lang="fr-FR" dirty="0"/>
              <a:t>Et  quand  Clara  part  </a:t>
            </a:r>
            <a:r>
              <a:rPr lang="fr-FR" dirty="0" smtClean="0"/>
              <a:t>dormir ,  </a:t>
            </a:r>
            <a:r>
              <a:rPr lang="fr-FR" dirty="0"/>
              <a:t>que  fait  le  petit  chat  noir  ?  Noiraud  aimerait    beaucoup  la  suivre  dans  son  </a:t>
            </a:r>
            <a:r>
              <a:rPr lang="fr-FR" dirty="0" smtClean="0"/>
              <a:t>lit .  </a:t>
            </a:r>
            <a:r>
              <a:rPr lang="fr-FR" dirty="0"/>
              <a:t>Clara  aimerait  beaucoup    dormir  avec  </a:t>
            </a:r>
            <a:r>
              <a:rPr lang="fr-FR" dirty="0" smtClean="0"/>
              <a:t>lui .  </a:t>
            </a:r>
            <a:r>
              <a:rPr lang="fr-FR" dirty="0"/>
              <a:t>Mais  Maman  a  dit :  « Chacun  dans  son  lit </a:t>
            </a:r>
            <a:r>
              <a:rPr lang="fr-FR" dirty="0" smtClean="0"/>
              <a:t>» .  Alors ,  </a:t>
            </a:r>
            <a:r>
              <a:rPr lang="fr-FR" dirty="0"/>
              <a:t>Clara  s'endort  dans  son  lit  et  Noiraud  reste  sur  son  </a:t>
            </a:r>
            <a:r>
              <a:rPr lang="fr-FR" dirty="0" smtClean="0"/>
              <a:t>tapis .</a:t>
            </a:r>
            <a:endParaRPr lang="fr-FR" dirty="0"/>
          </a:p>
          <a:p>
            <a:pPr lvl="3">
              <a:lnSpc>
                <a:spcPct val="185000"/>
              </a:lnSpc>
            </a:pPr>
            <a:r>
              <a:rPr lang="fr-FR" dirty="0"/>
              <a:t>Tous  les  deux  </a:t>
            </a:r>
            <a:r>
              <a:rPr lang="fr-FR" dirty="0" smtClean="0"/>
              <a:t>rêvent .  </a:t>
            </a:r>
            <a:r>
              <a:rPr lang="fr-FR" dirty="0"/>
              <a:t>Clara  rêve  à  </a:t>
            </a:r>
            <a:r>
              <a:rPr lang="fr-FR" dirty="0" smtClean="0"/>
              <a:t>Noiraud ,  </a:t>
            </a:r>
            <a:r>
              <a:rPr lang="fr-FR" dirty="0"/>
              <a:t>mais  à  qui  rêve  Noiraud </a:t>
            </a:r>
            <a:r>
              <a:rPr lang="fr-FR" dirty="0" smtClean="0"/>
              <a:t>?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Le texte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2502347" y="1952836"/>
            <a:ext cx="1800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3006403" y="2528900"/>
            <a:ext cx="360040" cy="2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5670699" y="2529171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7391929" y="3645024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198091" y="3658059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4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 smtClean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 smtClean="0"/>
              <a:t>Reconstituer les phrases suivantes :</a:t>
            </a:r>
          </a:p>
          <a:p>
            <a:pPr lvl="1"/>
            <a:r>
              <a:rPr lang="fr-FR" dirty="0" smtClean="0"/>
              <a:t>phrase </a:t>
            </a:r>
            <a:r>
              <a:rPr lang="fr-FR" dirty="0" smtClean="0"/>
              <a:t>1 : </a:t>
            </a:r>
            <a:r>
              <a:rPr lang="fr-FR" dirty="0" smtClean="0"/>
              <a:t>dans </a:t>
            </a:r>
            <a:r>
              <a:rPr lang="fr-FR" dirty="0"/>
              <a:t>son lit   -   Clara   -   Noiraud   -   dort   -   et   -   sur le tapis   -   dort</a:t>
            </a:r>
          </a:p>
          <a:p>
            <a:pPr marL="360000" lvl="1"/>
            <a:r>
              <a:rPr lang="fr-FR" dirty="0"/>
              <a:t>Clara dort dans son lit et Noiraud dort sur le tapis.</a:t>
            </a:r>
            <a:endParaRPr lang="fr-FR" dirty="0" smtClean="0"/>
          </a:p>
          <a:p>
            <a:endParaRPr lang="fr-FR" dirty="0"/>
          </a:p>
          <a:p>
            <a:pPr lvl="1"/>
            <a:r>
              <a:rPr lang="fr-FR" dirty="0" smtClean="0"/>
              <a:t>phrase </a:t>
            </a:r>
            <a:r>
              <a:rPr lang="fr-FR" dirty="0" smtClean="0"/>
              <a:t>2 : </a:t>
            </a:r>
            <a:r>
              <a:rPr lang="fr-FR" dirty="0" smtClean="0"/>
              <a:t>Clara   </a:t>
            </a:r>
            <a:r>
              <a:rPr lang="fr-FR" dirty="0"/>
              <a:t>-   </a:t>
            </a:r>
            <a:r>
              <a:rPr lang="fr-FR" dirty="0" smtClean="0"/>
              <a:t>Noiraud   </a:t>
            </a:r>
            <a:r>
              <a:rPr lang="fr-FR" dirty="0"/>
              <a:t>-    suivre   -   dans son lit   -   aimerait</a:t>
            </a:r>
          </a:p>
          <a:p>
            <a:pPr marL="360000" lvl="1"/>
            <a:r>
              <a:rPr lang="fr-FR" dirty="0"/>
              <a:t>Noiraud aimerait suivre Clara dans son lit.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Transformation affirmatif / négatif :</a:t>
            </a:r>
          </a:p>
          <a:p>
            <a:pPr lvl="1"/>
            <a:r>
              <a:rPr lang="fr-FR" dirty="0" smtClean="0"/>
              <a:t>Noiraud ne peut pas se passer de Clara.</a:t>
            </a:r>
            <a:endParaRPr lang="fr-FR" dirty="0" smtClean="0"/>
          </a:p>
          <a:p>
            <a:pPr lvl="1"/>
            <a:r>
              <a:rPr lang="fr-FR" dirty="0" smtClean="0"/>
              <a:t>Clara s’endort dans son lit.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smtClean="0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84</TotalTime>
  <Words>756</Words>
  <Application>Microsoft Office PowerPoint</Application>
  <PresentationFormat>Personnalisé</PresentationFormat>
  <Paragraphs>145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Faire de la grammaire au CE1 - Prérempli</vt:lpstr>
      <vt:lpstr>Présentation PowerPoint</vt:lpstr>
      <vt:lpstr>Présentation PowerPoint</vt:lpstr>
      <vt:lpstr>Rêve de chat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10</cp:revision>
  <dcterms:created xsi:type="dcterms:W3CDTF">2014-09-14T07:45:06Z</dcterms:created>
  <dcterms:modified xsi:type="dcterms:W3CDTF">2014-09-14T09:10:00Z</dcterms:modified>
</cp:coreProperties>
</file>