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2" r:id="rId5"/>
    <p:sldId id="259" r:id="rId6"/>
    <p:sldId id="270" r:id="rId7"/>
    <p:sldId id="271" r:id="rId8"/>
    <p:sldId id="260" r:id="rId9"/>
    <p:sldId id="264" r:id="rId10"/>
    <p:sldId id="273" r:id="rId11"/>
    <p:sldId id="265" r:id="rId12"/>
    <p:sldId id="261" r:id="rId13"/>
    <p:sldId id="262" r:id="rId14"/>
    <p:sldId id="266" r:id="rId15"/>
    <p:sldId id="275" r:id="rId16"/>
    <p:sldId id="276" r:id="rId17"/>
    <p:sldId id="267" r:id="rId18"/>
    <p:sldId id="277" r:id="rId19"/>
    <p:sldId id="268" r:id="rId20"/>
    <p:sldId id="278" r:id="rId21"/>
    <p:sldId id="269" r:id="rId22"/>
    <p:sldId id="274" r:id="rId23"/>
    <p:sldId id="263" r:id="rId24"/>
    <p:sldId id="279" r:id="rId25"/>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9F5FCF"/>
    <a:srgbClr val="339966"/>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1" autoAdjust="0"/>
    <p:restoredTop sz="94660"/>
  </p:normalViewPr>
  <p:slideViewPr>
    <p:cSldViewPr snapToObjects="1">
      <p:cViewPr varScale="1">
        <p:scale>
          <a:sx n="94" d="100"/>
          <a:sy n="94" d="100"/>
        </p:scale>
        <p:origin x="-802" y="-77"/>
      </p:cViewPr>
      <p:guideLst>
        <p:guide orient="horz" pos="368"/>
        <p:guide pos="6157"/>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10330" y="115888"/>
            <a:ext cx="6680579" cy="6612670"/>
          </a:xfrm>
          <a:prstGeom prst="rect">
            <a:avLst/>
          </a:prstGeom>
        </p:spPr>
      </p:pic>
    </p:spTree>
    <p:extLst>
      <p:ext uri="{BB962C8B-B14F-4D97-AF65-F5344CB8AC3E}">
        <p14:creationId xmlns:p14="http://schemas.microsoft.com/office/powerpoint/2010/main" val="29308979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smtClean="0">
                <a:solidFill>
                  <a:srgbClr val="0070C0"/>
                </a:solidFill>
              </a:rPr>
              <a:t>Le texte</a:t>
            </a:r>
            <a:endParaRPr lang="fr-FR" dirty="0">
              <a:solidFill>
                <a:srgbClr val="0070C0"/>
              </a:solidFill>
            </a:endParaRP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smtClean="0"/>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1279080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339966"/>
                </a:solidFill>
              </a:rPr>
              <a:t>Collectif</a:t>
            </a:r>
            <a:endParaRPr lang="fr-FR" dirty="0">
              <a:solidFill>
                <a:srgbClr val="339966"/>
              </a:solidFill>
            </a:endParaRP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3pPr>
            <a:lvl4pPr marL="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4pPr>
            <a:lvl5pPr marL="0" indent="0" algn="just" defTabSz="914400" rtl="0" eaLnBrk="1" latinLnBrk="0" hangingPunct="1">
              <a:lnSpc>
                <a:spcPct val="100000"/>
              </a:lnSpc>
              <a:spcBef>
                <a:spcPts val="0"/>
              </a:spcBef>
              <a:buFontTx/>
              <a:buNone/>
              <a:defRPr lang="fr-FR" sz="2200" b="1" kern="1200" dirty="0">
                <a:solidFill>
                  <a:srgbClr val="00B050"/>
                </a:solidFill>
                <a:latin typeface="Gabriola" panose="04040605051002020D02" pitchFamily="82" charset="0"/>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smtClean="0"/>
              <a:t>Modifiez les styles du texte du masque</a:t>
            </a:r>
          </a:p>
          <a:p>
            <a:pPr marL="0" lvl="1" indent="0" algn="ctr" defTabSz="914400" rtl="0" eaLnBrk="1" latinLnBrk="0" hangingPunct="1">
              <a:spcBef>
                <a:spcPct val="20000"/>
              </a:spcBef>
            </a:pPr>
            <a:r>
              <a:rPr lang="fr-FR" smtClean="0"/>
              <a:t>Deuxième niveau</a:t>
            </a:r>
          </a:p>
          <a:p>
            <a:pPr marL="0" lvl="2" indent="0" algn="ctr" defTabSz="914400" rtl="0" eaLnBrk="1" latinLnBrk="0" hangingPunct="1">
              <a:spcBef>
                <a:spcPct val="20000"/>
              </a:spcBef>
            </a:pPr>
            <a:r>
              <a:rPr lang="fr-FR" smtClean="0"/>
              <a:t>Troisième niveau</a:t>
            </a:r>
          </a:p>
          <a:p>
            <a:pPr marL="0" lvl="3" indent="0" algn="ctr" defTabSz="914400" rtl="0" eaLnBrk="1" latinLnBrk="0" hangingPunct="1">
              <a:spcBef>
                <a:spcPct val="20000"/>
              </a:spcBef>
            </a:pPr>
            <a:r>
              <a:rPr lang="fr-FR" smtClean="0"/>
              <a:t>Quatrième niveau</a:t>
            </a:r>
          </a:p>
          <a:p>
            <a:pPr marL="0" lvl="4" indent="0" algn="ctr" defTabSz="914400" rtl="0" eaLnBrk="1" latinLnBrk="0" hangingPunct="1">
              <a:spcBef>
                <a:spcPct val="20000"/>
              </a:spcBef>
            </a:pPr>
            <a:r>
              <a:rPr lang="fr-FR" smtClean="0"/>
              <a:t>Cinquième niveau</a:t>
            </a:r>
            <a:endParaRPr lang="fr-FR" dirty="0"/>
          </a:p>
        </p:txBody>
      </p:sp>
    </p:spTree>
    <p:extLst>
      <p:ext uri="{BB962C8B-B14F-4D97-AF65-F5344CB8AC3E}">
        <p14:creationId xmlns:p14="http://schemas.microsoft.com/office/powerpoint/2010/main" val="35226380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5">
                    <a:lumMod val="75000"/>
                  </a:schemeClr>
                </a:solidFill>
              </a:rPr>
              <a:t>Collectif</a:t>
            </a:r>
            <a:endParaRPr lang="fr-FR" dirty="0">
              <a:solidFill>
                <a:schemeClr val="accent5">
                  <a:lumMod val="75000"/>
                </a:schemeClr>
              </a:solidFill>
            </a:endParaRP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200000"/>
              </a:lnSpc>
              <a:spcBef>
                <a:spcPts val="0"/>
              </a:spcBef>
              <a:buFontTx/>
              <a:buNone/>
              <a:defRPr lang="fr-FR" sz="3600" dirty="0" smtClean="0">
                <a:latin typeface="Ecriture A" pitchFamily="50" charset="0"/>
              </a:defRPr>
            </a:lvl2pPr>
            <a:lvl3pPr marL="0" indent="0" algn="just" defTabSz="914400" rtl="0" eaLnBrk="1" latinLnBrk="0" hangingPunct="1">
              <a:lnSpc>
                <a:spcPct val="200000"/>
              </a:lnSpc>
              <a:spcBef>
                <a:spcPts val="0"/>
              </a:spcBef>
              <a:buFontTx/>
              <a:buNone/>
              <a:defRPr lang="fr-FR" sz="2600" dirty="0" smtClean="0">
                <a:latin typeface="Cursive standard" pitchFamily="2" charset="0"/>
              </a:defRPr>
            </a:lvl3pPr>
            <a:lvl4pPr marL="0" indent="0" algn="just" defTabSz="914400" rtl="0" eaLnBrk="1" latinLnBrk="0" hangingPunct="1">
              <a:lnSpc>
                <a:spcPct val="200000"/>
              </a:lnSpc>
              <a:spcBef>
                <a:spcPts val="0"/>
              </a:spcBef>
              <a:buFontTx/>
              <a:buNone/>
              <a:defRPr lang="fr-FR" dirty="0" smtClean="0"/>
            </a:lvl4pPr>
            <a:lvl5pPr marL="0" indent="0" algn="just" defTabSz="914400" rtl="0" eaLnBrk="1" latinLnBrk="0" hangingPunct="1">
              <a:lnSpc>
                <a:spcPct val="200000"/>
              </a:lnSpc>
              <a:spcBef>
                <a:spcPts val="0"/>
              </a:spcBef>
              <a:buFontTx/>
              <a:buNone/>
              <a:defRPr lang="fr-FR" b="1"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p:cNvSpPr>
            <a:spLocks noGrp="1"/>
          </p:cNvSpPr>
          <p:nvPr>
            <p:ph type="body" sz="quarter" idx="11"/>
          </p:nvPr>
        </p:nvSpPr>
        <p:spPr>
          <a:xfrm>
            <a:off x="130993" y="1124744"/>
            <a:ext cx="9643246" cy="5617369"/>
          </a:xfrm>
          <a:prstGeom prst="rect">
            <a:avLst/>
          </a:prstGeom>
        </p:spPr>
        <p:txBody>
          <a:bodyPr/>
          <a:lstStyle>
            <a:lvl1pPr marL="0" indent="0" algn="just" defTabSz="914400" rtl="0" eaLnBrk="1" latinLnBrk="0" hangingPunct="1">
              <a:lnSpc>
                <a:spcPct val="100000"/>
              </a:lnSpc>
              <a:spcBef>
                <a:spcPts val="0"/>
              </a:spcBef>
              <a:buFontTx/>
              <a:buNone/>
              <a:defRPr lang="fr-FR" sz="3600" b="0" kern="1200" dirty="0" smtClean="0">
                <a:solidFill>
                  <a:schemeClr val="tx1"/>
                </a:solidFill>
                <a:latin typeface="Ecriture A" pitchFamily="50" charset="0"/>
                <a:ea typeface="+mn-ea"/>
                <a:cs typeface="+mn-cs"/>
              </a:defRPr>
            </a:lvl1pPr>
            <a:lvl2pPr marL="0" indent="0" algn="just" defTabSz="914400" rtl="0" eaLnBrk="1" latinLnBrk="0" hangingPunct="1">
              <a:lnSpc>
                <a:spcPct val="300000"/>
              </a:lnSpc>
              <a:spcBef>
                <a:spcPts val="0"/>
              </a:spcBef>
              <a:buFontTx/>
              <a:buNone/>
              <a:defRPr lang="fr-FR" sz="2600" b="0" kern="1200" dirty="0" smtClean="0">
                <a:solidFill>
                  <a:schemeClr val="tx1"/>
                </a:solidFill>
                <a:latin typeface="Cursive standard" pitchFamily="2" charset="0"/>
                <a:ea typeface="+mn-ea"/>
                <a:cs typeface="+mn-cs"/>
              </a:defRPr>
            </a:lvl2pPr>
            <a:lvl3pPr marL="0" indent="0" algn="just" defTabSz="914400" rtl="0" eaLnBrk="1" latinLnBrk="0" hangingPunct="1">
              <a:lnSpc>
                <a:spcPct val="300000"/>
              </a:lnSpc>
              <a:spcBef>
                <a:spcPts val="0"/>
              </a:spcBef>
              <a:buFontTx/>
              <a:buNone/>
              <a:defRPr lang="fr-FR" sz="1800" u="sng" dirty="0" smtClean="0">
                <a:solidFill>
                  <a:srgbClr val="3333FF"/>
                </a:solidFill>
                <a:latin typeface="Sassoon Infant Std" pitchFamily="34" charset="0"/>
              </a:defRPr>
            </a:lvl3pPr>
            <a:lvl4pPr marL="0" indent="0" algn="just" defTabSz="914400" rtl="0" eaLnBrk="1" latinLnBrk="0" hangingPunct="1">
              <a:lnSpc>
                <a:spcPct val="300000"/>
              </a:lnSpc>
              <a:spcBef>
                <a:spcPts val="0"/>
              </a:spcBef>
              <a:buFontTx/>
              <a:buNone/>
              <a:defRPr lang="fr-FR" dirty="0" smtClean="0"/>
            </a:lvl4pPr>
            <a:lvl5pPr marL="0" indent="0" algn="just" defTabSz="914400" rtl="0" eaLnBrk="1" latinLnBrk="0" hangingPunct="1">
              <a:lnSpc>
                <a:spcPct val="300000"/>
              </a:lnSpc>
              <a:spcBef>
                <a:spcPts val="0"/>
              </a:spcBef>
              <a:buFontTx/>
              <a:buNone/>
              <a:defRPr lang="fr-FR" sz="2000" b="1" kern="1200" dirty="0" smtClean="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33723163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3" y="98057"/>
            <a:ext cx="9901238" cy="6690360"/>
          </a:xfrm>
          <a:prstGeom prst="rect">
            <a:avLst/>
          </a:prstGeom>
        </p:spPr>
      </p:pic>
    </p:spTree>
    <p:extLst>
      <p:ext uri="{BB962C8B-B14F-4D97-AF65-F5344CB8AC3E}">
        <p14:creationId xmlns:p14="http://schemas.microsoft.com/office/powerpoint/2010/main" val="32670380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9F5FCF"/>
                </a:solidFill>
              </a:rPr>
              <a:t>Individuel</a:t>
            </a:r>
            <a:endParaRPr lang="fr-FR" dirty="0">
              <a:solidFill>
                <a:srgbClr val="9F5FCF"/>
              </a:solidFill>
            </a:endParaRP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rgbClr val="9F5FCF"/>
                </a:solidFill>
              </a:rPr>
              <a:t>Exercices</a:t>
            </a:r>
            <a:endParaRPr lang="fr-FR" dirty="0">
              <a:solidFill>
                <a:srgbClr val="9F5FCF"/>
              </a:solidFill>
            </a:endParaRP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2pPr>
            <a:lvl3pPr marL="36000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3pPr>
            <a:lvl4pPr marL="360000" indent="0" algn="just" defTabSz="914400" rtl="0" eaLnBrk="1" latinLnBrk="0" hangingPunct="1">
              <a:lnSpc>
                <a:spcPct val="200000"/>
              </a:lnSpc>
              <a:spcBef>
                <a:spcPts val="0"/>
              </a:spcBef>
              <a:buFontTx/>
              <a:buNone/>
              <a:defRPr lang="fr-FR" sz="2000" b="0"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3417405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6">
                    <a:lumMod val="75000"/>
                  </a:schemeClr>
                </a:solidFill>
              </a:rPr>
              <a:t>Page</a:t>
            </a:r>
            <a:r>
              <a:rPr lang="fr-FR" baseline="0" dirty="0" smtClean="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chemeClr val="accent6">
                    <a:lumMod val="75000"/>
                  </a:schemeClr>
                </a:solidFill>
              </a:rPr>
              <a:t>Synthèse</a:t>
            </a:r>
            <a:endParaRPr lang="fr-FR" dirty="0">
              <a:solidFill>
                <a:schemeClr val="accent6">
                  <a:lumMod val="75000"/>
                </a:schemeClr>
              </a:solidFill>
            </a:endParaRP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dirty="0"/>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smtClean="0"/>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423451946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smtClean="0">
                <a:solidFill>
                  <a:schemeClr val="bg1"/>
                </a:solidFill>
                <a:latin typeface="Gabriola" panose="04040605051002020D02" pitchFamily="82" charset="0"/>
              </a:rPr>
              <a:t>Texte </a:t>
            </a:r>
            <a:r>
              <a:rPr lang="fr-FR" sz="3000" dirty="0" smtClean="0">
                <a:solidFill>
                  <a:schemeClr val="bg1"/>
                </a:solidFill>
                <a:latin typeface="Gabriola" panose="04040605051002020D02" pitchFamily="82" charset="0"/>
              </a:rPr>
              <a:t>4   </a:t>
            </a:r>
            <a:r>
              <a:rPr lang="fr-FR" sz="3000" dirty="0" smtClean="0">
                <a:solidFill>
                  <a:schemeClr val="bg1"/>
                </a:solidFill>
                <a:latin typeface="Gabriola" panose="04040605051002020D02" pitchFamily="82" charset="0"/>
              </a:rPr>
              <a:t>~   Semaine </a:t>
            </a:r>
            <a:r>
              <a:rPr lang="fr-FR" sz="3000" dirty="0" smtClean="0">
                <a:solidFill>
                  <a:schemeClr val="bg1"/>
                </a:solidFill>
                <a:latin typeface="Gabriola" panose="04040605051002020D02" pitchFamily="82" charset="0"/>
              </a:rPr>
              <a:t>5, </a:t>
            </a:r>
            <a:r>
              <a:rPr lang="fr-FR" sz="3000" dirty="0" smtClean="0">
                <a:solidFill>
                  <a:schemeClr val="bg1"/>
                </a:solidFill>
                <a:latin typeface="Gabriola" panose="04040605051002020D02" pitchFamily="82" charset="0"/>
              </a:rPr>
              <a:t>période 1</a:t>
            </a:r>
          </a:p>
          <a:p>
            <a:pPr algn="ctr"/>
            <a:r>
              <a:rPr lang="fr-FR" sz="3600" dirty="0" smtClean="0">
                <a:solidFill>
                  <a:schemeClr val="bg1"/>
                </a:solidFill>
                <a:latin typeface="Gabriola" panose="04040605051002020D02" pitchFamily="82" charset="0"/>
              </a:rPr>
              <a:t>Pluche, le petit lapin gris</a:t>
            </a:r>
            <a:endParaRPr lang="fr-FR" sz="3600" dirty="0">
              <a:solidFill>
                <a:schemeClr val="bg1"/>
              </a:solidFill>
              <a:latin typeface="Gabriola" panose="04040605051002020D02" pitchFamily="82" charset="0"/>
            </a:endParaRPr>
          </a:p>
        </p:txBody>
      </p:sp>
    </p:spTree>
    <p:extLst>
      <p:ext uri="{BB962C8B-B14F-4D97-AF65-F5344CB8AC3E}">
        <p14:creationId xmlns:p14="http://schemas.microsoft.com/office/powerpoint/2010/main" val="1558048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Trouve la phrase qui veut dire le contraire de celle-ci :</a:t>
            </a:r>
            <a:endParaRPr lang="fr-FR" dirty="0"/>
          </a:p>
        </p:txBody>
      </p:sp>
      <p:sp>
        <p:nvSpPr>
          <p:cNvPr id="3" name="Espace réservé du texte 2"/>
          <p:cNvSpPr>
            <a:spLocks noGrp="1"/>
          </p:cNvSpPr>
          <p:nvPr>
            <p:ph type="body" sz="quarter" idx="11"/>
          </p:nvPr>
        </p:nvSpPr>
        <p:spPr>
          <a:xfrm>
            <a:off x="130993" y="1412776"/>
            <a:ext cx="9643246" cy="5329337"/>
          </a:xfrm>
        </p:spPr>
        <p:txBody>
          <a:bodyPr/>
          <a:lstStyle/>
          <a:p>
            <a:r>
              <a:rPr lang="fr-FR" dirty="0" smtClean="0"/>
              <a:t>Il n’aime pas le chien Gilou.</a:t>
            </a:r>
          </a:p>
          <a:p>
            <a:endParaRPr lang="fr-FR" dirty="0"/>
          </a:p>
          <a:p>
            <a:endParaRPr lang="fr-FR" dirty="0" smtClean="0"/>
          </a:p>
          <a:p>
            <a:r>
              <a:rPr lang="fr-FR" dirty="0" smtClean="0"/>
              <a:t>Il bondit dans le terrier.</a:t>
            </a:r>
            <a:endParaRPr lang="fr-FR" dirty="0"/>
          </a:p>
        </p:txBody>
      </p:sp>
      <p:sp>
        <p:nvSpPr>
          <p:cNvPr id="4" name="Espace réservé du texte 3"/>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3814238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2</a:t>
            </a:r>
          </a:p>
        </p:txBody>
      </p:sp>
    </p:spTree>
    <p:extLst>
      <p:ext uri="{BB962C8B-B14F-4D97-AF65-F5344CB8AC3E}">
        <p14:creationId xmlns:p14="http://schemas.microsoft.com/office/powerpoint/2010/main" val="15551631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sym typeface="Wingdings" panose="05000000000000000000" pitchFamily="2" charset="2"/>
              </a:rPr>
              <a:t>(Diapo de travail : voir la page suivante.)</a:t>
            </a:r>
          </a:p>
          <a:p>
            <a:endParaRPr lang="fr-FR" dirty="0" smtClean="0"/>
          </a:p>
          <a:p>
            <a:r>
              <a:rPr lang="fr-FR" dirty="0" smtClean="0"/>
              <a:t>Transposer le texte en transformant « </a:t>
            </a:r>
            <a:r>
              <a:rPr lang="fr-FR" dirty="0" smtClean="0"/>
              <a:t>Pluche</a:t>
            </a:r>
            <a:r>
              <a:rPr lang="fr-FR" dirty="0" smtClean="0"/>
              <a:t> » en « </a:t>
            </a:r>
            <a:r>
              <a:rPr lang="fr-FR" dirty="0" smtClean="0"/>
              <a:t>Pluche et Pluchet</a:t>
            </a:r>
            <a:r>
              <a:rPr lang="fr-FR" dirty="0" smtClean="0"/>
              <a:t> » </a:t>
            </a:r>
            <a:r>
              <a:rPr lang="fr-FR" dirty="0" smtClean="0"/>
              <a:t>(il </a:t>
            </a:r>
            <a:r>
              <a:rPr lang="fr-FR" dirty="0" smtClean="0">
                <a:sym typeface="Wingdings" panose="05000000000000000000" pitchFamily="2" charset="2"/>
              </a:rPr>
              <a:t> </a:t>
            </a:r>
            <a:r>
              <a:rPr lang="fr-FR" dirty="0" smtClean="0">
                <a:sym typeface="Wingdings" panose="05000000000000000000" pitchFamily="2" charset="2"/>
              </a:rPr>
              <a:t>ils).</a:t>
            </a:r>
            <a:endParaRPr lang="fr-FR" dirty="0" smtClean="0">
              <a:sym typeface="Wingdings" panose="05000000000000000000" pitchFamily="2" charset="2"/>
            </a:endParaRPr>
          </a:p>
          <a:p>
            <a:endParaRPr lang="fr-FR" dirty="0"/>
          </a:p>
        </p:txBody>
      </p:sp>
      <p:sp>
        <p:nvSpPr>
          <p:cNvPr id="3" name="Espace réservé du texte 2"/>
          <p:cNvSpPr>
            <a:spLocks noGrp="1"/>
          </p:cNvSpPr>
          <p:nvPr>
            <p:ph type="body" sz="quarter" idx="11"/>
          </p:nvPr>
        </p:nvSpPr>
        <p:spPr/>
        <p:txBody>
          <a:bodyPr/>
          <a:lstStyle/>
          <a:p>
            <a:r>
              <a:rPr lang="fr-FR" dirty="0" smtClean="0"/>
              <a:t>Transposition</a:t>
            </a:r>
            <a:endParaRPr lang="fr-FR" dirty="0"/>
          </a:p>
        </p:txBody>
      </p:sp>
    </p:spTree>
    <p:extLst>
      <p:ext uri="{BB962C8B-B14F-4D97-AF65-F5344CB8AC3E}">
        <p14:creationId xmlns:p14="http://schemas.microsoft.com/office/powerpoint/2010/main" val="38079749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Transforme « </a:t>
            </a:r>
            <a:r>
              <a:rPr lang="fr-FR" dirty="0" smtClean="0"/>
              <a:t>Pluche</a:t>
            </a:r>
            <a:r>
              <a:rPr lang="fr-FR" dirty="0" smtClean="0"/>
              <a:t> » en « </a:t>
            </a:r>
            <a:r>
              <a:rPr lang="fr-FR" dirty="0" smtClean="0"/>
              <a:t>Pluche et Pluchet</a:t>
            </a:r>
            <a:r>
              <a:rPr lang="fr-FR" dirty="0" smtClean="0"/>
              <a:t> ».</a:t>
            </a:r>
            <a:endParaRPr lang="fr-FR" dirty="0"/>
          </a:p>
        </p:txBody>
      </p:sp>
      <p:sp>
        <p:nvSpPr>
          <p:cNvPr id="5" name="Espace réservé du texte 4"/>
          <p:cNvSpPr>
            <a:spLocks noGrp="1"/>
          </p:cNvSpPr>
          <p:nvPr>
            <p:ph type="body" sz="quarter" idx="11"/>
          </p:nvPr>
        </p:nvSpPr>
        <p:spPr>
          <a:xfrm>
            <a:off x="125414" y="584200"/>
            <a:ext cx="9643246" cy="5617369"/>
          </a:xfrm>
        </p:spPr>
        <p:txBody>
          <a:bodyPr/>
          <a:lstStyle/>
          <a:p>
            <a:pPr lvl="3">
              <a:lnSpc>
                <a:spcPct val="240000"/>
              </a:lnSpc>
            </a:pPr>
            <a:r>
              <a:rPr lang="fr-FR" dirty="0" smtClean="0"/>
              <a:t>Pluche  est  un  petit  lapin  gris.  Il  habite  un  terrier  dans  un    jardin  près  d’un  pommier.  De  l’autre  côté  d’une  grille,  il  y  a  une  petite  maison  avec  des  enfants,  leurs  parents  et  un  chien.  Pluche  aime  bien  les  enfants  mais  il  n’aime  pas  le  chien  Gilou,  mais  alors  pas  du  tout  !</a:t>
            </a:r>
            <a:endParaRPr lang="fr-FR" dirty="0"/>
          </a:p>
          <a:p>
            <a:pPr lvl="3">
              <a:lnSpc>
                <a:spcPct val="240000"/>
              </a:lnSpc>
            </a:pPr>
            <a:r>
              <a:rPr lang="fr-FR" dirty="0" smtClean="0"/>
              <a:t>Un  matin,  de  bonne  heure,  Pluche  va  au  jardin.  Il  adore  la  laitue  pleine  de  rosée.  Il  grignote,  il  dévore  mais  il  entend  un  bruit.  Il  se  dresse  sur  ses  pattes  de  derrière  et  il  voit  Gilou.    Vite,  il  détale,  le  chien  est  juste  derrière  lui</a:t>
            </a:r>
            <a:r>
              <a:rPr lang="fr-FR" dirty="0"/>
              <a:t>.</a:t>
            </a:r>
          </a:p>
          <a:p>
            <a:pPr lvl="3">
              <a:lnSpc>
                <a:spcPct val="240000"/>
              </a:lnSpc>
            </a:pPr>
            <a:r>
              <a:rPr lang="fr-FR" dirty="0" smtClean="0"/>
              <a:t>Il  bondit  dans  le  terrier  et  file  vers  le  fond.  Il  se  blottit  contre  sa  maman.  Sauvé  !</a:t>
            </a:r>
            <a:endParaRPr lang="fr-FR" dirty="0"/>
          </a:p>
        </p:txBody>
      </p:sp>
      <p:sp>
        <p:nvSpPr>
          <p:cNvPr id="6" name="Espace réservé du texte 5"/>
          <p:cNvSpPr>
            <a:spLocks noGrp="1"/>
          </p:cNvSpPr>
          <p:nvPr>
            <p:ph type="body" sz="quarter" idx="12"/>
          </p:nvPr>
        </p:nvSpPr>
        <p:spPr/>
        <p:txBody>
          <a:bodyPr/>
          <a:lstStyle/>
          <a:p>
            <a:r>
              <a:rPr lang="fr-FR" dirty="0" smtClean="0"/>
              <a:t>Transposition</a:t>
            </a:r>
            <a:endParaRPr lang="fr-FR" dirty="0"/>
          </a:p>
        </p:txBody>
      </p:sp>
      <p:cxnSp>
        <p:nvCxnSpPr>
          <p:cNvPr id="7" name="Connecteur droit 6"/>
          <p:cNvCxnSpPr/>
          <p:nvPr/>
        </p:nvCxnSpPr>
        <p:spPr>
          <a:xfrm>
            <a:off x="198091" y="1124744"/>
            <a:ext cx="122413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ZoneTexte 2"/>
          <p:cNvSpPr txBox="1"/>
          <p:nvPr/>
        </p:nvSpPr>
        <p:spPr>
          <a:xfrm>
            <a:off x="65227" y="1268760"/>
            <a:ext cx="2700969" cy="369332"/>
          </a:xfrm>
          <a:prstGeom prst="rect">
            <a:avLst/>
          </a:prstGeom>
          <a:noFill/>
        </p:spPr>
        <p:txBody>
          <a:bodyPr wrap="square" rtlCol="0">
            <a:spAutoFit/>
          </a:bodyPr>
          <a:lstStyle/>
          <a:p>
            <a:r>
              <a:rPr lang="fr-FR" b="1" dirty="0" smtClean="0">
                <a:solidFill>
                  <a:srgbClr val="FF0000"/>
                </a:solidFill>
                <a:latin typeface="CrayonL" panose="00000500000000000000" pitchFamily="2" charset="0"/>
              </a:rPr>
              <a:t>Pluche et Pluchet sont</a:t>
            </a:r>
            <a:endParaRPr lang="fr-FR" b="1" dirty="0">
              <a:solidFill>
                <a:srgbClr val="FF0000"/>
              </a:solidFill>
              <a:latin typeface="CrayonL" panose="00000500000000000000" pitchFamily="2" charset="0"/>
            </a:endParaRPr>
          </a:p>
        </p:txBody>
      </p:sp>
    </p:spTree>
    <p:extLst>
      <p:ext uri="{BB962C8B-B14F-4D97-AF65-F5344CB8AC3E}">
        <p14:creationId xmlns:p14="http://schemas.microsoft.com/office/powerpoint/2010/main" val="8255419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3</a:t>
            </a:r>
            <a:endParaRPr lang="fr-FR" sz="4500" dirty="0">
              <a:latin typeface="Lilly" pitchFamily="2" charset="0"/>
            </a:endParaRPr>
          </a:p>
        </p:txBody>
      </p:sp>
    </p:spTree>
    <p:extLst>
      <p:ext uri="{BB962C8B-B14F-4D97-AF65-F5344CB8AC3E}">
        <p14:creationId xmlns:p14="http://schemas.microsoft.com/office/powerpoint/2010/main" val="6455786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sym typeface="Wingdings" panose="05000000000000000000" pitchFamily="2" charset="2"/>
              </a:rPr>
              <a:t>(Diapo de travail : voir la page suivante.)</a:t>
            </a:r>
          </a:p>
          <a:p>
            <a:endParaRPr lang="fr-FR" dirty="0" smtClean="0"/>
          </a:p>
          <a:p>
            <a:r>
              <a:rPr lang="fr-FR" dirty="0" smtClean="0"/>
              <a:t>Transposer le texte en transformant « </a:t>
            </a:r>
            <a:r>
              <a:rPr lang="fr-FR" dirty="0" smtClean="0"/>
              <a:t>Pluche</a:t>
            </a:r>
            <a:r>
              <a:rPr lang="fr-FR" dirty="0" smtClean="0"/>
              <a:t> » en « </a:t>
            </a:r>
            <a:r>
              <a:rPr lang="fr-FR" dirty="0" smtClean="0"/>
              <a:t>moi, Pluche</a:t>
            </a:r>
            <a:r>
              <a:rPr lang="fr-FR" dirty="0" smtClean="0"/>
              <a:t> » </a:t>
            </a:r>
            <a:r>
              <a:rPr lang="fr-FR" dirty="0" smtClean="0"/>
              <a:t>(il </a:t>
            </a:r>
            <a:r>
              <a:rPr lang="fr-FR" dirty="0" smtClean="0">
                <a:sym typeface="Wingdings" panose="05000000000000000000" pitchFamily="2" charset="2"/>
              </a:rPr>
              <a:t> </a:t>
            </a:r>
            <a:r>
              <a:rPr lang="fr-FR" dirty="0" smtClean="0">
                <a:sym typeface="Wingdings" panose="05000000000000000000" pitchFamily="2" charset="2"/>
              </a:rPr>
              <a:t>je).</a:t>
            </a:r>
            <a:endParaRPr lang="fr-FR" dirty="0" smtClean="0">
              <a:sym typeface="Wingdings" panose="05000000000000000000" pitchFamily="2" charset="2"/>
            </a:endParaRPr>
          </a:p>
          <a:p>
            <a:endParaRPr lang="fr-FR" dirty="0"/>
          </a:p>
        </p:txBody>
      </p:sp>
      <p:sp>
        <p:nvSpPr>
          <p:cNvPr id="3" name="Espace réservé du texte 2"/>
          <p:cNvSpPr>
            <a:spLocks noGrp="1"/>
          </p:cNvSpPr>
          <p:nvPr>
            <p:ph type="body" sz="quarter" idx="11"/>
          </p:nvPr>
        </p:nvSpPr>
        <p:spPr/>
        <p:txBody>
          <a:bodyPr/>
          <a:lstStyle/>
          <a:p>
            <a:r>
              <a:rPr lang="fr-FR" dirty="0" smtClean="0"/>
              <a:t>Transposition</a:t>
            </a:r>
            <a:endParaRPr lang="fr-FR" dirty="0"/>
          </a:p>
        </p:txBody>
      </p:sp>
    </p:spTree>
    <p:extLst>
      <p:ext uri="{BB962C8B-B14F-4D97-AF65-F5344CB8AC3E}">
        <p14:creationId xmlns:p14="http://schemas.microsoft.com/office/powerpoint/2010/main" val="20813448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Transforme « </a:t>
            </a:r>
            <a:r>
              <a:rPr lang="fr-FR" dirty="0" smtClean="0"/>
              <a:t>Pluche</a:t>
            </a:r>
            <a:r>
              <a:rPr lang="fr-FR" dirty="0" smtClean="0"/>
              <a:t> » en « </a:t>
            </a:r>
            <a:r>
              <a:rPr lang="fr-FR" dirty="0" smtClean="0"/>
              <a:t>Moi, Pluche</a:t>
            </a:r>
            <a:r>
              <a:rPr lang="fr-FR" dirty="0" smtClean="0"/>
              <a:t> ».</a:t>
            </a:r>
            <a:endParaRPr lang="fr-FR" dirty="0"/>
          </a:p>
        </p:txBody>
      </p:sp>
      <p:sp>
        <p:nvSpPr>
          <p:cNvPr id="5" name="Espace réservé du texte 4"/>
          <p:cNvSpPr>
            <a:spLocks noGrp="1"/>
          </p:cNvSpPr>
          <p:nvPr>
            <p:ph type="body" sz="quarter" idx="11"/>
          </p:nvPr>
        </p:nvSpPr>
        <p:spPr>
          <a:xfrm>
            <a:off x="125414" y="584200"/>
            <a:ext cx="9643246" cy="5617369"/>
          </a:xfrm>
        </p:spPr>
        <p:txBody>
          <a:bodyPr/>
          <a:lstStyle/>
          <a:p>
            <a:pPr lvl="3">
              <a:lnSpc>
                <a:spcPct val="240000"/>
              </a:lnSpc>
            </a:pPr>
            <a:r>
              <a:rPr lang="fr-FR" dirty="0" smtClean="0"/>
              <a:t>Pluche  est  un  petit  lapin  gris.  Il  habite  un  terrier  dans  un    jardin  près  d’un  pommier.  De  l’autre  côté  d’une  grille,  il  y  a  une  petite  maison  avec  des  enfants,  leurs  parents  et  un  chien.  Pluche  aime  bien  les  enfants  mais  il  n’aime  pas  le  chien  Gilou,  mais  alors  pas  du  tout  !</a:t>
            </a:r>
            <a:endParaRPr lang="fr-FR" dirty="0"/>
          </a:p>
          <a:p>
            <a:pPr lvl="3">
              <a:lnSpc>
                <a:spcPct val="240000"/>
              </a:lnSpc>
            </a:pPr>
            <a:r>
              <a:rPr lang="fr-FR" dirty="0" smtClean="0"/>
              <a:t>Un  matin,  de  bonne  heure,  Pluche  va  au  jardin.  Il  adore  la  laitue  pleine  de  rosée.  Il  grignote,  il  dévore  mais  il  entend  un  bruit.  Il  se  dresse  sur  ses  pattes  de  derrière  et  il  voit  Gilou.    Vite,  il  détale,  le  chien  est  juste  derrière  lui</a:t>
            </a:r>
            <a:r>
              <a:rPr lang="fr-FR" dirty="0"/>
              <a:t>.</a:t>
            </a:r>
          </a:p>
          <a:p>
            <a:pPr lvl="3">
              <a:lnSpc>
                <a:spcPct val="240000"/>
              </a:lnSpc>
            </a:pPr>
            <a:r>
              <a:rPr lang="fr-FR" dirty="0" smtClean="0"/>
              <a:t>Il  bondit  dans  le  terrier  et  file  vers  le  fond.  Il  se  blottit  contre  sa  maman.  Sauvé  !</a:t>
            </a:r>
            <a:endParaRPr lang="fr-FR" dirty="0"/>
          </a:p>
        </p:txBody>
      </p:sp>
      <p:sp>
        <p:nvSpPr>
          <p:cNvPr id="6" name="Espace réservé du texte 5"/>
          <p:cNvSpPr>
            <a:spLocks noGrp="1"/>
          </p:cNvSpPr>
          <p:nvPr>
            <p:ph type="body" sz="quarter" idx="12"/>
          </p:nvPr>
        </p:nvSpPr>
        <p:spPr/>
        <p:txBody>
          <a:bodyPr/>
          <a:lstStyle/>
          <a:p>
            <a:r>
              <a:rPr lang="fr-FR" dirty="0" smtClean="0"/>
              <a:t>Transposition</a:t>
            </a:r>
            <a:endParaRPr lang="fr-FR" dirty="0"/>
          </a:p>
        </p:txBody>
      </p:sp>
      <p:cxnSp>
        <p:nvCxnSpPr>
          <p:cNvPr id="7" name="Connecteur droit 6"/>
          <p:cNvCxnSpPr/>
          <p:nvPr/>
        </p:nvCxnSpPr>
        <p:spPr>
          <a:xfrm>
            <a:off x="198091" y="1124744"/>
            <a:ext cx="122413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ZoneTexte 2"/>
          <p:cNvSpPr txBox="1"/>
          <p:nvPr/>
        </p:nvSpPr>
        <p:spPr>
          <a:xfrm>
            <a:off x="65227" y="1268760"/>
            <a:ext cx="2700969" cy="369332"/>
          </a:xfrm>
          <a:prstGeom prst="rect">
            <a:avLst/>
          </a:prstGeom>
          <a:noFill/>
        </p:spPr>
        <p:txBody>
          <a:bodyPr wrap="square" rtlCol="0">
            <a:spAutoFit/>
          </a:bodyPr>
          <a:lstStyle/>
          <a:p>
            <a:r>
              <a:rPr lang="fr-FR" b="1" dirty="0" smtClean="0">
                <a:solidFill>
                  <a:srgbClr val="FF0000"/>
                </a:solidFill>
                <a:latin typeface="CrayonL" panose="00000500000000000000" pitchFamily="2" charset="0"/>
              </a:rPr>
              <a:t>Moi, Pluche, je suis</a:t>
            </a:r>
            <a:endParaRPr lang="fr-FR" b="1" dirty="0">
              <a:solidFill>
                <a:srgbClr val="FF0000"/>
              </a:solidFill>
              <a:latin typeface="CrayonL" panose="00000500000000000000" pitchFamily="2" charset="0"/>
            </a:endParaRPr>
          </a:p>
        </p:txBody>
      </p:sp>
    </p:spTree>
    <p:extLst>
      <p:ext uri="{BB962C8B-B14F-4D97-AF65-F5344CB8AC3E}">
        <p14:creationId xmlns:p14="http://schemas.microsoft.com/office/powerpoint/2010/main" val="16960773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Quel est le mot contraire de « adorer » ?</a:t>
            </a:r>
          </a:p>
          <a:p>
            <a:endParaRPr lang="fr-FR" dirty="0"/>
          </a:p>
          <a:p>
            <a:r>
              <a:rPr lang="fr-FR" dirty="0" smtClean="0"/>
              <a:t>Remettre dans l’ordre alphabétique :</a:t>
            </a:r>
          </a:p>
          <a:p>
            <a:pPr lvl="1"/>
            <a:r>
              <a:rPr lang="fr-FR" dirty="0"/>
              <a:t>	</a:t>
            </a:r>
            <a:r>
              <a:rPr lang="fr-FR" dirty="0" smtClean="0"/>
              <a:t>matin   -   laitue   -   terrier   -   rosée   -   bruit   -   tout</a:t>
            </a:r>
            <a:endParaRPr lang="fr-FR" dirty="0"/>
          </a:p>
        </p:txBody>
      </p:sp>
      <p:sp>
        <p:nvSpPr>
          <p:cNvPr id="3" name="Espace réservé du texte 2"/>
          <p:cNvSpPr>
            <a:spLocks noGrp="1"/>
          </p:cNvSpPr>
          <p:nvPr>
            <p:ph type="body" sz="quarter" idx="11"/>
          </p:nvPr>
        </p:nvSpPr>
        <p:spPr/>
        <p:txBody>
          <a:bodyPr/>
          <a:lstStyle/>
          <a:p>
            <a:r>
              <a:rPr lang="fr-FR" dirty="0" smtClean="0"/>
              <a:t>Vocabulaire</a:t>
            </a:r>
            <a:endParaRPr lang="fr-FR" dirty="0"/>
          </a:p>
        </p:txBody>
      </p:sp>
    </p:spTree>
    <p:extLst>
      <p:ext uri="{BB962C8B-B14F-4D97-AF65-F5344CB8AC3E}">
        <p14:creationId xmlns:p14="http://schemas.microsoft.com/office/powerpoint/2010/main" val="16422836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Range les mots dans l’ordre alphabétique.</a:t>
            </a:r>
            <a:endParaRPr lang="fr-FR" dirty="0"/>
          </a:p>
        </p:txBody>
      </p:sp>
      <p:sp>
        <p:nvSpPr>
          <p:cNvPr id="6" name="Espace réservé du texte 5"/>
          <p:cNvSpPr>
            <a:spLocks noGrp="1"/>
          </p:cNvSpPr>
          <p:nvPr>
            <p:ph type="body" sz="quarter" idx="12"/>
          </p:nvPr>
        </p:nvSpPr>
        <p:spPr/>
        <p:txBody>
          <a:bodyPr/>
          <a:lstStyle/>
          <a:p>
            <a:r>
              <a:rPr lang="fr-FR" dirty="0" smtClean="0"/>
              <a:t>Vocabulaire</a:t>
            </a:r>
            <a:endParaRPr lang="fr-FR" dirty="0"/>
          </a:p>
        </p:txBody>
      </p:sp>
    </p:spTree>
    <p:extLst>
      <p:ext uri="{BB962C8B-B14F-4D97-AF65-F5344CB8AC3E}">
        <p14:creationId xmlns:p14="http://schemas.microsoft.com/office/powerpoint/2010/main" val="37980281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Dans le texte, retrouver tous les </a:t>
            </a:r>
            <a:r>
              <a:rPr lang="fr-FR" dirty="0" smtClean="0"/>
              <a:t>mots devant lesquels on pourrait mettre les mots « un » ou « une ».</a:t>
            </a:r>
            <a:endParaRPr lang="fr-FR" dirty="0"/>
          </a:p>
        </p:txBody>
      </p:sp>
      <p:sp>
        <p:nvSpPr>
          <p:cNvPr id="3" name="Espace réservé du texte 2"/>
          <p:cNvSpPr>
            <a:spLocks noGrp="1"/>
          </p:cNvSpPr>
          <p:nvPr>
            <p:ph type="body" sz="quarter" idx="11"/>
          </p:nvPr>
        </p:nvSpPr>
        <p:spPr/>
        <p:txBody>
          <a:bodyPr/>
          <a:lstStyle/>
          <a:p>
            <a:r>
              <a:rPr lang="fr-FR" dirty="0" smtClean="0"/>
              <a:t>Le nom commun</a:t>
            </a:r>
            <a:endParaRPr lang="fr-FR" dirty="0"/>
          </a:p>
        </p:txBody>
      </p:sp>
    </p:spTree>
    <p:extLst>
      <p:ext uri="{BB962C8B-B14F-4D97-AF65-F5344CB8AC3E}">
        <p14:creationId xmlns:p14="http://schemas.microsoft.com/office/powerpoint/2010/main" val="26718442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1</a:t>
            </a:r>
            <a:endParaRPr lang="fr-FR" sz="4500" dirty="0">
              <a:latin typeface="Lilly" pitchFamily="2" charset="0"/>
            </a:endParaRPr>
          </a:p>
        </p:txBody>
      </p:sp>
    </p:spTree>
    <p:extLst>
      <p:ext uri="{BB962C8B-B14F-4D97-AF65-F5344CB8AC3E}">
        <p14:creationId xmlns:p14="http://schemas.microsoft.com/office/powerpoint/2010/main" val="16036162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Entoure tous les mots du texte devant lesquels on pourrait mettre le mot « un » ou le mot « une ».</a:t>
            </a:r>
          </a:p>
        </p:txBody>
      </p:sp>
      <p:sp>
        <p:nvSpPr>
          <p:cNvPr id="5" name="Espace réservé du texte 4"/>
          <p:cNvSpPr>
            <a:spLocks noGrp="1"/>
          </p:cNvSpPr>
          <p:nvPr>
            <p:ph type="body" sz="quarter" idx="11"/>
          </p:nvPr>
        </p:nvSpPr>
        <p:spPr>
          <a:xfrm>
            <a:off x="119906" y="692696"/>
            <a:ext cx="9643246" cy="5617369"/>
          </a:xfrm>
        </p:spPr>
        <p:txBody>
          <a:bodyPr/>
          <a:lstStyle/>
          <a:p>
            <a:pPr lvl="3">
              <a:lnSpc>
                <a:spcPct val="190000"/>
              </a:lnSpc>
            </a:pPr>
            <a:r>
              <a:rPr lang="fr-FR" dirty="0"/>
              <a:t>Pluche   est   un   petit   lapin   </a:t>
            </a:r>
            <a:r>
              <a:rPr lang="fr-FR" dirty="0" smtClean="0"/>
              <a:t>gris .   </a:t>
            </a:r>
            <a:r>
              <a:rPr lang="fr-FR" dirty="0"/>
              <a:t>Il   habite   un   terrier   dans   un      jardin   près   d’un   </a:t>
            </a:r>
            <a:r>
              <a:rPr lang="fr-FR" dirty="0" smtClean="0"/>
              <a:t>pommier .   </a:t>
            </a:r>
            <a:r>
              <a:rPr lang="fr-FR" dirty="0"/>
              <a:t>De   l’autre   côté   d’une   </a:t>
            </a:r>
            <a:r>
              <a:rPr lang="fr-FR" dirty="0" smtClean="0"/>
              <a:t>grille ,   </a:t>
            </a:r>
            <a:r>
              <a:rPr lang="fr-FR" dirty="0"/>
              <a:t>il   y   a   une   petite   maison   avec   des   </a:t>
            </a:r>
            <a:r>
              <a:rPr lang="fr-FR" dirty="0" smtClean="0"/>
              <a:t>enfants ,   </a:t>
            </a:r>
            <a:r>
              <a:rPr lang="fr-FR" dirty="0"/>
              <a:t>leurs   parents   et   un   </a:t>
            </a:r>
            <a:r>
              <a:rPr lang="fr-FR" dirty="0" smtClean="0"/>
              <a:t>chien .   </a:t>
            </a:r>
            <a:r>
              <a:rPr lang="fr-FR" dirty="0"/>
              <a:t>Pluche   aime   bien   les   enfants   mais   il   n’aime   pas   le   chien   </a:t>
            </a:r>
            <a:r>
              <a:rPr lang="fr-FR" dirty="0" smtClean="0"/>
              <a:t>Gilou ,   </a:t>
            </a:r>
            <a:r>
              <a:rPr lang="fr-FR" dirty="0"/>
              <a:t>mais   alors   pas   du   tout   !</a:t>
            </a:r>
          </a:p>
          <a:p>
            <a:pPr lvl="3">
              <a:lnSpc>
                <a:spcPct val="190000"/>
              </a:lnSpc>
            </a:pPr>
            <a:r>
              <a:rPr lang="fr-FR" dirty="0"/>
              <a:t>Un   </a:t>
            </a:r>
            <a:r>
              <a:rPr lang="fr-FR" dirty="0" smtClean="0"/>
              <a:t>matin ,   </a:t>
            </a:r>
            <a:r>
              <a:rPr lang="fr-FR" dirty="0"/>
              <a:t>de   bonne   </a:t>
            </a:r>
            <a:r>
              <a:rPr lang="fr-FR" dirty="0" smtClean="0"/>
              <a:t>heure ,   </a:t>
            </a:r>
            <a:r>
              <a:rPr lang="fr-FR" dirty="0"/>
              <a:t>Pluche   va   au   </a:t>
            </a:r>
            <a:r>
              <a:rPr lang="fr-FR" dirty="0" smtClean="0"/>
              <a:t>jardin .   </a:t>
            </a:r>
            <a:r>
              <a:rPr lang="fr-FR" dirty="0"/>
              <a:t>Il   adore   la   laitue   pleine   de   </a:t>
            </a:r>
            <a:r>
              <a:rPr lang="fr-FR" dirty="0" smtClean="0"/>
              <a:t>rosée .   </a:t>
            </a:r>
            <a:r>
              <a:rPr lang="fr-FR" dirty="0"/>
              <a:t>Il   </a:t>
            </a:r>
            <a:r>
              <a:rPr lang="fr-FR" dirty="0" smtClean="0"/>
              <a:t>grignote ,   </a:t>
            </a:r>
            <a:r>
              <a:rPr lang="fr-FR" dirty="0"/>
              <a:t>il   dévore   mais   il   entend   un   </a:t>
            </a:r>
            <a:r>
              <a:rPr lang="fr-FR" dirty="0" smtClean="0"/>
              <a:t>bruit .   </a:t>
            </a:r>
            <a:r>
              <a:rPr lang="fr-FR" dirty="0"/>
              <a:t>Il   se   dresse   sur   ses   pattes   de   derrière   et   il   voit   </a:t>
            </a:r>
            <a:r>
              <a:rPr lang="fr-FR" dirty="0" smtClean="0"/>
              <a:t>Gilou .      Vite ,   </a:t>
            </a:r>
            <a:r>
              <a:rPr lang="fr-FR" dirty="0"/>
              <a:t>il   </a:t>
            </a:r>
            <a:r>
              <a:rPr lang="fr-FR" dirty="0" smtClean="0"/>
              <a:t>détale ,   </a:t>
            </a:r>
            <a:r>
              <a:rPr lang="fr-FR" dirty="0"/>
              <a:t>le   chien   est   juste   derrière   </a:t>
            </a:r>
            <a:r>
              <a:rPr lang="fr-FR" dirty="0" smtClean="0"/>
              <a:t>lui .</a:t>
            </a:r>
            <a:endParaRPr lang="fr-FR" dirty="0"/>
          </a:p>
          <a:p>
            <a:pPr lvl="3">
              <a:lnSpc>
                <a:spcPct val="190000"/>
              </a:lnSpc>
            </a:pPr>
            <a:r>
              <a:rPr lang="fr-FR" dirty="0"/>
              <a:t>Il   bondit   dans   le   terrier   et   file   vers   le   </a:t>
            </a:r>
            <a:r>
              <a:rPr lang="fr-FR" dirty="0" smtClean="0"/>
              <a:t>fond .   </a:t>
            </a:r>
            <a:r>
              <a:rPr lang="fr-FR" dirty="0"/>
              <a:t>Il   se   blottit   contre   sa   </a:t>
            </a:r>
            <a:r>
              <a:rPr lang="fr-FR" dirty="0" smtClean="0"/>
              <a:t>maman .   </a:t>
            </a:r>
            <a:r>
              <a:rPr lang="fr-FR" dirty="0"/>
              <a:t>Sauvé   </a:t>
            </a:r>
            <a:r>
              <a:rPr lang="fr-FR" dirty="0" smtClean="0"/>
              <a:t>!</a:t>
            </a:r>
            <a:endParaRPr lang="fr-FR" dirty="0"/>
          </a:p>
        </p:txBody>
      </p:sp>
      <p:sp>
        <p:nvSpPr>
          <p:cNvPr id="6" name="Espace réservé du texte 5"/>
          <p:cNvSpPr>
            <a:spLocks noGrp="1"/>
          </p:cNvSpPr>
          <p:nvPr>
            <p:ph type="body" sz="quarter" idx="12"/>
          </p:nvPr>
        </p:nvSpPr>
        <p:spPr/>
        <p:txBody>
          <a:bodyPr/>
          <a:lstStyle/>
          <a:p>
            <a:r>
              <a:rPr lang="fr-FR" dirty="0" smtClean="0"/>
              <a:t>Le nom commun</a:t>
            </a:r>
            <a:endParaRPr lang="fr-FR" dirty="0"/>
          </a:p>
        </p:txBody>
      </p:sp>
    </p:spTree>
    <p:extLst>
      <p:ext uri="{BB962C8B-B14F-4D97-AF65-F5344CB8AC3E}">
        <p14:creationId xmlns:p14="http://schemas.microsoft.com/office/powerpoint/2010/main" val="23761370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rot="20759357">
            <a:off x="2222161" y="1975099"/>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a:latin typeface="Lilly" pitchFamily="2" charset="0"/>
              </a:rPr>
              <a:t>5</a:t>
            </a:r>
          </a:p>
        </p:txBody>
      </p:sp>
    </p:spTree>
    <p:extLst>
      <p:ext uri="{BB962C8B-B14F-4D97-AF65-F5344CB8AC3E}">
        <p14:creationId xmlns:p14="http://schemas.microsoft.com/office/powerpoint/2010/main" val="16102158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Écris une phrase pour chaque dessin :</a:t>
            </a:r>
            <a:endParaRPr lang="fr-FR" dirty="0"/>
          </a:p>
        </p:txBody>
      </p:sp>
      <p:sp>
        <p:nvSpPr>
          <p:cNvPr id="4" name="Espace réservé du texte 3"/>
          <p:cNvSpPr>
            <a:spLocks noGrp="1"/>
          </p:cNvSpPr>
          <p:nvPr>
            <p:ph type="body" sz="quarter" idx="12"/>
          </p:nvPr>
        </p:nvSpPr>
        <p:spPr/>
        <p:txBody>
          <a:bodyPr/>
          <a:lstStyle/>
          <a:p>
            <a:r>
              <a:rPr lang="fr-FR" dirty="0" smtClean="0"/>
              <a:t>Production d’écrit</a:t>
            </a:r>
            <a:endParaRPr lang="fr-F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6183" y="1420829"/>
            <a:ext cx="3319691" cy="33342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4715" y="1434918"/>
            <a:ext cx="3319691" cy="33342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22629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Reconstitue les phrases suivantes :</a:t>
            </a:r>
          </a:p>
          <a:p>
            <a:endParaRPr lang="fr-FR" dirty="0"/>
          </a:p>
          <a:p>
            <a:endParaRPr lang="fr-FR" dirty="0" smtClean="0"/>
          </a:p>
          <a:p>
            <a:endParaRPr lang="fr-FR" dirty="0" smtClean="0"/>
          </a:p>
          <a:p>
            <a:endParaRPr lang="fr-FR" dirty="0" smtClean="0"/>
          </a:p>
          <a:p>
            <a:endParaRPr lang="fr-FR" dirty="0"/>
          </a:p>
          <a:p>
            <a:r>
              <a:rPr lang="fr-FR" dirty="0" smtClean="0"/>
              <a:t>Recopie la </a:t>
            </a:r>
            <a:r>
              <a:rPr lang="fr-FR" dirty="0" smtClean="0"/>
              <a:t>sixième (6) phrase </a:t>
            </a:r>
            <a:r>
              <a:rPr lang="fr-FR" dirty="0" smtClean="0"/>
              <a:t>du </a:t>
            </a:r>
            <a:r>
              <a:rPr lang="fr-FR" dirty="0" smtClean="0"/>
              <a:t>texte, puis la neuvième (9).</a:t>
            </a:r>
            <a:endParaRPr lang="fr-FR" dirty="0" smtClean="0"/>
          </a:p>
          <a:p>
            <a:endParaRPr lang="fr-FR" dirty="0" smtClean="0"/>
          </a:p>
          <a:p>
            <a:endParaRPr lang="fr-FR" dirty="0" smtClean="0"/>
          </a:p>
          <a:p>
            <a:r>
              <a:rPr lang="fr-FR" dirty="0" smtClean="0"/>
              <a:t>Recopie </a:t>
            </a:r>
            <a:r>
              <a:rPr lang="fr-FR" dirty="0" smtClean="0"/>
              <a:t>dans l’ordre alphabétique :</a:t>
            </a:r>
          </a:p>
          <a:p>
            <a:pPr lvl="1">
              <a:lnSpc>
                <a:spcPct val="100000"/>
              </a:lnSpc>
            </a:pPr>
            <a:r>
              <a:rPr lang="fr-FR" dirty="0" smtClean="0"/>
              <a:t>pomme   -   école   -   récréation   -   grille   -   heure</a:t>
            </a:r>
            <a:endParaRPr lang="fr-FR" dirty="0" smtClean="0"/>
          </a:p>
          <a:p>
            <a:endParaRPr lang="fr-FR" dirty="0" smtClean="0"/>
          </a:p>
          <a:p>
            <a:endParaRPr lang="fr-FR" dirty="0"/>
          </a:p>
          <a:p>
            <a:r>
              <a:rPr lang="fr-FR" dirty="0" smtClean="0"/>
              <a:t>Écris les phrases contraires de ces deux phrases.</a:t>
            </a:r>
          </a:p>
          <a:p>
            <a:r>
              <a:rPr lang="fr-FR" u="none" dirty="0" smtClean="0"/>
              <a:t>N’oublie pas les deux mots indispensables s’il y a besoin.</a:t>
            </a:r>
          </a:p>
          <a:p>
            <a:pPr marL="720725" lvl="1" indent="-361950">
              <a:lnSpc>
                <a:spcPct val="80000"/>
              </a:lnSpc>
              <a:buFont typeface="+mj-lt"/>
              <a:buAutoNum type="alphaLcParenR"/>
            </a:pPr>
            <a:r>
              <a:rPr lang="fr-FR" dirty="0" smtClean="0"/>
              <a:t>Le lapin ne voit pas Gilou.</a:t>
            </a:r>
          </a:p>
          <a:p>
            <a:pPr marL="720725" lvl="1" indent="-361950">
              <a:lnSpc>
                <a:spcPct val="80000"/>
              </a:lnSpc>
              <a:buFont typeface="+mj-lt"/>
              <a:buAutoNum type="alphaLcParenR"/>
            </a:pPr>
            <a:r>
              <a:rPr lang="fr-FR" dirty="0" smtClean="0"/>
              <a:t>Le chien entend un léger bruit.</a:t>
            </a: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728" y="587625"/>
            <a:ext cx="508221" cy="585168"/>
          </a:xfrm>
          <a:prstGeom prst="rect">
            <a:avLst/>
          </a:prstGeom>
        </p:spPr>
      </p:pic>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413" y="2204864"/>
            <a:ext cx="508221" cy="585168"/>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728" y="3037508"/>
            <a:ext cx="508221" cy="585168"/>
          </a:xfrm>
          <a:prstGeom prst="rect">
            <a:avLst/>
          </a:prstGeom>
        </p:spPr>
      </p:pic>
      <p:pic>
        <p:nvPicPr>
          <p:cNvPr id="7" name="Imag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5411" y="4393630"/>
            <a:ext cx="508221" cy="585168"/>
          </a:xfrm>
          <a:prstGeom prst="rect">
            <a:avLst/>
          </a:prstGeom>
        </p:spPr>
      </p:pic>
      <p:sp>
        <p:nvSpPr>
          <p:cNvPr id="9" name="Rectangle à coins arrondis 8"/>
          <p:cNvSpPr/>
          <p:nvPr/>
        </p:nvSpPr>
        <p:spPr>
          <a:xfrm>
            <a:off x="779818" y="975740"/>
            <a:ext cx="1794537"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un dessin animé</a:t>
            </a:r>
            <a:endParaRPr lang="fr-FR" dirty="0">
              <a:solidFill>
                <a:schemeClr val="tx1"/>
              </a:solidFill>
            </a:endParaRPr>
          </a:p>
        </p:txBody>
      </p:sp>
      <p:sp>
        <p:nvSpPr>
          <p:cNvPr id="10" name="Rectangle à coins arrondis 9"/>
          <p:cNvSpPr/>
          <p:nvPr/>
        </p:nvSpPr>
        <p:spPr>
          <a:xfrm>
            <a:off x="2754375" y="974985"/>
            <a:ext cx="1087735"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regarde</a:t>
            </a:r>
            <a:endParaRPr lang="fr-FR" dirty="0">
              <a:solidFill>
                <a:schemeClr val="tx1"/>
              </a:solidFill>
            </a:endParaRPr>
          </a:p>
        </p:txBody>
      </p:sp>
      <p:sp>
        <p:nvSpPr>
          <p:cNvPr id="11" name="Rectangle à coins arrondis 10"/>
          <p:cNvSpPr/>
          <p:nvPr/>
        </p:nvSpPr>
        <p:spPr>
          <a:xfrm>
            <a:off x="4014515" y="975740"/>
            <a:ext cx="1519783"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à la télévision</a:t>
            </a:r>
            <a:endParaRPr lang="fr-FR" dirty="0">
              <a:solidFill>
                <a:schemeClr val="tx1"/>
              </a:solidFill>
            </a:endParaRPr>
          </a:p>
        </p:txBody>
      </p:sp>
      <p:sp>
        <p:nvSpPr>
          <p:cNvPr id="12" name="Rectangle à coins arrondis 11"/>
          <p:cNvSpPr/>
          <p:nvPr/>
        </p:nvSpPr>
        <p:spPr>
          <a:xfrm>
            <a:off x="5634696" y="974985"/>
            <a:ext cx="540059"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je</a:t>
            </a:r>
            <a:endParaRPr lang="fr-FR" dirty="0">
              <a:solidFill>
                <a:schemeClr val="tx1"/>
              </a:solidFill>
            </a:endParaRPr>
          </a:p>
        </p:txBody>
      </p:sp>
      <p:sp>
        <p:nvSpPr>
          <p:cNvPr id="13" name="Rectangle à coins arrondis 12"/>
          <p:cNvSpPr/>
          <p:nvPr/>
        </p:nvSpPr>
        <p:spPr>
          <a:xfrm>
            <a:off x="779817" y="1487425"/>
            <a:ext cx="1182469" cy="360040"/>
          </a:xfrm>
          <a:prstGeom prst="roundRect">
            <a:avLst/>
          </a:prstGeom>
          <a:solidFill>
            <a:schemeClr val="accent6">
              <a:lumMod val="20000"/>
              <a:lumOff val="80000"/>
            </a:schemeClr>
          </a:solidFill>
          <a:ln w="127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grignote</a:t>
            </a:r>
            <a:endParaRPr lang="fr-FR" dirty="0">
              <a:solidFill>
                <a:schemeClr val="tx1"/>
              </a:solidFill>
            </a:endParaRPr>
          </a:p>
        </p:txBody>
      </p:sp>
      <p:sp>
        <p:nvSpPr>
          <p:cNvPr id="14" name="Rectangle à coins arrondis 13"/>
          <p:cNvSpPr/>
          <p:nvPr/>
        </p:nvSpPr>
        <p:spPr>
          <a:xfrm>
            <a:off x="2070300" y="1486670"/>
            <a:ext cx="1771810" cy="360040"/>
          </a:xfrm>
          <a:prstGeom prst="roundRect">
            <a:avLst/>
          </a:prstGeom>
          <a:solidFill>
            <a:schemeClr val="accent6">
              <a:lumMod val="20000"/>
              <a:lumOff val="80000"/>
            </a:schemeClr>
          </a:solidFill>
          <a:ln w="127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une belle laitue</a:t>
            </a:r>
            <a:endParaRPr lang="fr-FR" dirty="0">
              <a:solidFill>
                <a:schemeClr val="tx1"/>
              </a:solidFill>
            </a:endParaRPr>
          </a:p>
        </p:txBody>
      </p:sp>
      <p:sp>
        <p:nvSpPr>
          <p:cNvPr id="15" name="Rectangle à coins arrondis 14"/>
          <p:cNvSpPr/>
          <p:nvPr/>
        </p:nvSpPr>
        <p:spPr>
          <a:xfrm>
            <a:off x="4014514" y="1487425"/>
            <a:ext cx="1152129" cy="360040"/>
          </a:xfrm>
          <a:prstGeom prst="roundRect">
            <a:avLst/>
          </a:prstGeom>
          <a:solidFill>
            <a:schemeClr val="accent6">
              <a:lumMod val="20000"/>
              <a:lumOff val="80000"/>
            </a:schemeClr>
          </a:solidFill>
          <a:ln w="127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le lapin</a:t>
            </a:r>
            <a:endParaRPr lang="fr-FR" dirty="0">
              <a:solidFill>
                <a:schemeClr val="tx1"/>
              </a:solidFill>
            </a:endParaRPr>
          </a:p>
        </p:txBody>
      </p:sp>
      <p:sp>
        <p:nvSpPr>
          <p:cNvPr id="16" name="Rectangle à coins arrondis 15"/>
          <p:cNvSpPr/>
          <p:nvPr/>
        </p:nvSpPr>
        <p:spPr>
          <a:xfrm>
            <a:off x="5274655" y="1486670"/>
            <a:ext cx="1584176" cy="360040"/>
          </a:xfrm>
          <a:prstGeom prst="roundRect">
            <a:avLst/>
          </a:prstGeom>
          <a:solidFill>
            <a:schemeClr val="accent6">
              <a:lumMod val="20000"/>
              <a:lumOff val="80000"/>
            </a:schemeClr>
          </a:solidFill>
          <a:ln w="127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avec appétit</a:t>
            </a:r>
            <a:endParaRPr lang="fr-FR" dirty="0">
              <a:solidFill>
                <a:schemeClr val="tx1"/>
              </a:solidFill>
            </a:endParaRPr>
          </a:p>
        </p:txBody>
      </p:sp>
    </p:spTree>
    <p:extLst>
      <p:ext uri="{BB962C8B-B14F-4D97-AF65-F5344CB8AC3E}">
        <p14:creationId xmlns:p14="http://schemas.microsoft.com/office/powerpoint/2010/main" val="29136285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Transforme « Léo » en « Léo et Lino ».</a:t>
            </a:r>
          </a:p>
          <a:p>
            <a:pPr lvl="1">
              <a:lnSpc>
                <a:spcPct val="80000"/>
              </a:lnSpc>
            </a:pPr>
            <a:r>
              <a:rPr lang="fr-FR" dirty="0" smtClean="0"/>
              <a:t>Léo va à l’école. Il emporte un gouter. À la récréation, il mange sa pomme. Il adore ça.</a:t>
            </a:r>
          </a:p>
          <a:p>
            <a:pPr lvl="3">
              <a:lnSpc>
                <a:spcPct val="80000"/>
              </a:lnSpc>
            </a:pPr>
            <a:endParaRPr lang="fr-FR" dirty="0"/>
          </a:p>
          <a:p>
            <a:pPr>
              <a:lnSpc>
                <a:spcPct val="80000"/>
              </a:lnSpc>
            </a:pPr>
            <a:r>
              <a:rPr lang="fr-FR" dirty="0" smtClean="0"/>
              <a:t>Transforme </a:t>
            </a:r>
            <a:r>
              <a:rPr lang="fr-FR" dirty="0"/>
              <a:t>« Léo » en « </a:t>
            </a:r>
            <a:r>
              <a:rPr lang="fr-FR" dirty="0" smtClean="0"/>
              <a:t>Je</a:t>
            </a:r>
            <a:r>
              <a:rPr lang="fr-FR" dirty="0"/>
              <a:t> ».</a:t>
            </a:r>
          </a:p>
          <a:p>
            <a:pPr lvl="1">
              <a:lnSpc>
                <a:spcPct val="80000"/>
              </a:lnSpc>
            </a:pPr>
            <a:r>
              <a:rPr lang="fr-FR" dirty="0"/>
              <a:t>Léo va </a:t>
            </a:r>
            <a:r>
              <a:rPr lang="fr-FR" dirty="0" smtClean="0"/>
              <a:t>à </a:t>
            </a:r>
            <a:r>
              <a:rPr lang="fr-FR" dirty="0"/>
              <a:t>l’école. Il emporte un gouter. À la récréation, il mange sa pomme. Il adore ça</a:t>
            </a:r>
            <a:r>
              <a:rPr lang="fr-FR" dirty="0" smtClean="0"/>
              <a:t>.</a:t>
            </a:r>
          </a:p>
          <a:p>
            <a:pPr>
              <a:lnSpc>
                <a:spcPct val="80000"/>
              </a:lnSpc>
            </a:pPr>
            <a:endParaRPr lang="fr-FR" dirty="0" smtClean="0"/>
          </a:p>
          <a:p>
            <a:pPr>
              <a:lnSpc>
                <a:spcPct val="80000"/>
              </a:lnSpc>
            </a:pPr>
            <a:endParaRPr lang="fr-FR" dirty="0"/>
          </a:p>
          <a:p>
            <a:pPr>
              <a:lnSpc>
                <a:spcPct val="80000"/>
              </a:lnSpc>
            </a:pPr>
            <a:r>
              <a:rPr lang="fr-FR" dirty="0" smtClean="0"/>
              <a:t>Écris le contraire des mots suivants :</a:t>
            </a:r>
          </a:p>
          <a:p>
            <a:pPr lvl="1">
              <a:lnSpc>
                <a:spcPct val="80000"/>
              </a:lnSpc>
            </a:pPr>
            <a:r>
              <a:rPr lang="fr-FR" dirty="0" smtClean="0"/>
              <a:t>vieux</a:t>
            </a:r>
          </a:p>
          <a:p>
            <a:pPr lvl="1">
              <a:lnSpc>
                <a:spcPct val="80000"/>
              </a:lnSpc>
            </a:pPr>
            <a:r>
              <a:rPr lang="fr-FR" dirty="0" smtClean="0"/>
              <a:t>facile</a:t>
            </a:r>
          </a:p>
          <a:p>
            <a:pPr lvl="1">
              <a:lnSpc>
                <a:spcPct val="80000"/>
              </a:lnSpc>
            </a:pPr>
            <a:r>
              <a:rPr lang="fr-FR" dirty="0" smtClean="0"/>
              <a:t>rapide</a:t>
            </a:r>
            <a:endParaRPr lang="fr-FR" dirty="0"/>
          </a:p>
        </p:txBody>
      </p:sp>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408" y="595921"/>
            <a:ext cx="508221" cy="585168"/>
          </a:xfrm>
          <a:prstGeom prst="rect">
            <a:avLst/>
          </a:prstGeom>
        </p:spPr>
      </p:pic>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864" y="3476502"/>
            <a:ext cx="377305" cy="392005"/>
          </a:xfrm>
          <a:prstGeom prst="rect">
            <a:avLst/>
          </a:prstGeom>
        </p:spPr>
      </p:pic>
    </p:spTree>
    <p:extLst>
      <p:ext uri="{BB962C8B-B14F-4D97-AF65-F5344CB8AC3E}">
        <p14:creationId xmlns:p14="http://schemas.microsoft.com/office/powerpoint/2010/main" val="9447668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smtClean="0"/>
              <a:t>Pluche, le petit lapin gris</a:t>
            </a:r>
            <a:endParaRPr lang="fr-FR" dirty="0"/>
          </a:p>
        </p:txBody>
      </p:sp>
      <p:sp>
        <p:nvSpPr>
          <p:cNvPr id="6" name="Espace réservé du texte 5"/>
          <p:cNvSpPr>
            <a:spLocks noGrp="1"/>
          </p:cNvSpPr>
          <p:nvPr>
            <p:ph type="body" sz="quarter" idx="10"/>
          </p:nvPr>
        </p:nvSpPr>
        <p:spPr/>
        <p:txBody>
          <a:bodyPr/>
          <a:lstStyle/>
          <a:p>
            <a:pPr indent="360000">
              <a:lnSpc>
                <a:spcPct val="190000"/>
              </a:lnSpc>
            </a:pPr>
            <a:r>
              <a:rPr lang="fr-FR" dirty="0"/>
              <a:t>Pluche   est   un   petit   lapin   gris.   Il   habite   un   terrier   dans   un      jardin   près   d’un   pommier.   De   l’autre   côté   d’une   grille,   il   y   a   une   petite   maison   avec   des   enfants,   leurs   parents   et   un   chien.   Pluche   aime   bien   les   enfants   mais   il   n’aime   pas   le   chien   Gilou,   mais   alors   pas   du   tout   !</a:t>
            </a:r>
          </a:p>
          <a:p>
            <a:pPr indent="360000">
              <a:lnSpc>
                <a:spcPct val="190000"/>
              </a:lnSpc>
            </a:pPr>
            <a:r>
              <a:rPr lang="fr-FR" dirty="0"/>
              <a:t>Un   matin,   de   bonne   heure,   Pluche   va   au   jardin.   Il   adore   la   laitue   pleine   de   rosée.   Il   grignote,   il   dévore   mais   il   entend   un   bruit.   Il   se   dresse   sur   ses   pattes   de   derrière   et   il   voit   Gilou.      Vite,   il   détale,   le   chien   est   juste   derrière   lui.</a:t>
            </a:r>
          </a:p>
          <a:p>
            <a:pPr indent="360000">
              <a:lnSpc>
                <a:spcPct val="190000"/>
              </a:lnSpc>
            </a:pPr>
            <a:r>
              <a:rPr lang="fr-FR" dirty="0"/>
              <a:t>Il   bondit   dans   le   terrier   et   file   vers   le   fond.   Il   se   blottit   contre   sa   maman.   Sauvé   </a:t>
            </a:r>
            <a:r>
              <a:rPr lang="fr-FR" dirty="0" smtClean="0"/>
              <a:t>!</a:t>
            </a:r>
            <a:endParaRPr lang="fr-FR" dirty="0"/>
          </a:p>
        </p:txBody>
      </p:sp>
    </p:spTree>
    <p:extLst>
      <p:ext uri="{BB962C8B-B14F-4D97-AF65-F5344CB8AC3E}">
        <p14:creationId xmlns:p14="http://schemas.microsoft.com/office/powerpoint/2010/main" val="1333748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Quels sont les personnages ?</a:t>
            </a:r>
          </a:p>
          <a:p>
            <a:r>
              <a:rPr lang="fr-FR" dirty="0" smtClean="0"/>
              <a:t>Où habite Pluche ?</a:t>
            </a:r>
          </a:p>
          <a:p>
            <a:r>
              <a:rPr lang="fr-FR" dirty="0" smtClean="0"/>
              <a:t>Où va-t-il ce matin-là ?</a:t>
            </a:r>
          </a:p>
          <a:p>
            <a:r>
              <a:rPr lang="fr-FR" dirty="0" smtClean="0"/>
              <a:t>Que vient-il faire dans le jardin ?</a:t>
            </a:r>
          </a:p>
          <a:p>
            <a:r>
              <a:rPr lang="fr-FR" dirty="0" smtClean="0"/>
              <a:t>Qu’entend-il ce matin-là ?</a:t>
            </a:r>
          </a:p>
          <a:p>
            <a:r>
              <a:rPr lang="fr-FR" dirty="0" smtClean="0"/>
              <a:t>Qui le poursuit ?</a:t>
            </a:r>
          </a:p>
          <a:p>
            <a:r>
              <a:rPr lang="fr-FR" dirty="0" smtClean="0"/>
              <a:t>Que fait-il alors ?</a:t>
            </a:r>
          </a:p>
          <a:p>
            <a:r>
              <a:rPr lang="fr-FR" dirty="0" smtClean="0"/>
              <a:t>Réussit-il à s’échapper ?</a:t>
            </a:r>
            <a:endParaRPr lang="fr-FR" dirty="0"/>
          </a:p>
          <a:p>
            <a:endParaRPr lang="fr-FR" dirty="0" smtClean="0"/>
          </a:p>
          <a:p>
            <a:r>
              <a:rPr lang="fr-FR" dirty="0" smtClean="0"/>
              <a:t>Expliquer les mots : </a:t>
            </a:r>
            <a:r>
              <a:rPr lang="fr-FR" dirty="0" smtClean="0">
                <a:solidFill>
                  <a:srgbClr val="3333FF"/>
                </a:solidFill>
                <a:latin typeface="Sassoon Infant Std" pitchFamily="34" charset="0"/>
              </a:rPr>
              <a:t>détaler</a:t>
            </a:r>
            <a:r>
              <a:rPr lang="fr-FR" dirty="0" smtClean="0">
                <a:solidFill>
                  <a:srgbClr val="3333FF"/>
                </a:solidFill>
              </a:rPr>
              <a:t> </a:t>
            </a:r>
            <a:r>
              <a:rPr lang="fr-FR" dirty="0" smtClean="0"/>
              <a:t>, </a:t>
            </a:r>
            <a:r>
              <a:rPr lang="fr-FR" dirty="0">
                <a:solidFill>
                  <a:srgbClr val="3333FF"/>
                </a:solidFill>
                <a:latin typeface="Sassoon Infant Std" pitchFamily="34" charset="0"/>
              </a:rPr>
              <a:t>dévorer</a:t>
            </a:r>
            <a:endParaRPr lang="fr-FR" dirty="0">
              <a:solidFill>
                <a:srgbClr val="3333FF"/>
              </a:solidFill>
              <a:latin typeface="Sassoon Infant Std" pitchFamily="34" charset="0"/>
            </a:endParaRPr>
          </a:p>
        </p:txBody>
      </p:sp>
      <p:sp>
        <p:nvSpPr>
          <p:cNvPr id="5" name="Espace réservé du texte 4"/>
          <p:cNvSpPr>
            <a:spLocks noGrp="1"/>
          </p:cNvSpPr>
          <p:nvPr>
            <p:ph type="body" sz="quarter" idx="11"/>
          </p:nvPr>
        </p:nvSpPr>
        <p:spPr/>
        <p:txBody>
          <a:bodyPr/>
          <a:lstStyle/>
          <a:p>
            <a:r>
              <a:rPr lang="fr-FR" dirty="0" smtClean="0"/>
              <a:t>Compréhension</a:t>
            </a:r>
            <a:endParaRPr lang="fr-FR" dirty="0"/>
          </a:p>
        </p:txBody>
      </p:sp>
    </p:spTree>
    <p:extLst>
      <p:ext uri="{BB962C8B-B14F-4D97-AF65-F5344CB8AC3E}">
        <p14:creationId xmlns:p14="http://schemas.microsoft.com/office/powerpoint/2010/main" val="155455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smtClean="0"/>
              <a:t>(Diapo de travail : voir les pages suivantes)</a:t>
            </a:r>
          </a:p>
          <a:p>
            <a:r>
              <a:rPr lang="fr-FR" dirty="0" smtClean="0"/>
              <a:t>♦ </a:t>
            </a:r>
            <a:r>
              <a:rPr lang="fr-FR" dirty="0"/>
              <a:t>Structure du texte : lignes / phrases / paragraphes</a:t>
            </a:r>
          </a:p>
          <a:p>
            <a:pPr marL="360000"/>
            <a:r>
              <a:rPr lang="fr-FR" dirty="0"/>
              <a:t>D’abord = travail individuel sur feuille. Chaque enfant cherche les majuscules, les points, puis détermine le nombre de lignes, le nombre de phrases et le nombre de paragraphes.</a:t>
            </a:r>
          </a:p>
          <a:p>
            <a:pPr marL="360000"/>
            <a:r>
              <a:rPr lang="fr-FR" dirty="0"/>
              <a:t>Mise en commun : un par un, les enfants viennent lire une phrase et la matérialiser sur le texte avec des crochets</a:t>
            </a:r>
            <a:r>
              <a:rPr lang="fr-FR" dirty="0" smtClean="0"/>
              <a:t>.</a:t>
            </a:r>
          </a:p>
          <a:p>
            <a:pPr marL="360000"/>
            <a:r>
              <a:rPr lang="fr-FR" dirty="0"/>
              <a:t>Distinguer les majuscules de début de phrase et les majuscules des noms propres</a:t>
            </a:r>
            <a:r>
              <a:rPr lang="fr-FR" dirty="0" smtClean="0"/>
              <a:t>.</a:t>
            </a:r>
          </a:p>
          <a:p>
            <a:pPr marL="360000"/>
            <a:r>
              <a:rPr lang="fr-FR" dirty="0"/>
              <a:t>Distinguer nombre de lignes / nombre de phrases.</a:t>
            </a:r>
          </a:p>
          <a:p>
            <a:pPr marL="360000"/>
            <a:r>
              <a:rPr lang="fr-FR" dirty="0" smtClean="0"/>
              <a:t>Lire </a:t>
            </a:r>
            <a:r>
              <a:rPr lang="fr-FR" dirty="0"/>
              <a:t>la </a:t>
            </a:r>
            <a:r>
              <a:rPr lang="fr-FR" dirty="0" smtClean="0"/>
              <a:t>5</a:t>
            </a:r>
            <a:r>
              <a:rPr lang="fr-FR" baseline="30000" dirty="0" smtClean="0"/>
              <a:t>ème</a:t>
            </a:r>
            <a:r>
              <a:rPr lang="fr-FR" dirty="0" smtClean="0"/>
              <a:t> </a:t>
            </a:r>
            <a:r>
              <a:rPr lang="fr-FR" dirty="0"/>
              <a:t>phrase et l’avant-dernière phrase</a:t>
            </a:r>
            <a:r>
              <a:rPr lang="fr-FR" dirty="0" smtClean="0"/>
              <a:t>.</a:t>
            </a:r>
          </a:p>
          <a:p>
            <a:pPr marL="360000"/>
            <a:r>
              <a:rPr lang="fr-FR" dirty="0" smtClean="0"/>
              <a:t>Déterminer le nombre de parties du texte (3), rappeler comment on appelle une partie (paragraphe).</a:t>
            </a:r>
          </a:p>
          <a:p>
            <a:pPr marL="360000"/>
            <a:r>
              <a:rPr lang="fr-FR" dirty="0" smtClean="0"/>
              <a:t>Comprendre à quoi servent chacun des trois paragraphes : présentation du personnage, aventure, dénouement</a:t>
            </a:r>
            <a:endParaRPr lang="fr-FR" dirty="0"/>
          </a:p>
          <a:p>
            <a:endParaRPr lang="fr-FR" dirty="0"/>
          </a:p>
          <a:p>
            <a:r>
              <a:rPr lang="fr-FR" dirty="0"/>
              <a:t>♦ Les procédés anaphoriques : trouver ce que désignent chacun des mots soulignés.</a:t>
            </a:r>
          </a:p>
          <a:p>
            <a:r>
              <a:rPr lang="fr-FR" dirty="0" smtClean="0"/>
              <a:t>Sur le cahier.</a:t>
            </a:r>
            <a:endParaRPr lang="fr-FR" dirty="0"/>
          </a:p>
          <a:p>
            <a:endParaRPr lang="fr-FR" dirty="0"/>
          </a:p>
          <a:p>
            <a:r>
              <a:rPr lang="fr-FR" dirty="0" smtClean="0"/>
              <a:t>♦ À </a:t>
            </a:r>
            <a:r>
              <a:rPr lang="fr-FR" dirty="0" smtClean="0"/>
              <a:t>quel moment se passe cette histoire </a:t>
            </a:r>
            <a:r>
              <a:rPr lang="fr-FR" dirty="0" smtClean="0"/>
              <a:t>? Quel </a:t>
            </a:r>
            <a:r>
              <a:rPr lang="fr-FR" dirty="0" smtClean="0"/>
              <a:t>est le temps du texte.</a:t>
            </a:r>
          </a:p>
          <a:p>
            <a:endParaRPr lang="fr-FR" dirty="0"/>
          </a:p>
          <a:p>
            <a:r>
              <a:rPr lang="fr-FR" dirty="0" smtClean="0"/>
              <a:t> ♦ Les </a:t>
            </a:r>
            <a:r>
              <a:rPr lang="fr-FR" dirty="0" smtClean="0"/>
              <a:t>indicateurs de temps :</a:t>
            </a:r>
            <a:r>
              <a:rPr lang="fr-FR" dirty="0"/>
              <a:t> </a:t>
            </a:r>
            <a:endParaRPr lang="fr-FR" dirty="0" smtClean="0"/>
          </a:p>
          <a:p>
            <a:r>
              <a:rPr lang="fr-FR" dirty="0" smtClean="0"/>
              <a:t>    Les </a:t>
            </a:r>
            <a:r>
              <a:rPr lang="fr-FR" dirty="0" smtClean="0"/>
              <a:t>indicateurs de lieu : </a:t>
            </a:r>
          </a:p>
        </p:txBody>
      </p:sp>
      <p:sp>
        <p:nvSpPr>
          <p:cNvPr id="2" name="Espace réservé du texte 1"/>
          <p:cNvSpPr>
            <a:spLocks noGrp="1"/>
          </p:cNvSpPr>
          <p:nvPr>
            <p:ph type="body" sz="quarter" idx="11"/>
          </p:nvPr>
        </p:nvSpPr>
        <p:spPr/>
        <p:txBody>
          <a:bodyPr/>
          <a:lstStyle/>
          <a:p>
            <a:r>
              <a:rPr lang="fr-FR" dirty="0" smtClean="0"/>
              <a:t>Le texte</a:t>
            </a:r>
            <a:endParaRPr lang="fr-FR" dirty="0"/>
          </a:p>
        </p:txBody>
      </p:sp>
    </p:spTree>
    <p:extLst>
      <p:ext uri="{BB962C8B-B14F-4D97-AF65-F5344CB8AC3E}">
        <p14:creationId xmlns:p14="http://schemas.microsoft.com/office/powerpoint/2010/main" val="20606080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Entourer en rouge les majuscules et en bleu les points.</a:t>
            </a:r>
            <a:endParaRPr lang="fr-FR" dirty="0"/>
          </a:p>
        </p:txBody>
      </p:sp>
      <p:sp>
        <p:nvSpPr>
          <p:cNvPr id="5" name="Espace réservé du texte 4"/>
          <p:cNvSpPr>
            <a:spLocks noGrp="1"/>
          </p:cNvSpPr>
          <p:nvPr>
            <p:ph type="body" sz="quarter" idx="11"/>
          </p:nvPr>
        </p:nvSpPr>
        <p:spPr>
          <a:xfrm>
            <a:off x="125414" y="764704"/>
            <a:ext cx="9643246" cy="5617369"/>
          </a:xfrm>
        </p:spPr>
        <p:txBody>
          <a:bodyPr/>
          <a:lstStyle/>
          <a:p>
            <a:pPr lvl="3">
              <a:lnSpc>
                <a:spcPct val="190000"/>
              </a:lnSpc>
            </a:pPr>
            <a:r>
              <a:rPr lang="fr-FR" dirty="0"/>
              <a:t>Pluche   est   un   petit   lapin   gris.   Il   habite   un   terrier   dans   un      jardin   près   d’un   pommier.   De   l’autre   côté   d’une   grille,   il   y   a   une   petite   maison   avec   des   enfants,   leurs   parents   et   un   chien.   Pluche   aime   bien   les   enfants   mais   il   n’aime   pas   le   chien   Gilou,   mais   alors   pas   du   tout   !</a:t>
            </a:r>
          </a:p>
          <a:p>
            <a:pPr lvl="3">
              <a:lnSpc>
                <a:spcPct val="190000"/>
              </a:lnSpc>
            </a:pPr>
            <a:r>
              <a:rPr lang="fr-FR" dirty="0"/>
              <a:t>Un   matin,   de   bonne   heure,   Pluche   va   au   jardin.   Il   adore   la   laitue   pleine   de   rosée.   Il   grignote,   il   dévore   mais   il   entend   un   bruit.   Il   se   dresse   sur   ses   pattes   de   derrière   et   il   voit   Gilou.      Vite,   il   détale,   le   chien   est   juste   derrière   lui.</a:t>
            </a:r>
          </a:p>
          <a:p>
            <a:pPr lvl="3">
              <a:lnSpc>
                <a:spcPct val="190000"/>
              </a:lnSpc>
            </a:pPr>
            <a:r>
              <a:rPr lang="fr-FR" dirty="0"/>
              <a:t>Il   bondit   dans   le   terrier   et   file   vers   le   fond.   Il   se   blottit   contre   sa   maman.   Sauvé   </a:t>
            </a:r>
            <a:r>
              <a:rPr lang="fr-FR" dirty="0" smtClean="0"/>
              <a:t>!</a:t>
            </a:r>
            <a:endParaRPr lang="fr-FR" dirty="0"/>
          </a:p>
        </p:txBody>
      </p:sp>
      <p:sp>
        <p:nvSpPr>
          <p:cNvPr id="6" name="Espace réservé du texte 5"/>
          <p:cNvSpPr>
            <a:spLocks noGrp="1"/>
          </p:cNvSpPr>
          <p:nvPr>
            <p:ph type="body" sz="quarter" idx="12"/>
          </p:nvPr>
        </p:nvSpPr>
        <p:spPr/>
        <p:txBody>
          <a:bodyPr/>
          <a:lstStyle/>
          <a:p>
            <a:r>
              <a:rPr lang="fr-FR" dirty="0" smtClean="0"/>
              <a:t>Le texte</a:t>
            </a:r>
            <a:endParaRPr lang="fr-FR" dirty="0"/>
          </a:p>
        </p:txBody>
      </p:sp>
    </p:spTree>
    <p:extLst>
      <p:ext uri="{BB962C8B-B14F-4D97-AF65-F5344CB8AC3E}">
        <p14:creationId xmlns:p14="http://schemas.microsoft.com/office/powerpoint/2010/main" val="13903048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smtClean="0"/>
              <a:t>Que signifie chacun des mots soulignés ?</a:t>
            </a:r>
            <a:endParaRPr lang="fr-FR" dirty="0"/>
          </a:p>
        </p:txBody>
      </p:sp>
      <p:sp>
        <p:nvSpPr>
          <p:cNvPr id="6" name="Espace réservé du texte 5"/>
          <p:cNvSpPr>
            <a:spLocks noGrp="1"/>
          </p:cNvSpPr>
          <p:nvPr>
            <p:ph type="body" sz="quarter" idx="11"/>
          </p:nvPr>
        </p:nvSpPr>
        <p:spPr>
          <a:xfrm>
            <a:off x="125414" y="764704"/>
            <a:ext cx="9643246" cy="5617369"/>
          </a:xfrm>
        </p:spPr>
        <p:txBody>
          <a:bodyPr/>
          <a:lstStyle/>
          <a:p>
            <a:pPr lvl="3">
              <a:lnSpc>
                <a:spcPct val="190000"/>
              </a:lnSpc>
            </a:pPr>
            <a:r>
              <a:rPr lang="fr-FR" dirty="0"/>
              <a:t>Pluche   est   un   petit   lapin   gris.   Il   habite   un   terrier   dans   un      jardin   près   d’un   pommier.   De   l’autre   côté   d’une   grille,   il   y   a   une   petite   maison   avec   des   enfants,   leurs   parents   et   un   chien.   Pluche   aime   bien   les   enfants   mais   il   n’aime   pas   le   chien   Gilou,   mais   alors   pas   du   tout   !</a:t>
            </a:r>
          </a:p>
          <a:p>
            <a:pPr lvl="3">
              <a:lnSpc>
                <a:spcPct val="190000"/>
              </a:lnSpc>
            </a:pPr>
            <a:r>
              <a:rPr lang="fr-FR" dirty="0"/>
              <a:t>Un   matin,   de   bonne   heure,   Pluche   va   au   jardin.   Il   adore   la   laitue   pleine   de   rosée.   Il   grignote,   il   dévore   mais   il   entend   un   bruit.   Il   se   dresse   sur   ses   pattes   de   derrière   et   il   voit   Gilou.      Vite,   il   détale,   le   chien   est   juste   derrière   lui.</a:t>
            </a:r>
          </a:p>
          <a:p>
            <a:pPr lvl="3">
              <a:lnSpc>
                <a:spcPct val="190000"/>
              </a:lnSpc>
            </a:pPr>
            <a:r>
              <a:rPr lang="fr-FR" dirty="0"/>
              <a:t>Il   bondit   dans   le   terrier   et   file   vers   le   fond.   Il   se   blottit   contre   sa   maman.   Sauvé   !</a:t>
            </a:r>
          </a:p>
          <a:p>
            <a:pPr lvl="3"/>
            <a:endParaRPr lang="fr-FR" dirty="0"/>
          </a:p>
        </p:txBody>
      </p:sp>
      <p:sp>
        <p:nvSpPr>
          <p:cNvPr id="7" name="Espace réservé du texte 6"/>
          <p:cNvSpPr>
            <a:spLocks noGrp="1"/>
          </p:cNvSpPr>
          <p:nvPr>
            <p:ph type="body" sz="quarter" idx="12"/>
          </p:nvPr>
        </p:nvSpPr>
        <p:spPr/>
        <p:txBody>
          <a:bodyPr/>
          <a:lstStyle/>
          <a:p>
            <a:r>
              <a:rPr lang="fr-FR" dirty="0" smtClean="0"/>
              <a:t>Le texte</a:t>
            </a:r>
            <a:endParaRPr lang="fr-FR" dirty="0"/>
          </a:p>
        </p:txBody>
      </p:sp>
      <p:cxnSp>
        <p:nvCxnSpPr>
          <p:cNvPr id="3" name="Connecteur droit 2"/>
          <p:cNvCxnSpPr/>
          <p:nvPr/>
        </p:nvCxnSpPr>
        <p:spPr>
          <a:xfrm>
            <a:off x="3978511" y="1304764"/>
            <a:ext cx="21602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a:off x="8623027" y="2456892"/>
            <a:ext cx="21602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198091" y="5373216"/>
            <a:ext cx="32403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a:off x="3690479" y="4797152"/>
            <a:ext cx="61206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63073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smtClean="0"/>
              <a:t>(Diapo de travail : voir les phases suivantes – Compléter avec les étiquettes mots)</a:t>
            </a:r>
          </a:p>
          <a:p>
            <a:endParaRPr lang="fr-FR" dirty="0"/>
          </a:p>
          <a:p>
            <a:r>
              <a:rPr lang="fr-FR" dirty="0" smtClean="0"/>
              <a:t>Reconstituer les phrases suivantes :</a:t>
            </a:r>
          </a:p>
          <a:p>
            <a:pPr lvl="1"/>
            <a:r>
              <a:rPr lang="fr-FR" dirty="0" smtClean="0"/>
              <a:t>phrase </a:t>
            </a:r>
            <a:r>
              <a:rPr lang="fr-FR" dirty="0" smtClean="0"/>
              <a:t>1 : Un matin, Pluche grignote une belle laitue dans le jardin</a:t>
            </a:r>
          </a:p>
          <a:p>
            <a:pPr lvl="1"/>
            <a:r>
              <a:rPr lang="fr-FR" dirty="0" smtClean="0"/>
              <a:t>Pluche   -   dans le jardin   -   un matin   -   une belle laitue   -   grignote</a:t>
            </a:r>
            <a:endParaRPr lang="fr-FR" dirty="0" smtClean="0"/>
          </a:p>
          <a:p>
            <a:endParaRPr lang="fr-FR" dirty="0"/>
          </a:p>
          <a:p>
            <a:pPr lvl="1"/>
            <a:r>
              <a:rPr lang="fr-FR" dirty="0" smtClean="0"/>
              <a:t>phrase </a:t>
            </a:r>
            <a:r>
              <a:rPr lang="fr-FR" dirty="0" smtClean="0"/>
              <a:t>2 : Pluche se blottit très vite au fond du terrier.</a:t>
            </a:r>
          </a:p>
          <a:p>
            <a:pPr lvl="1"/>
            <a:r>
              <a:rPr lang="fr-FR" dirty="0" smtClean="0"/>
              <a:t>se blottit   -   très vite   -   du terrier   -   Pluche   -   au fond</a:t>
            </a:r>
            <a:endParaRPr lang="fr-FR" dirty="0" smtClean="0"/>
          </a:p>
          <a:p>
            <a:endParaRPr lang="fr-FR" dirty="0"/>
          </a:p>
          <a:p>
            <a:r>
              <a:rPr lang="fr-FR" dirty="0" smtClean="0"/>
              <a:t>Mettre en évidence les différentes possibilités de placement des indicateurs de temps et de lieu (</a:t>
            </a:r>
            <a:r>
              <a:rPr lang="fr-FR" dirty="0" smtClean="0"/>
              <a:t>P1</a:t>
            </a:r>
            <a:r>
              <a:rPr lang="fr-FR" dirty="0" smtClean="0"/>
              <a:t> : un matin / dans le jardin : </a:t>
            </a:r>
            <a:r>
              <a:rPr lang="fr-FR" dirty="0" smtClean="0"/>
              <a:t>P2</a:t>
            </a:r>
            <a:r>
              <a:rPr lang="fr-FR" dirty="0" smtClean="0"/>
              <a:t> : très vite)</a:t>
            </a:r>
          </a:p>
          <a:p>
            <a:endParaRPr lang="fr-FR" dirty="0"/>
          </a:p>
          <a:p>
            <a:r>
              <a:rPr lang="fr-FR" dirty="0" smtClean="0"/>
              <a:t>Transformation affirmatif / négatif :</a:t>
            </a:r>
          </a:p>
          <a:p>
            <a:pPr lvl="1"/>
            <a:r>
              <a:rPr lang="fr-FR" dirty="0" smtClean="0"/>
              <a:t>Il n’aime pas le chien Gilou.</a:t>
            </a:r>
          </a:p>
          <a:p>
            <a:pPr lvl="1"/>
            <a:r>
              <a:rPr lang="fr-FR" dirty="0" smtClean="0"/>
              <a:t>Il bondit dans le terrier.</a:t>
            </a:r>
            <a:endParaRPr lang="fr-FR" dirty="0"/>
          </a:p>
        </p:txBody>
      </p:sp>
      <p:sp>
        <p:nvSpPr>
          <p:cNvPr id="3" name="Espace réservé du texte 2"/>
          <p:cNvSpPr>
            <a:spLocks noGrp="1"/>
          </p:cNvSpPr>
          <p:nvPr>
            <p:ph type="body" sz="quarter" idx="11"/>
          </p:nvPr>
        </p:nvSpPr>
        <p:spPr/>
        <p:txBody>
          <a:bodyPr/>
          <a:lstStyle/>
          <a:p>
            <a:r>
              <a:rPr lang="fr-FR" dirty="0" smtClean="0"/>
              <a:t>Les phrases</a:t>
            </a:r>
            <a:endParaRPr lang="fr-FR" dirty="0"/>
          </a:p>
        </p:txBody>
      </p:sp>
    </p:spTree>
    <p:extLst>
      <p:ext uri="{BB962C8B-B14F-4D97-AF65-F5344CB8AC3E}">
        <p14:creationId xmlns:p14="http://schemas.microsoft.com/office/powerpoint/2010/main" val="18506020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smtClean="0"/>
              <a:t>Remets les mots dans l’ordre pour former une phrase correcte :</a:t>
            </a:r>
            <a:endParaRPr lang="fr-FR" dirty="0"/>
          </a:p>
        </p:txBody>
      </p:sp>
      <p:sp>
        <p:nvSpPr>
          <p:cNvPr id="4" name="Espace réservé du texte 3"/>
          <p:cNvSpPr>
            <a:spLocks noGrp="1"/>
          </p:cNvSpPr>
          <p:nvPr>
            <p:ph type="body" sz="quarter" idx="11"/>
          </p:nvPr>
        </p:nvSpPr>
        <p:spPr>
          <a:xfrm>
            <a:off x="125414" y="1268760"/>
            <a:ext cx="9358045" cy="5473353"/>
          </a:xfrm>
        </p:spPr>
        <p:txBody>
          <a:bodyPr/>
          <a:lstStyle/>
          <a:p>
            <a:pPr lvl="2"/>
            <a:r>
              <a:rPr lang="fr-FR" b="0" dirty="0" smtClean="0"/>
              <a:t>1)</a:t>
            </a:r>
          </a:p>
          <a:p>
            <a:pPr lvl="2"/>
            <a:endParaRPr lang="fr-FR" b="0" dirty="0" smtClean="0"/>
          </a:p>
          <a:p>
            <a:pPr lvl="2"/>
            <a:endParaRPr lang="fr-FR" b="0" dirty="0" smtClean="0"/>
          </a:p>
          <a:p>
            <a:pPr lvl="2"/>
            <a:r>
              <a:rPr lang="fr-FR" b="0" dirty="0" smtClean="0"/>
              <a:t>2)</a:t>
            </a:r>
          </a:p>
        </p:txBody>
      </p:sp>
      <p:sp>
        <p:nvSpPr>
          <p:cNvPr id="5" name="Espace réservé du texte 4"/>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3455152045"/>
      </p:ext>
    </p:extLst>
  </p:cSld>
  <p:clrMapOvr>
    <a:masterClrMapping/>
  </p:clrMapOvr>
  <p:timing>
    <p:tnLst>
      <p:par>
        <p:cTn id="1" dur="indefinite" restart="never" nodeType="tmRoot"/>
      </p:par>
    </p:tnLst>
  </p:timing>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Faire de la grammaire au CE1 - Prérempli</Template>
  <TotalTime>92</TotalTime>
  <Words>1463</Words>
  <Application>Microsoft Office PowerPoint</Application>
  <PresentationFormat>Personnalisé</PresentationFormat>
  <Paragraphs>152</Paragraphs>
  <Slides>24</Slides>
  <Notes>0</Notes>
  <HiddenSlides>0</HiddenSlides>
  <MMClips>0</MMClips>
  <ScaleCrop>false</ScaleCrop>
  <HeadingPairs>
    <vt:vector size="4" baseType="variant">
      <vt:variant>
        <vt:lpstr>Thème</vt:lpstr>
      </vt:variant>
      <vt:variant>
        <vt:i4>1</vt:i4>
      </vt:variant>
      <vt:variant>
        <vt:lpstr>Titres des diapositives</vt:lpstr>
      </vt:variant>
      <vt:variant>
        <vt:i4>24</vt:i4>
      </vt:variant>
    </vt:vector>
  </HeadingPairs>
  <TitlesOfParts>
    <vt:vector size="25" baseType="lpstr">
      <vt:lpstr>Faire de la grammaire au CE1 - Prérempli</vt:lpstr>
      <vt:lpstr>Présentation PowerPoint</vt:lpstr>
      <vt:lpstr>Présentation PowerPoint</vt:lpstr>
      <vt:lpstr>Pluche, le petit lapin gris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dc:creator>
  <cp:lastModifiedBy>Enge</cp:lastModifiedBy>
  <cp:revision>15</cp:revision>
  <dcterms:created xsi:type="dcterms:W3CDTF">2014-09-28T09:11:35Z</dcterms:created>
  <dcterms:modified xsi:type="dcterms:W3CDTF">2014-09-28T10:44:34Z</dcterms:modified>
</cp:coreProperties>
</file>