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75" r:id="rId6"/>
    <p:sldId id="265" r:id="rId7"/>
    <p:sldId id="279" r:id="rId8"/>
    <p:sldId id="280" r:id="rId9"/>
    <p:sldId id="260" r:id="rId10"/>
    <p:sldId id="264" r:id="rId11"/>
    <p:sldId id="273" r:id="rId12"/>
    <p:sldId id="276" r:id="rId13"/>
    <p:sldId id="277" r:id="rId14"/>
    <p:sldId id="278" r:id="rId15"/>
    <p:sldId id="285" r:id="rId16"/>
    <p:sldId id="281" r:id="rId17"/>
    <p:sldId id="267" r:id="rId18"/>
    <p:sldId id="261" r:id="rId19"/>
    <p:sldId id="262" r:id="rId20"/>
    <p:sldId id="269" r:id="rId21"/>
    <p:sldId id="286" r:id="rId22"/>
    <p:sldId id="282" r:id="rId23"/>
    <p:sldId id="283" r:id="rId24"/>
    <p:sldId id="268" r:id="rId25"/>
    <p:sldId id="284" r:id="rId26"/>
    <p:sldId id="288" r:id="rId27"/>
    <p:sldId id="287" r:id="rId28"/>
    <p:sldId id="274" r:id="rId29"/>
    <p:sldId id="263" r:id="rId30"/>
    <p:sldId id="289" r:id="rId31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8EC4"/>
    <a:srgbClr val="339933"/>
    <a:srgbClr val="3333FF"/>
    <a:srgbClr val="9F5FCF"/>
    <a:srgbClr val="339966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6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6,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1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Zoo à la maison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toutes les négations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980728"/>
            <a:ext cx="9648824" cy="5761385"/>
          </a:xfrm>
        </p:spPr>
        <p:txBody>
          <a:bodyPr numCol="2" spcCol="360000"/>
          <a:lstStyle/>
          <a:p>
            <a:pPr algn="ctr"/>
            <a:r>
              <a:rPr lang="fr-FR" dirty="0"/>
              <a:t>Dans   la   maison,   Natacha</a:t>
            </a:r>
          </a:p>
          <a:p>
            <a:pPr algn="ctr"/>
            <a:r>
              <a:rPr lang="fr-FR" dirty="0"/>
              <a:t>a   un   petit   chat.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Dans   la   maison,   Marjolaine</a:t>
            </a:r>
          </a:p>
          <a:p>
            <a:pPr algn="ctr"/>
            <a:r>
              <a:rPr lang="fr-FR" dirty="0"/>
              <a:t>n'a   pas   de   baleines.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Dans   la   maison,   Magali</a:t>
            </a:r>
          </a:p>
          <a:p>
            <a:pPr algn="ctr"/>
            <a:r>
              <a:rPr lang="fr-FR" dirty="0"/>
              <a:t>a   des   canaris.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Dans   la   maison,   Odile</a:t>
            </a:r>
          </a:p>
          <a:p>
            <a:pPr algn="ctr"/>
            <a:r>
              <a:rPr lang="fr-FR" dirty="0"/>
              <a:t>n'a   pas   de   crocodiles.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Dans   la   maison,   Martin</a:t>
            </a:r>
          </a:p>
          <a:p>
            <a:pPr algn="ctr"/>
            <a:r>
              <a:rPr lang="fr-FR" dirty="0"/>
              <a:t>a   des   lapins.   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Dans   la   maison,   Julie</a:t>
            </a:r>
          </a:p>
          <a:p>
            <a:pPr algn="ctr"/>
            <a:r>
              <a:rPr lang="fr-FR" dirty="0"/>
              <a:t>n'a   pas   de   souris.</a:t>
            </a:r>
          </a:p>
          <a:p>
            <a:pPr algn="ctr">
              <a:spcBef>
                <a:spcPts val="1500"/>
              </a:spcBef>
            </a:pPr>
            <a:r>
              <a:rPr lang="fr-FR" dirty="0"/>
              <a:t>Et   toi,   dans   la   maison,</a:t>
            </a:r>
          </a:p>
          <a:p>
            <a:pPr algn="ctr"/>
            <a:r>
              <a:rPr lang="fr-FR" dirty="0"/>
              <a:t>as-tu   un   hérisson,</a:t>
            </a:r>
          </a:p>
          <a:p>
            <a:pPr algn="ctr"/>
            <a:r>
              <a:rPr lang="fr-FR" dirty="0"/>
              <a:t>des   canetons,   un   chaton,</a:t>
            </a:r>
          </a:p>
          <a:p>
            <a:pPr algn="ctr"/>
            <a:r>
              <a:rPr lang="fr-FR" dirty="0"/>
              <a:t>des   dindons   ou   un   ourson   ?</a:t>
            </a:r>
            <a:endParaRPr lang="fr-FR" b="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4949825" y="980728"/>
            <a:ext cx="0" cy="5616624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Transformer toutes les phrases pour retrouver le contraire de chacune.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620688"/>
            <a:ext cx="9643246" cy="6121425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Natacha   a   </a:t>
            </a:r>
            <a:r>
              <a:rPr lang="fr-FR" dirty="0"/>
              <a:t>un   petit   chat.</a:t>
            </a:r>
          </a:p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Marjolaine   n'a   </a:t>
            </a:r>
            <a:r>
              <a:rPr lang="fr-FR" dirty="0"/>
              <a:t>pas   de   baleines.</a:t>
            </a:r>
          </a:p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Magali   a   </a:t>
            </a:r>
            <a:r>
              <a:rPr lang="fr-FR" dirty="0"/>
              <a:t>des   canaris.</a:t>
            </a:r>
          </a:p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Odile   n'a   </a:t>
            </a:r>
            <a:r>
              <a:rPr lang="fr-FR" dirty="0"/>
              <a:t>pas   de   crocodiles.</a:t>
            </a:r>
          </a:p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Martin   a   </a:t>
            </a:r>
            <a:r>
              <a:rPr lang="fr-FR" dirty="0"/>
              <a:t>des   lapins.   </a:t>
            </a:r>
          </a:p>
          <a:p>
            <a:pPr>
              <a:lnSpc>
                <a:spcPct val="135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Julie   n'a   </a:t>
            </a:r>
            <a:r>
              <a:rPr lang="fr-FR" dirty="0"/>
              <a:t>pas   de   souris.</a:t>
            </a:r>
          </a:p>
          <a:p>
            <a:pPr>
              <a:lnSpc>
                <a:spcPct val="135000"/>
              </a:lnSpc>
            </a:pPr>
            <a:r>
              <a:rPr lang="fr-FR" dirty="0"/>
              <a:t>Et   toi,   dans   la   </a:t>
            </a:r>
            <a:r>
              <a:rPr lang="fr-FR" dirty="0" smtClean="0"/>
              <a:t>maison,   as-tu   </a:t>
            </a:r>
            <a:r>
              <a:rPr lang="fr-FR" dirty="0"/>
              <a:t>un   hérisson,</a:t>
            </a:r>
          </a:p>
          <a:p>
            <a:pPr>
              <a:lnSpc>
                <a:spcPct val="135000"/>
              </a:lnSpc>
            </a:pPr>
            <a:r>
              <a:rPr lang="fr-FR" dirty="0"/>
              <a:t>des   canetons,   un   </a:t>
            </a:r>
            <a:r>
              <a:rPr lang="fr-FR" dirty="0" smtClean="0"/>
              <a:t>chaton,   des   </a:t>
            </a:r>
            <a:r>
              <a:rPr lang="fr-FR" dirty="0"/>
              <a:t>dindons   ou   un   ourson   ?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Les phrases interrogatives :</a:t>
            </a:r>
          </a:p>
          <a:p>
            <a:endParaRPr lang="fr-FR" dirty="0" smtClean="0"/>
          </a:p>
          <a:p>
            <a:r>
              <a:rPr lang="fr-FR" dirty="0" smtClean="0"/>
              <a:t>Transformer la phrase « As-tu un hérisson ? » en utilisant Est-ce…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7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cette question en utilisant « Est-ce que… »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Et toi, as-tu un hérisson ?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62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</a:t>
            </a:r>
            <a:r>
              <a:rPr lang="fr-FR" dirty="0" smtClean="0"/>
              <a:t>etrouve les questions de chacune de ces réponses. Écris-les de deux manières possible.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Oui, j’ai des souris.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Non, je n’ai pas de livres sur les oiseaux.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Oui, j’irai à la piscine ce soir.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3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pronominalisation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Les pronoms il / ils / elle / elles</a:t>
            </a:r>
          </a:p>
          <a:p>
            <a:r>
              <a:rPr lang="fr-FR" dirty="0"/>
              <a:t>et ce qu’ils désignent</a:t>
            </a:r>
          </a:p>
          <a:p>
            <a:r>
              <a:rPr lang="fr-FR" dirty="0"/>
              <a:t>Séance </a:t>
            </a:r>
            <a:r>
              <a:rPr lang="fr-FR" dirty="0" smtClean="0"/>
              <a:t>3 : exercices individuels écrits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8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rré corné 4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2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Relire collectivement le texte.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en transformant « </a:t>
            </a:r>
            <a:r>
              <a:rPr lang="fr-FR" dirty="0" smtClean="0"/>
              <a:t>Natacha</a:t>
            </a:r>
            <a:r>
              <a:rPr lang="fr-FR" dirty="0" smtClean="0"/>
              <a:t> » en « </a:t>
            </a:r>
            <a:r>
              <a:rPr lang="fr-FR" dirty="0" smtClean="0"/>
              <a:t>Natacha et Laura</a:t>
            </a:r>
            <a:r>
              <a:rPr lang="fr-FR" dirty="0" smtClean="0"/>
              <a:t> » </a:t>
            </a:r>
            <a:r>
              <a:rPr lang="fr-FR" dirty="0" smtClean="0"/>
              <a:t>(elle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elles).</a:t>
            </a:r>
            <a:endParaRPr lang="fr-FR" dirty="0" smtClean="0">
              <a:sym typeface="Wingdings" panose="05000000000000000000" pitchFamily="2" charset="2"/>
            </a:endParaRP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</a:t>
            </a:r>
            <a:r>
              <a:rPr lang="fr-FR" dirty="0" smtClean="0"/>
              <a:t>chaque personnage seul en deux personnages. </a:t>
            </a:r>
            <a:r>
              <a:rPr lang="fr-FR" dirty="0" smtClean="0"/>
              <a:t>Attention aux prénoms que tu vas utiliser, ils doivent garder les mêmes rimes.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36712"/>
            <a:ext cx="9643246" cy="5796905"/>
          </a:xfrm>
        </p:spPr>
        <p:txBody>
          <a:bodyPr/>
          <a:lstStyle/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Natacha   a   </a:t>
            </a:r>
            <a:r>
              <a:rPr lang="fr-FR" dirty="0"/>
              <a:t>un   petit   chat.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Marjolaine   n'a   </a:t>
            </a:r>
            <a:r>
              <a:rPr lang="fr-FR" dirty="0"/>
              <a:t>pas   de   baleines.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Magali   a   </a:t>
            </a:r>
            <a:r>
              <a:rPr lang="fr-FR" dirty="0"/>
              <a:t>des   canaris.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Odile   n'a   </a:t>
            </a:r>
            <a:r>
              <a:rPr lang="fr-FR" dirty="0"/>
              <a:t>pas   de   crocodiles.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Martin   a   </a:t>
            </a:r>
            <a:r>
              <a:rPr lang="fr-FR" dirty="0"/>
              <a:t>des   lapins.   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Dans   la   maison,   </a:t>
            </a:r>
            <a:r>
              <a:rPr lang="fr-FR" dirty="0" smtClean="0"/>
              <a:t>Julie   n'a   </a:t>
            </a:r>
            <a:r>
              <a:rPr lang="fr-FR" dirty="0"/>
              <a:t>pas   de   souris.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Et   toi,   dans   la   </a:t>
            </a:r>
            <a:r>
              <a:rPr lang="fr-FR" dirty="0" smtClean="0"/>
              <a:t>maison,   as-tu   </a:t>
            </a:r>
            <a:r>
              <a:rPr lang="fr-FR" dirty="0"/>
              <a:t>un   hérisson,</a:t>
            </a:r>
          </a:p>
          <a:p>
            <a:pPr lvl="3">
              <a:lnSpc>
                <a:spcPct val="240000"/>
              </a:lnSpc>
            </a:pPr>
            <a:r>
              <a:rPr lang="fr-FR" dirty="0"/>
              <a:t>des   canetons,   un   </a:t>
            </a:r>
            <a:r>
              <a:rPr lang="fr-FR" dirty="0" smtClean="0"/>
              <a:t>chaton,   des   </a:t>
            </a:r>
            <a:r>
              <a:rPr lang="fr-FR" dirty="0"/>
              <a:t>dindons   ou   un   ourson  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  <p:sp>
        <p:nvSpPr>
          <p:cNvPr id="7" name="Carré corné 6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1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2</a:t>
            </a:r>
            <a:endParaRPr lang="fr-FR" sz="4500" dirty="0">
              <a:latin typeface="Lilly" pitchFamily="2" charset="0"/>
            </a:endParaRPr>
          </a:p>
        </p:txBody>
      </p:sp>
      <p:sp>
        <p:nvSpPr>
          <p:cNvPr id="3" name="Carré corné 2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2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  <p:sp>
        <p:nvSpPr>
          <p:cNvPr id="6" name="Pensées 5"/>
          <p:cNvSpPr/>
          <p:nvPr/>
        </p:nvSpPr>
        <p:spPr>
          <a:xfrm>
            <a:off x="486123" y="4077072"/>
            <a:ext cx="4248472" cy="2016224"/>
          </a:xfrm>
          <a:prstGeom prst="cloudCallout">
            <a:avLst>
              <a:gd name="adj1" fmla="val 48045"/>
              <a:gd name="adj2" fmla="val -91686"/>
            </a:avLst>
          </a:prstGeom>
          <a:gradFill>
            <a:gsLst>
              <a:gs pos="0">
                <a:srgbClr val="A68EC4"/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6683" y="4439789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D’après programmation </a:t>
            </a:r>
            <a:r>
              <a:rPr lang="fr-FR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dirty="0">
                <a:solidFill>
                  <a:schemeClr val="bg1"/>
                </a:solidFill>
              </a:rPr>
              <a:t>Rien de prévu pour ce jour-là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À consacrer à différents </a:t>
            </a:r>
            <a:r>
              <a:rPr lang="fr-FR" dirty="0" smtClean="0">
                <a:solidFill>
                  <a:schemeClr val="bg1"/>
                </a:solidFill>
              </a:rPr>
              <a:t>rattrapages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  <p:sp>
        <p:nvSpPr>
          <p:cNvPr id="3" name="Carré corné 2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2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4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Trouver le mot étiquette pour : baleine – ourson – chaton – chat – crocodile – lapin</a:t>
            </a:r>
          </a:p>
          <a:p>
            <a:pPr lvl="1"/>
            <a:r>
              <a:rPr lang="fr-FR" dirty="0" smtClean="0"/>
              <a:t>animal</a:t>
            </a:r>
          </a:p>
          <a:p>
            <a:endParaRPr lang="fr-FR" dirty="0"/>
          </a:p>
          <a:p>
            <a:r>
              <a:rPr lang="fr-FR" dirty="0"/>
              <a:t>Trouver le mot étiquette pour : </a:t>
            </a:r>
            <a:r>
              <a:rPr lang="fr-FR" dirty="0" smtClean="0"/>
              <a:t>Martin – Julie – Odile – Magalie – Marjorie</a:t>
            </a:r>
          </a:p>
          <a:p>
            <a:pPr lvl="1"/>
            <a:r>
              <a:rPr lang="fr-FR" dirty="0" smtClean="0"/>
              <a:t>prénom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Dire aux enfants qu’on appelle cela un mot-étiquette : le mot qui désigne tout un ensemble d’autres mots.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33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Quel est le point commun de tous ces mots ?</a:t>
            </a:r>
          </a:p>
          <a:p>
            <a:pPr lvl="1"/>
            <a:r>
              <a:rPr lang="fr-FR" dirty="0"/>
              <a:t>baleine – ourson – chaton – chat – crocodile – </a:t>
            </a:r>
            <a:r>
              <a:rPr lang="fr-FR" dirty="0" smtClean="0"/>
              <a:t>lapin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/>
              <a:t>Quel est le point commun de tous ces mots </a:t>
            </a:r>
            <a:r>
              <a:rPr lang="fr-FR" dirty="0" smtClean="0"/>
              <a:t>?</a:t>
            </a:r>
          </a:p>
          <a:p>
            <a:pPr lvl="1"/>
            <a:r>
              <a:rPr lang="fr-FR" dirty="0"/>
              <a:t>Martin – Julie – Odile – Magalie – Marjorie</a:t>
            </a:r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49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 texte, retrouver tous les </a:t>
            </a:r>
            <a:r>
              <a:rPr lang="fr-FR" dirty="0" smtClean="0"/>
              <a:t>noms communs désignant un animal.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 texte, retrouver tous les mots devant lesquels on peut mettre le mot « un » ou « une ».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764704"/>
            <a:ext cx="9643246" cy="5977409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Natacha   a   </a:t>
            </a:r>
            <a:r>
              <a:rPr lang="fr-FR" dirty="0"/>
              <a:t>un   petit   </a:t>
            </a:r>
            <a:r>
              <a:rPr lang="fr-FR" dirty="0" smtClean="0"/>
              <a:t>chat .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Marjolaine   n'a   </a:t>
            </a:r>
            <a:r>
              <a:rPr lang="fr-FR" dirty="0"/>
              <a:t>pas   de   </a:t>
            </a:r>
            <a:r>
              <a:rPr lang="fr-FR" dirty="0" smtClean="0"/>
              <a:t>baleines .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Magali   a   </a:t>
            </a:r>
            <a:r>
              <a:rPr lang="fr-FR" dirty="0"/>
              <a:t>des   </a:t>
            </a:r>
            <a:r>
              <a:rPr lang="fr-FR" dirty="0" smtClean="0"/>
              <a:t>canaris .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Odile   n'a   </a:t>
            </a:r>
            <a:r>
              <a:rPr lang="fr-FR" dirty="0"/>
              <a:t>pas   de   </a:t>
            </a:r>
            <a:r>
              <a:rPr lang="fr-FR" dirty="0" smtClean="0"/>
              <a:t>crocodiles .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Martin   a   </a:t>
            </a:r>
            <a:r>
              <a:rPr lang="fr-FR" dirty="0"/>
              <a:t>des   </a:t>
            </a:r>
            <a:r>
              <a:rPr lang="fr-FR" dirty="0" smtClean="0"/>
              <a:t>lapins .   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Dans   la   </a:t>
            </a:r>
            <a:r>
              <a:rPr lang="fr-FR" dirty="0" smtClean="0"/>
              <a:t>maison ,   Julie   n'a   </a:t>
            </a:r>
            <a:r>
              <a:rPr lang="fr-FR" dirty="0"/>
              <a:t>pas   de   </a:t>
            </a:r>
            <a:r>
              <a:rPr lang="fr-FR" dirty="0" smtClean="0"/>
              <a:t>souris .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Et   toi,   dans   la   </a:t>
            </a:r>
            <a:r>
              <a:rPr lang="fr-FR" dirty="0" smtClean="0"/>
              <a:t>maison ,   as-tu   </a:t>
            </a:r>
            <a:r>
              <a:rPr lang="fr-FR" dirty="0"/>
              <a:t>un   </a:t>
            </a:r>
            <a:r>
              <a:rPr lang="fr-FR" dirty="0" smtClean="0"/>
              <a:t>hérisson ,</a:t>
            </a:r>
            <a:endParaRPr lang="fr-FR" dirty="0"/>
          </a:p>
          <a:p>
            <a:pPr>
              <a:lnSpc>
                <a:spcPct val="135000"/>
              </a:lnSpc>
            </a:pPr>
            <a:r>
              <a:rPr lang="fr-FR" dirty="0"/>
              <a:t>des   </a:t>
            </a:r>
            <a:r>
              <a:rPr lang="fr-FR" dirty="0" smtClean="0"/>
              <a:t>canetons ,   </a:t>
            </a:r>
            <a:r>
              <a:rPr lang="fr-FR" dirty="0"/>
              <a:t>un   </a:t>
            </a:r>
            <a:r>
              <a:rPr lang="fr-FR" dirty="0" smtClean="0"/>
              <a:t>chaton ,   des   </a:t>
            </a:r>
            <a:r>
              <a:rPr lang="fr-FR" dirty="0"/>
              <a:t>dindons   ou   un   ourson   ?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995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rré corné 4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2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5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1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Continue la comptine avec d’autres enfants et d’autres animaux.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sp>
        <p:nvSpPr>
          <p:cNvPr id="6" name="Carré corné 5"/>
          <p:cNvSpPr/>
          <p:nvPr/>
        </p:nvSpPr>
        <p:spPr>
          <a:xfrm>
            <a:off x="1350219" y="980728"/>
            <a:ext cx="7128792" cy="1512168"/>
          </a:xfrm>
          <a:prstGeom prst="foldedCorner">
            <a:avLst>
              <a:gd name="adj" fmla="val 2308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350219" y="980728"/>
            <a:ext cx="7128792" cy="151216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2000" dirty="0"/>
              <a:t>Dans la maison, Natacha</a:t>
            </a:r>
          </a:p>
          <a:p>
            <a:pPr algn="ctr"/>
            <a:r>
              <a:rPr lang="fr-FR" sz="2000" dirty="0"/>
              <a:t>a un petit chat.</a:t>
            </a:r>
          </a:p>
          <a:p>
            <a:pPr algn="ctr"/>
            <a:r>
              <a:rPr lang="fr-FR" sz="2000" dirty="0"/>
              <a:t>Dans la maison, Marjolaine</a:t>
            </a:r>
          </a:p>
          <a:p>
            <a:pPr algn="ctr"/>
            <a:r>
              <a:rPr lang="fr-FR" sz="2000" dirty="0"/>
              <a:t>n'a pas de baleines.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037508"/>
              </p:ext>
            </p:extLst>
          </p:nvPr>
        </p:nvGraphicFramePr>
        <p:xfrm>
          <a:off x="270099" y="2708920"/>
          <a:ext cx="9388634" cy="3888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4317"/>
                <a:gridCol w="4694317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assoon Infant Std" pitchFamily="34" charset="0"/>
                        </a:rPr>
                        <a:t>Prénoms qu’on peut utiliser</a:t>
                      </a:r>
                      <a:endParaRPr lang="fr-FR" dirty="0">
                        <a:latin typeface="Sassoon Infant Std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assoon Infant Std" pitchFamily="34" charset="0"/>
                        </a:rPr>
                        <a:t>Animaux qui riment</a:t>
                      </a:r>
                      <a:endParaRPr lang="fr-FR" dirty="0">
                        <a:latin typeface="Sassoon Infant Std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2267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4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2"/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6" b="1208"/>
          <a:stretch/>
        </p:blipFill>
        <p:spPr>
          <a:xfrm>
            <a:off x="198091" y="647362"/>
            <a:ext cx="9460642" cy="6028567"/>
          </a:xfrm>
          <a:prstGeom prst="rect">
            <a:avLst/>
          </a:prstGeom>
        </p:spPr>
      </p:pic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Recopie la </a:t>
            </a:r>
            <a:r>
              <a:rPr lang="fr-FR" dirty="0" smtClean="0"/>
              <a:t>troisième (3) phrase </a:t>
            </a:r>
            <a:r>
              <a:rPr lang="fr-FR" dirty="0" smtClean="0"/>
              <a:t>du texte :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Écris les phrases contraire, en utilisant une négation si c’est nécessaire :</a:t>
            </a:r>
            <a:endParaRPr lang="fr-FR" dirty="0" smtClean="0"/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 smtClean="0"/>
              <a:t>Juliette a une belette.</a:t>
            </a:r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 smtClean="0"/>
              <a:t>Clément n’a pas de serpent.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Transforme chaque phrase en utilisant le pronom proposé.</a:t>
            </a:r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/>
              <a:t>(elles)     Dans son jardin, </a:t>
            </a:r>
            <a:r>
              <a:rPr lang="fr-FR" b="1" u="sng" dirty="0"/>
              <a:t>elle</a:t>
            </a:r>
            <a:r>
              <a:rPr lang="fr-FR" dirty="0"/>
              <a:t> a un âne.</a:t>
            </a:r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 smtClean="0"/>
              <a:t>(ils)	Dans sa chambre, </a:t>
            </a:r>
            <a:r>
              <a:rPr lang="fr-FR" b="1" u="sng" dirty="0" smtClean="0"/>
              <a:t>il</a:t>
            </a:r>
            <a:r>
              <a:rPr lang="fr-FR" dirty="0" smtClean="0"/>
              <a:t> n’a pas de livre.</a:t>
            </a:r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 smtClean="0"/>
              <a:t>(il)	Dans leur sac, </a:t>
            </a:r>
            <a:r>
              <a:rPr lang="fr-FR" b="1" u="sng" dirty="0" smtClean="0"/>
              <a:t>ils</a:t>
            </a:r>
            <a:r>
              <a:rPr lang="fr-FR" dirty="0" smtClean="0"/>
              <a:t> ont un crayon.</a:t>
            </a:r>
          </a:p>
          <a:p>
            <a:pPr marL="720725" lvl="1" indent="-361950">
              <a:lnSpc>
                <a:spcPct val="100000"/>
              </a:lnSpc>
              <a:buFont typeface="+mj-lt"/>
              <a:buAutoNum type="alphaLcParenR"/>
            </a:pPr>
            <a:r>
              <a:rPr lang="fr-FR" dirty="0" smtClean="0"/>
              <a:t>(elle)	Dans leur cartable, </a:t>
            </a:r>
            <a:r>
              <a:rPr lang="fr-FR" b="1" u="sng" dirty="0" smtClean="0"/>
              <a:t>elles</a:t>
            </a:r>
            <a:r>
              <a:rPr lang="fr-FR" dirty="0" smtClean="0"/>
              <a:t> n’ont pas de stylos.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42" y="2491703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7" y="4113076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caresse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394335" y="974985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canari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014515" y="974985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</a:t>
            </a:r>
            <a:r>
              <a:rPr lang="fr-FR" dirty="0" smtClean="0">
                <a:solidFill>
                  <a:schemeClr val="tx1"/>
                </a:solidFill>
              </a:rPr>
              <a:t>agali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634695" y="974985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son joli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7254875" y="974985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jaune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Zoo à la maison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 numCol="2" spcCol="360000"/>
          <a:lstStyle/>
          <a:p>
            <a:pPr algn="ctr">
              <a:lnSpc>
                <a:spcPct val="125000"/>
              </a:lnSpc>
            </a:pPr>
            <a:r>
              <a:rPr lang="fr-FR" dirty="0"/>
              <a:t>Dans   la   maison,   Natacha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a   un   petit   </a:t>
            </a:r>
            <a:r>
              <a:rPr lang="fr-FR" dirty="0" smtClean="0"/>
              <a:t>chat.</a:t>
            </a:r>
            <a:endParaRPr lang="fr-FR" dirty="0"/>
          </a:p>
          <a:p>
            <a:pPr algn="ctr">
              <a:lnSpc>
                <a:spcPct val="125000"/>
              </a:lnSpc>
              <a:spcBef>
                <a:spcPts val="1500"/>
              </a:spcBef>
            </a:pPr>
            <a:r>
              <a:rPr lang="fr-FR" dirty="0"/>
              <a:t>Dans   la   maison,   Marjolaine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n'a   pas   de   baleines.</a:t>
            </a:r>
          </a:p>
          <a:p>
            <a:pPr algn="ctr">
              <a:lnSpc>
                <a:spcPct val="125000"/>
              </a:lnSpc>
              <a:spcBef>
                <a:spcPts val="1500"/>
              </a:spcBef>
            </a:pPr>
            <a:r>
              <a:rPr lang="fr-FR" dirty="0"/>
              <a:t>Dans   la   maison,   Magali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a   des   canaris.</a:t>
            </a:r>
          </a:p>
          <a:p>
            <a:pPr algn="ctr">
              <a:lnSpc>
                <a:spcPct val="125000"/>
              </a:lnSpc>
              <a:spcBef>
                <a:spcPts val="1500"/>
              </a:spcBef>
            </a:pPr>
            <a:r>
              <a:rPr lang="fr-FR" dirty="0"/>
              <a:t>Dans   la   maison,   Odile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n'a   pas   de   crocodiles.</a:t>
            </a:r>
          </a:p>
          <a:p>
            <a:pPr algn="ctr">
              <a:lnSpc>
                <a:spcPct val="125000"/>
              </a:lnSpc>
              <a:spcBef>
                <a:spcPts val="1500"/>
              </a:spcBef>
            </a:pPr>
            <a:r>
              <a:rPr lang="fr-FR" dirty="0"/>
              <a:t>Dans   la   maison,   Martin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a   des   lapins.   </a:t>
            </a:r>
          </a:p>
          <a:p>
            <a:pPr algn="ctr">
              <a:lnSpc>
                <a:spcPct val="125000"/>
              </a:lnSpc>
              <a:spcBef>
                <a:spcPts val="1500"/>
              </a:spcBef>
            </a:pPr>
            <a:r>
              <a:rPr lang="fr-FR" dirty="0"/>
              <a:t>Dans   la   maison,   Julie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n'a   pas   de   souris.</a:t>
            </a:r>
          </a:p>
          <a:p>
            <a:pPr algn="ctr">
              <a:lnSpc>
                <a:spcPct val="125000"/>
              </a:lnSpc>
              <a:spcBef>
                <a:spcPts val="1200"/>
              </a:spcBef>
            </a:pPr>
            <a:r>
              <a:rPr lang="fr-FR" dirty="0"/>
              <a:t>Et   toi,   dans   la   maison,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as-tu   un   hérisson,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des   canetons,   un   chaton,</a:t>
            </a:r>
          </a:p>
          <a:p>
            <a:pPr algn="ctr">
              <a:lnSpc>
                <a:spcPct val="125000"/>
              </a:lnSpc>
            </a:pPr>
            <a:r>
              <a:rPr lang="fr-FR" dirty="0"/>
              <a:t>des   dindons   ou   un   ourson   </a:t>
            </a:r>
            <a:r>
              <a:rPr lang="fr-FR" dirty="0" smtClean="0"/>
              <a:t>?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4949825" y="980728"/>
            <a:ext cx="0" cy="56166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question qui va avec cette réponse. Écris-là de deux manières différentes.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Oui, j’ai une baleine.</a:t>
            </a:r>
          </a:p>
          <a:p>
            <a:endParaRPr lang="fr-FR" dirty="0"/>
          </a:p>
          <a:p>
            <a:r>
              <a:rPr lang="fr-FR" dirty="0" smtClean="0"/>
              <a:t>Trouve les mots étiquettes de chaque liste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Liste 1 : pomme – poire – prune – cerise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	Ce sont des …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Liste 2 : mouche – guêpe – abeille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	Ce sont des …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Liste 3 : carotte – poireau – pomme de terre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	Ce sont des …</a:t>
            </a:r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199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16" y="1700808"/>
            <a:ext cx="334743" cy="34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1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De quelle sorte de texte s’agit-il ?</a:t>
            </a:r>
          </a:p>
          <a:p>
            <a:r>
              <a:rPr lang="fr-FR" dirty="0" smtClean="0"/>
              <a:t>Rappeler les différents types de texte que nous avons déjà rencontrés.</a:t>
            </a:r>
          </a:p>
          <a:p>
            <a:endParaRPr lang="fr-FR" dirty="0"/>
          </a:p>
          <a:p>
            <a:r>
              <a:rPr lang="fr-FR" dirty="0" smtClean="0"/>
              <a:t>Mettre en couleur les différentes rimes.</a:t>
            </a:r>
          </a:p>
          <a:p>
            <a:endParaRPr lang="fr-FR" dirty="0"/>
          </a:p>
          <a:p>
            <a:r>
              <a:rPr lang="fr-FR" dirty="0" smtClean="0"/>
              <a:t>Que raconte ce poème ?</a:t>
            </a:r>
          </a:p>
          <a:p>
            <a:r>
              <a:rPr lang="fr-FR" dirty="0" smtClean="0"/>
              <a:t>Quels sont les différents personnages ?</a:t>
            </a:r>
          </a:p>
          <a:p>
            <a:r>
              <a:rPr lang="fr-FR" dirty="0" smtClean="0"/>
              <a:t>Quels sont les différents animaux ?</a:t>
            </a:r>
          </a:p>
          <a:p>
            <a:endParaRPr lang="fr-FR" dirty="0"/>
          </a:p>
          <a:p>
            <a:r>
              <a:rPr lang="fr-FR" dirty="0" smtClean="0"/>
              <a:t>Qui possède quoi dans sa maison ?</a:t>
            </a:r>
          </a:p>
          <a:p>
            <a:r>
              <a:rPr lang="fr-FR" dirty="0" smtClean="0"/>
              <a:t>Faire attention à ne pas citer les personnages qui n’ont pas.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pronominalisation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Les pronoms il / ils / elle / elles</a:t>
            </a:r>
          </a:p>
          <a:p>
            <a:r>
              <a:rPr lang="fr-FR" dirty="0" smtClean="0"/>
              <a:t>et ce qu’ils désignent</a:t>
            </a:r>
          </a:p>
          <a:p>
            <a:r>
              <a:rPr lang="fr-FR" dirty="0" smtClean="0"/>
              <a:t>Séance 1 : découverte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06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  <p:sp>
        <p:nvSpPr>
          <p:cNvPr id="3" name="Carré corné 2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1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pronominalisation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Les pronoms il / ils / elle / elles</a:t>
            </a:r>
          </a:p>
          <a:p>
            <a:r>
              <a:rPr lang="fr-FR" dirty="0"/>
              <a:t>et ce qu’ils </a:t>
            </a:r>
            <a:r>
              <a:rPr lang="fr-FR" dirty="0" smtClean="0"/>
              <a:t>désignent</a:t>
            </a:r>
          </a:p>
          <a:p>
            <a:r>
              <a:rPr lang="fr-FR" dirty="0" smtClean="0"/>
              <a:t>Séance 2 : manipulation + 1 exercice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68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  <p:sp>
        <p:nvSpPr>
          <p:cNvPr id="5" name="Carré corné 4"/>
          <p:cNvSpPr/>
          <p:nvPr/>
        </p:nvSpPr>
        <p:spPr>
          <a:xfrm>
            <a:off x="630139" y="584200"/>
            <a:ext cx="2160240" cy="684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fr-FR" sz="2500" b="1" dirty="0" smtClean="0">
                <a:solidFill>
                  <a:srgbClr val="339933"/>
                </a:solidFill>
                <a:latin typeface="Sassoon Infant Std" pitchFamily="34" charset="0"/>
              </a:rPr>
              <a:t>Semaine 1</a:t>
            </a:r>
            <a:endParaRPr lang="fr-FR" sz="2500" b="1" dirty="0">
              <a:solidFill>
                <a:srgbClr val="339933"/>
              </a:solidFill>
              <a:latin typeface="Sassoon Infan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Transformation </a:t>
            </a:r>
            <a:r>
              <a:rPr lang="fr-FR" dirty="0" smtClean="0"/>
              <a:t>affirmatif / négatif 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fr-FR" dirty="0" smtClean="0"/>
              <a:t>Quelles sont les phrases qui possèdent une négation ?</a:t>
            </a:r>
          </a:p>
          <a:p>
            <a:r>
              <a:rPr lang="fr-FR" dirty="0" smtClean="0"/>
              <a:t>Entourer les négations pour les mettre en évidence.</a:t>
            </a:r>
          </a:p>
          <a:p>
            <a:endParaRPr lang="fr-FR" dirty="0"/>
          </a:p>
          <a:p>
            <a:r>
              <a:rPr lang="fr-FR" dirty="0"/>
              <a:t>Quelles sont les phrases qui </a:t>
            </a:r>
            <a:r>
              <a:rPr lang="fr-FR" dirty="0" smtClean="0"/>
              <a:t>ne possèdent pas de </a:t>
            </a:r>
            <a:r>
              <a:rPr lang="fr-FR" dirty="0"/>
              <a:t>négation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91</TotalTime>
  <Words>1068</Words>
  <Application>Microsoft Office PowerPoint</Application>
  <PresentationFormat>Personnalisé</PresentationFormat>
  <Paragraphs>208</Paragraphs>
  <Slides>30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Faire de la grammaire au CE1 - Prérempli</vt:lpstr>
      <vt:lpstr>Présentation PowerPoint</vt:lpstr>
      <vt:lpstr>Présentation PowerPoint</vt:lpstr>
      <vt:lpstr>Zoo à la maison</vt:lpstr>
      <vt:lpstr>Présentation PowerPoint</vt:lpstr>
      <vt:lpstr>La pronominalisation</vt:lpstr>
      <vt:lpstr>Présentation PowerPoint</vt:lpstr>
      <vt:lpstr>La pronominalisation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pronominalisation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12</cp:revision>
  <dcterms:created xsi:type="dcterms:W3CDTF">2014-10-04T12:06:30Z</dcterms:created>
  <dcterms:modified xsi:type="dcterms:W3CDTF">2014-10-04T13:37:52Z</dcterms:modified>
</cp:coreProperties>
</file>