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5" r:id="rId5"/>
    <p:sldId id="272" r:id="rId6"/>
    <p:sldId id="276" r:id="rId7"/>
    <p:sldId id="277" r:id="rId8"/>
    <p:sldId id="259" r:id="rId9"/>
    <p:sldId id="270" r:id="rId10"/>
    <p:sldId id="271" r:id="rId11"/>
    <p:sldId id="260" r:id="rId12"/>
    <p:sldId id="264" r:id="rId13"/>
    <p:sldId id="273" r:id="rId14"/>
    <p:sldId id="265" r:id="rId15"/>
    <p:sldId id="261" r:id="rId16"/>
    <p:sldId id="262" r:id="rId17"/>
    <p:sldId id="266" r:id="rId18"/>
    <p:sldId id="268" r:id="rId19"/>
    <p:sldId id="278" r:id="rId20"/>
    <p:sldId id="269" r:id="rId21"/>
    <p:sldId id="274" r:id="rId22"/>
    <p:sldId id="279" r:id="rId23"/>
    <p:sldId id="263" r:id="rId24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F5FCF"/>
    <a:srgbClr val="339966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1" autoAdjust="0"/>
    <p:restoredTop sz="94660"/>
  </p:normalViewPr>
  <p:slideViewPr>
    <p:cSldViewPr snapToObjects="1">
      <p:cViewPr varScale="1">
        <p:scale>
          <a:sx n="94" d="100"/>
          <a:sy n="94" d="100"/>
        </p:scale>
        <p:origin x="-802" y="-77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Exercices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Texte 0   ~   Semaine 1, période </a:t>
            </a:r>
            <a:r>
              <a:rPr lang="fr-FR" sz="3000" dirty="0">
                <a:solidFill>
                  <a:schemeClr val="bg1"/>
                </a:solidFill>
                <a:latin typeface="Gabriola" panose="04040605051002020D02" pitchFamily="82" charset="0"/>
              </a:rPr>
              <a:t>2</a:t>
            </a:r>
            <a:endParaRPr lang="fr-FR" sz="3000" dirty="0" smtClean="0">
              <a:solidFill>
                <a:schemeClr val="bg1"/>
              </a:solidFill>
              <a:latin typeface="Gabriola" panose="04040605051002020D02" pitchFamily="82" charset="0"/>
            </a:endParaRPr>
          </a:p>
          <a:p>
            <a:pPr algn="ctr"/>
            <a:r>
              <a:rPr lang="fr-FR" sz="35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Potée campagnarde façon grand-mère</a:t>
            </a:r>
            <a:endParaRPr lang="fr-FR" sz="35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Que signifie chacun des mots soulignés ?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>
          <a:xfrm>
            <a:off x="130993" y="836712"/>
            <a:ext cx="9643246" cy="5905401"/>
          </a:xfrm>
        </p:spPr>
        <p:txBody>
          <a:bodyPr/>
          <a:lstStyle/>
          <a:p>
            <a:pPr lvl="3">
              <a:lnSpc>
                <a:spcPct val="150000"/>
              </a:lnSpc>
            </a:pPr>
            <a:r>
              <a:rPr lang="fr-FR" u="sng" dirty="0"/>
              <a:t>Préparation :</a:t>
            </a:r>
          </a:p>
          <a:p>
            <a:pPr marL="270000" lvl="3" indent="-270000">
              <a:lnSpc>
                <a:spcPct val="150000"/>
              </a:lnSpc>
              <a:buFont typeface="+mj-lt"/>
              <a:buAutoNum type="arabicPeriod"/>
            </a:pPr>
            <a:r>
              <a:rPr lang="fr-FR" dirty="0"/>
              <a:t>Mettre la viande dans une marmite. Recouvrir largement d’eau froide. Couvrir.</a:t>
            </a:r>
          </a:p>
          <a:p>
            <a:pPr marL="270000" lvl="3" indent="-270000">
              <a:lnSpc>
                <a:spcPct val="150000"/>
              </a:lnSpc>
              <a:buFont typeface="+mj-lt"/>
              <a:buAutoNum type="arabicPeriod"/>
            </a:pPr>
            <a:r>
              <a:rPr lang="fr-FR" dirty="0"/>
              <a:t>Porter à ébullition. Puis laisser cuire pendant environ </a:t>
            </a:r>
            <a:r>
              <a:rPr lang="fr-FR" dirty="0" smtClean="0"/>
              <a:t>30 min </a:t>
            </a:r>
            <a:r>
              <a:rPr lang="fr-FR" dirty="0"/>
              <a:t>à feu doux.</a:t>
            </a:r>
          </a:p>
          <a:p>
            <a:pPr marL="270000" lvl="3" indent="-270000">
              <a:lnSpc>
                <a:spcPct val="150000"/>
              </a:lnSpc>
              <a:buFont typeface="+mj-lt"/>
              <a:buAutoNum type="arabicPeriod"/>
            </a:pPr>
            <a:r>
              <a:rPr lang="fr-FR" dirty="0"/>
              <a:t>Gouter le bouillon et ajuster en sel. Ajouter le cube de bouillon, le poivre, le thym et le laurier.</a:t>
            </a:r>
          </a:p>
          <a:p>
            <a:pPr marL="270000" lvl="3" indent="-270000">
              <a:lnSpc>
                <a:spcPct val="150000"/>
              </a:lnSpc>
              <a:buFont typeface="+mj-lt"/>
              <a:buAutoNum type="arabicPeriod"/>
            </a:pPr>
            <a:r>
              <a:rPr lang="fr-FR" dirty="0"/>
              <a:t>Préparer les légumes : les éplucher, les laver et les couper en morceaux.</a:t>
            </a:r>
          </a:p>
          <a:p>
            <a:pPr marL="270000" lvl="3" indent="-270000">
              <a:lnSpc>
                <a:spcPct val="150000"/>
              </a:lnSpc>
              <a:buFont typeface="+mj-lt"/>
              <a:buAutoNum type="arabicPeriod"/>
            </a:pPr>
            <a:r>
              <a:rPr lang="fr-FR" dirty="0"/>
              <a:t>Quand il reste 1 heure de cuisson, ajouter les carottes et le chou.</a:t>
            </a:r>
          </a:p>
          <a:p>
            <a:pPr marL="270000" lvl="3" indent="-270000">
              <a:lnSpc>
                <a:spcPct val="150000"/>
              </a:lnSpc>
              <a:buFont typeface="+mj-lt"/>
              <a:buAutoNum type="arabicPeriod"/>
            </a:pPr>
            <a:r>
              <a:rPr lang="fr-FR" dirty="0"/>
              <a:t>Quand il reste 45 min de cuisson, ajouter le reste des légumes.</a:t>
            </a:r>
          </a:p>
          <a:p>
            <a:pPr marL="270000" lvl="3" indent="-270000">
              <a:lnSpc>
                <a:spcPct val="150000"/>
              </a:lnSpc>
              <a:buFont typeface="+mj-lt"/>
              <a:buAutoNum type="arabicPeriod"/>
            </a:pPr>
            <a:r>
              <a:rPr lang="fr-FR" dirty="0"/>
              <a:t>Après 2h30 de cuisson, retirer la viande et les légumes, égoutter le tout et récupérer le bouillon. Le mettre à part.</a:t>
            </a:r>
          </a:p>
          <a:p>
            <a:pPr lvl="3">
              <a:lnSpc>
                <a:spcPct val="150000"/>
              </a:lnSpc>
              <a:spcBef>
                <a:spcPts val="1200"/>
              </a:spcBef>
            </a:pPr>
            <a:r>
              <a:rPr lang="fr-FR" dirty="0"/>
              <a:t>Servir immédiatement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  <p:cxnSp>
        <p:nvCxnSpPr>
          <p:cNvPr id="3" name="Connecteur droit 2"/>
          <p:cNvCxnSpPr/>
          <p:nvPr/>
        </p:nvCxnSpPr>
        <p:spPr>
          <a:xfrm>
            <a:off x="2790379" y="3573016"/>
            <a:ext cx="3600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158531" y="3573016"/>
            <a:ext cx="3600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5310659" y="3573016"/>
            <a:ext cx="3600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7272034" y="4941168"/>
            <a:ext cx="77492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1422227" y="5373216"/>
            <a:ext cx="2880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30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phases suivantes – Compléter avec les étiquettes mots)</a:t>
            </a:r>
          </a:p>
          <a:p>
            <a:endParaRPr lang="fr-FR" dirty="0"/>
          </a:p>
          <a:p>
            <a:r>
              <a:rPr lang="fr-FR" dirty="0" smtClean="0"/>
              <a:t>Reconstituer les phrases suivantes :</a:t>
            </a:r>
          </a:p>
          <a:p>
            <a:pPr lvl="1"/>
            <a:r>
              <a:rPr lang="fr-FR" dirty="0" smtClean="0"/>
              <a:t>phrase 1 : Mettre la viande et les légumes dans une grande marmite.</a:t>
            </a:r>
          </a:p>
          <a:p>
            <a:pPr lvl="1"/>
            <a:r>
              <a:rPr lang="fr-FR" dirty="0" smtClean="0"/>
              <a:t>les légumes   -   une grande   -   la viande   -   mettre   -   et   -   marmite   -   dans</a:t>
            </a:r>
          </a:p>
          <a:p>
            <a:endParaRPr lang="fr-FR" dirty="0"/>
          </a:p>
          <a:p>
            <a:pPr lvl="1"/>
            <a:r>
              <a:rPr lang="fr-FR" dirty="0" smtClean="0"/>
              <a:t>phrase 2 : Laisser cuire la potée campagnarde pendant environ 2 heures 30.</a:t>
            </a:r>
          </a:p>
          <a:p>
            <a:pPr lvl="1"/>
            <a:r>
              <a:rPr lang="fr-FR" dirty="0" smtClean="0"/>
              <a:t>la potée campagnarde   -   2 heures 30   -   laisser cuire   -  pendant environ</a:t>
            </a:r>
            <a:endParaRPr lang="fr-FR" dirty="0"/>
          </a:p>
          <a:p>
            <a:endParaRPr lang="fr-FR" dirty="0"/>
          </a:p>
          <a:p>
            <a:r>
              <a:rPr lang="fr-FR" dirty="0" smtClean="0"/>
              <a:t>Transformation affirmatif / négatif :</a:t>
            </a:r>
          </a:p>
          <a:p>
            <a:pPr lvl="1"/>
            <a:r>
              <a:rPr lang="fr-FR" dirty="0"/>
              <a:t>Mettre la viande dans une </a:t>
            </a:r>
            <a:r>
              <a:rPr lang="fr-FR" dirty="0" smtClean="0"/>
              <a:t>marmite.</a:t>
            </a:r>
          </a:p>
          <a:p>
            <a:pPr lvl="1"/>
            <a:r>
              <a:rPr lang="fr-FR" dirty="0" smtClean="0"/>
              <a:t>Recouvrir </a:t>
            </a:r>
            <a:r>
              <a:rPr lang="fr-FR" dirty="0"/>
              <a:t>largement d’eau </a:t>
            </a:r>
            <a:r>
              <a:rPr lang="fr-FR" dirty="0" smtClean="0"/>
              <a:t>froide.</a:t>
            </a:r>
          </a:p>
          <a:p>
            <a:pPr lvl="1"/>
            <a:r>
              <a:rPr lang="fr-FR" dirty="0" smtClean="0"/>
              <a:t>Couvrir</a:t>
            </a:r>
            <a:r>
              <a:rPr lang="fr-FR" dirty="0"/>
              <a:t>.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060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Remets les mots dans l’ordre pour former une phrase correcte :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125414" y="1268760"/>
            <a:ext cx="9358045" cy="5473353"/>
          </a:xfrm>
        </p:spPr>
        <p:txBody>
          <a:bodyPr/>
          <a:lstStyle/>
          <a:p>
            <a:pPr lvl="2"/>
            <a:r>
              <a:rPr lang="fr-FR" b="0" dirty="0" smtClean="0"/>
              <a:t>1)</a:t>
            </a:r>
          </a:p>
          <a:p>
            <a:pPr lvl="2"/>
            <a:endParaRPr lang="fr-FR" b="0" dirty="0" smtClean="0"/>
          </a:p>
          <a:p>
            <a:pPr lvl="2"/>
            <a:endParaRPr lang="fr-FR" b="0" dirty="0" smtClean="0"/>
          </a:p>
          <a:p>
            <a:pPr lvl="2"/>
            <a:r>
              <a:rPr lang="fr-FR" b="0" dirty="0" smtClean="0"/>
              <a:t>2)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515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pour dire le contraire. Ajoute la négation si c’est nécessaire.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Mettre la viande dans une </a:t>
            </a:r>
            <a:r>
              <a:rPr lang="fr-FR" dirty="0" smtClean="0"/>
              <a:t>marmite.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Recouvrir </a:t>
            </a:r>
            <a:r>
              <a:rPr lang="fr-FR" dirty="0"/>
              <a:t>largement d’eau </a:t>
            </a:r>
            <a:r>
              <a:rPr lang="fr-FR" dirty="0" smtClean="0"/>
              <a:t>froide.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Couvrir</a:t>
            </a:r>
            <a:r>
              <a:rPr lang="fr-FR" dirty="0"/>
              <a:t>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4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551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 smtClean="0"/>
          </a:p>
          <a:p>
            <a:r>
              <a:rPr lang="fr-FR" dirty="0" smtClean="0"/>
              <a:t>Transposer le texte (la partie « préparation ») en transformant l’infinitif en « nous ».</a:t>
            </a:r>
          </a:p>
          <a:p>
            <a:endParaRPr lang="fr-FR" dirty="0" smtClean="0">
              <a:sym typeface="Wingdings" panose="05000000000000000000" pitchFamily="2" charset="2"/>
            </a:endParaRPr>
          </a:p>
          <a:p>
            <a:r>
              <a:rPr lang="fr-FR" dirty="0" smtClean="0">
                <a:sym typeface="Wingdings" panose="05000000000000000000" pitchFamily="2" charset="2"/>
              </a:rPr>
              <a:t>Faire ensemble les points 1, 2 et 3 en collectif.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Puis retour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smtClean="0">
                <a:sym typeface="Wingdings" panose="05000000000000000000" pitchFamily="2" charset="2"/>
              </a:rPr>
              <a:t>en individuel pour faire à l’écrit les points 4 et 5.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Correction collective immédiate.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 smtClean="0">
                <a:sym typeface="Wingdings" panose="05000000000000000000" pitchFamily="2" charset="2"/>
              </a:rPr>
              <a:t>Enfin, terminer uniquement en lecture, les points suivants.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9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en utilisant « nous ».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836712"/>
            <a:ext cx="9643246" cy="5905401"/>
          </a:xfrm>
        </p:spPr>
        <p:txBody>
          <a:bodyPr/>
          <a:lstStyle/>
          <a:p>
            <a:pPr marL="270000" lvl="3" indent="-270000">
              <a:lnSpc>
                <a:spcPct val="200000"/>
              </a:lnSpc>
              <a:buFont typeface="+mj-lt"/>
              <a:buAutoNum type="arabicPeriod"/>
            </a:pPr>
            <a:r>
              <a:rPr lang="fr-FR" dirty="0" smtClean="0"/>
              <a:t>Mettre </a:t>
            </a:r>
            <a:r>
              <a:rPr lang="fr-FR" dirty="0"/>
              <a:t>la viande dans une marmite. Recouvrir largement d’eau froide. Couvrir.</a:t>
            </a:r>
          </a:p>
          <a:p>
            <a:pPr marL="270000" lvl="3" indent="-270000">
              <a:lnSpc>
                <a:spcPct val="200000"/>
              </a:lnSpc>
              <a:buFont typeface="+mj-lt"/>
              <a:buAutoNum type="arabicPeriod"/>
            </a:pPr>
            <a:r>
              <a:rPr lang="fr-FR" dirty="0"/>
              <a:t>Porter à ébullition. Puis laisser cuire pendant environ </a:t>
            </a:r>
            <a:r>
              <a:rPr lang="fr-FR" dirty="0" smtClean="0"/>
              <a:t>30 min </a:t>
            </a:r>
            <a:r>
              <a:rPr lang="fr-FR" dirty="0"/>
              <a:t>à feu doux.</a:t>
            </a:r>
          </a:p>
          <a:p>
            <a:pPr marL="270000" lvl="3" indent="-270000">
              <a:lnSpc>
                <a:spcPct val="200000"/>
              </a:lnSpc>
              <a:buFont typeface="+mj-lt"/>
              <a:buAutoNum type="arabicPeriod"/>
            </a:pPr>
            <a:r>
              <a:rPr lang="fr-FR" dirty="0"/>
              <a:t>Gouter le bouillon et ajuster en sel. Ajouter le cube de bouillon, le poivre, le thym et le laurier.</a:t>
            </a:r>
          </a:p>
          <a:p>
            <a:pPr marL="270000" lvl="3" indent="-270000">
              <a:lnSpc>
                <a:spcPct val="200000"/>
              </a:lnSpc>
              <a:buFont typeface="+mj-lt"/>
              <a:buAutoNum type="arabicPeriod"/>
            </a:pPr>
            <a:r>
              <a:rPr lang="fr-FR" dirty="0"/>
              <a:t>Préparer les légumes : les éplucher, les laver et les couper en morceaux.</a:t>
            </a:r>
          </a:p>
          <a:p>
            <a:pPr marL="270000" lvl="3" indent="-270000">
              <a:lnSpc>
                <a:spcPct val="200000"/>
              </a:lnSpc>
              <a:buFont typeface="+mj-lt"/>
              <a:buAutoNum type="arabicPeriod"/>
            </a:pPr>
            <a:r>
              <a:rPr lang="fr-FR" dirty="0"/>
              <a:t>Quand il reste 1 heure de cuisson, ajouter les carottes et le chou.</a:t>
            </a:r>
          </a:p>
          <a:p>
            <a:pPr marL="270000" lvl="3" indent="-270000">
              <a:lnSpc>
                <a:spcPct val="200000"/>
              </a:lnSpc>
              <a:buFont typeface="+mj-lt"/>
              <a:buAutoNum type="arabicPeriod"/>
            </a:pPr>
            <a:r>
              <a:rPr lang="fr-FR" dirty="0"/>
              <a:t>Quand il reste 45 min de cuisson, ajouter le reste des légumes.</a:t>
            </a:r>
          </a:p>
          <a:p>
            <a:pPr marL="270000" lvl="3" indent="-270000">
              <a:lnSpc>
                <a:spcPct val="200000"/>
              </a:lnSpc>
              <a:buFont typeface="+mj-lt"/>
              <a:buAutoNum type="arabicPeriod"/>
            </a:pPr>
            <a:r>
              <a:rPr lang="fr-FR" dirty="0"/>
              <a:t>Après 2h30 de cuisson, retirer la viande et les légumes, égoutter le tout et récupérer le bouillon. Le mettre à part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  <p:grpSp>
        <p:nvGrpSpPr>
          <p:cNvPr id="12" name="Groupe 11"/>
          <p:cNvGrpSpPr/>
          <p:nvPr/>
        </p:nvGrpSpPr>
        <p:grpSpPr>
          <a:xfrm>
            <a:off x="-37397" y="1268760"/>
            <a:ext cx="983242" cy="641685"/>
            <a:chOff x="-37397" y="1268760"/>
            <a:chExt cx="983242" cy="641685"/>
          </a:xfrm>
        </p:grpSpPr>
        <p:sp>
          <p:nvSpPr>
            <p:cNvPr id="3" name="Rectangle avec flèche vers le haut 2"/>
            <p:cNvSpPr/>
            <p:nvPr/>
          </p:nvSpPr>
          <p:spPr>
            <a:xfrm>
              <a:off x="6937" y="1268760"/>
              <a:ext cx="900769" cy="504056"/>
            </a:xfrm>
            <a:prstGeom prst="upArrowCallout">
              <a:avLst>
                <a:gd name="adj1" fmla="val 18634"/>
                <a:gd name="adj2" fmla="val 26989"/>
                <a:gd name="adj3" fmla="val 25000"/>
                <a:gd name="adj4" fmla="val 68094"/>
              </a:avLst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>
                <a:solidFill>
                  <a:srgbClr val="FF0000"/>
                </a:solidFill>
                <a:latin typeface="CrayonL" panose="00000500000000000000" pitchFamily="2" charset="0"/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-37397" y="1448780"/>
              <a:ext cx="9832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b="1" dirty="0" smtClean="0">
                  <a:solidFill>
                    <a:srgbClr val="FF0000"/>
                  </a:solidFill>
                  <a:latin typeface="CrayonL" panose="00000500000000000000" pitchFamily="2" charset="0"/>
                </a:rPr>
                <a:t>Nou</a:t>
              </a:r>
              <a:r>
                <a:rPr lang="fr-FR" sz="2400" b="1" dirty="0">
                  <a:solidFill>
                    <a:srgbClr val="FF0000"/>
                  </a:solidFill>
                  <a:latin typeface="CrayonL" panose="00000500000000000000" pitchFamily="2" charset="0"/>
                </a:rPr>
                <a:t>s</a:t>
              </a:r>
            </a:p>
          </p:txBody>
        </p:sp>
      </p:grpSp>
      <p:cxnSp>
        <p:nvCxnSpPr>
          <p:cNvPr id="10" name="Connecteur droit 9"/>
          <p:cNvCxnSpPr/>
          <p:nvPr/>
        </p:nvCxnSpPr>
        <p:spPr>
          <a:xfrm>
            <a:off x="467278" y="1268760"/>
            <a:ext cx="77492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907706" y="1448780"/>
            <a:ext cx="1239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  <a:latin typeface="CrayonL" panose="00000500000000000000" pitchFamily="2" charset="0"/>
              </a:rPr>
              <a:t>mettons</a:t>
            </a:r>
            <a:endParaRPr lang="fr-FR" sz="2400" b="1" dirty="0">
              <a:solidFill>
                <a:srgbClr val="FF0000"/>
              </a:solidFill>
              <a:latin typeface="CrayonL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54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3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57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 smtClean="0"/>
          </a:p>
          <a:p>
            <a:r>
              <a:rPr lang="fr-FR" dirty="0" smtClean="0"/>
              <a:t>Dans le texte, retrouver tous les mots désignant une action (approche du verbe).</a:t>
            </a:r>
          </a:p>
          <a:p>
            <a:r>
              <a:rPr lang="fr-FR" dirty="0" smtClean="0"/>
              <a:t>Les entourer.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mots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184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Entourer tous les mots désignant une action.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872716"/>
            <a:ext cx="9643246" cy="5869397"/>
          </a:xfrm>
        </p:spPr>
        <p:txBody>
          <a:bodyPr/>
          <a:lstStyle/>
          <a:p>
            <a:pPr marL="270000" lvl="3" indent="-270000">
              <a:lnSpc>
                <a:spcPct val="200000"/>
              </a:lnSpc>
              <a:buFont typeface="+mj-lt"/>
              <a:buAutoNum type="arabicPeriod"/>
            </a:pPr>
            <a:r>
              <a:rPr lang="fr-FR" dirty="0"/>
              <a:t>Mettre la viande dans une marmite. Recouvrir largement d’eau froide. Couvrir.</a:t>
            </a:r>
          </a:p>
          <a:p>
            <a:pPr marL="270000" lvl="3" indent="-270000">
              <a:lnSpc>
                <a:spcPct val="200000"/>
              </a:lnSpc>
              <a:buFont typeface="+mj-lt"/>
              <a:buAutoNum type="arabicPeriod"/>
            </a:pPr>
            <a:r>
              <a:rPr lang="fr-FR" dirty="0"/>
              <a:t>Porter à ébullition. Puis laisser cuire pendant environ </a:t>
            </a:r>
            <a:r>
              <a:rPr lang="fr-FR" dirty="0" smtClean="0"/>
              <a:t>30 min </a:t>
            </a:r>
            <a:r>
              <a:rPr lang="fr-FR" dirty="0"/>
              <a:t>à feu doux.</a:t>
            </a:r>
          </a:p>
          <a:p>
            <a:pPr marL="270000" lvl="3" indent="-270000">
              <a:lnSpc>
                <a:spcPct val="200000"/>
              </a:lnSpc>
              <a:buFont typeface="+mj-lt"/>
              <a:buAutoNum type="arabicPeriod"/>
            </a:pPr>
            <a:r>
              <a:rPr lang="fr-FR" dirty="0"/>
              <a:t>Gouter le bouillon et ajuster en sel. Ajouter le cube de bouillon, le poivre, le thym et le laurier.</a:t>
            </a:r>
          </a:p>
          <a:p>
            <a:pPr marL="270000" lvl="3" indent="-270000">
              <a:lnSpc>
                <a:spcPct val="200000"/>
              </a:lnSpc>
              <a:buFont typeface="+mj-lt"/>
              <a:buAutoNum type="arabicPeriod"/>
            </a:pPr>
            <a:r>
              <a:rPr lang="fr-FR" dirty="0"/>
              <a:t>Préparer les légumes : les éplucher, les laver et les couper en morceaux.</a:t>
            </a:r>
          </a:p>
          <a:p>
            <a:pPr marL="270000" lvl="3" indent="-270000">
              <a:lnSpc>
                <a:spcPct val="200000"/>
              </a:lnSpc>
              <a:buFont typeface="+mj-lt"/>
              <a:buAutoNum type="arabicPeriod"/>
            </a:pPr>
            <a:r>
              <a:rPr lang="fr-FR" dirty="0"/>
              <a:t>Quand il reste 1 heure de cuisson, ajouter les carottes et le chou.</a:t>
            </a:r>
          </a:p>
          <a:p>
            <a:pPr marL="270000" lvl="3" indent="-270000">
              <a:lnSpc>
                <a:spcPct val="200000"/>
              </a:lnSpc>
              <a:buFont typeface="+mj-lt"/>
              <a:buAutoNum type="arabicPeriod"/>
            </a:pPr>
            <a:r>
              <a:rPr lang="fr-FR" dirty="0"/>
              <a:t>Quand il reste 45 min de cuisson, ajouter le reste des légumes.</a:t>
            </a:r>
          </a:p>
          <a:p>
            <a:pPr marL="270000" lvl="3" indent="-270000">
              <a:lnSpc>
                <a:spcPct val="200000"/>
              </a:lnSpc>
              <a:buFont typeface="+mj-lt"/>
              <a:buAutoNum type="arabicPeriod"/>
            </a:pPr>
            <a:r>
              <a:rPr lang="fr-FR" dirty="0"/>
              <a:t>Après 2h30 de cuisson, retirer la viande et les légumes, égoutter le tout et récupérer le bouillon. Le mettre à part.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mots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054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102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Remettre dans l’ordre alphabétique </a:t>
            </a:r>
            <a:r>
              <a:rPr lang="fr-FR" dirty="0" smtClean="0"/>
              <a:t>:</a:t>
            </a:r>
          </a:p>
          <a:p>
            <a:pPr marL="360000" lvl="1"/>
            <a:r>
              <a:rPr lang="fr-FR" dirty="0" smtClean="0"/>
              <a:t>porter – égoutter – mettre – couvrir – préparer – éplucher – rester </a:t>
            </a:r>
          </a:p>
          <a:p>
            <a:pPr lvl="1"/>
            <a:endParaRPr lang="fr-FR" dirty="0"/>
          </a:p>
          <a:p>
            <a:r>
              <a:rPr lang="fr-FR" dirty="0" smtClean="0"/>
              <a:t>A noter : 2 fois 2 mots commençant par la même lettre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Remettre dans l’ordre alphabétique :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193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Reconstitue la phrase suivante :</a:t>
            </a:r>
          </a:p>
          <a:p>
            <a:endParaRPr lang="fr-FR" dirty="0"/>
          </a:p>
          <a:p>
            <a:endParaRPr lang="fr-FR" dirty="0" smtClean="0"/>
          </a:p>
          <a:p>
            <a:endParaRPr lang="fr-FR" sz="1000" dirty="0"/>
          </a:p>
          <a:p>
            <a:r>
              <a:rPr lang="fr-FR" dirty="0" smtClean="0"/>
              <a:t>Recopie la deuxième (2) phrase du texte, puis la sixième (6).</a:t>
            </a:r>
          </a:p>
          <a:p>
            <a:endParaRPr lang="fr-FR" dirty="0"/>
          </a:p>
          <a:p>
            <a:endParaRPr lang="fr-FR" sz="1000" dirty="0" smtClean="0"/>
          </a:p>
          <a:p>
            <a:r>
              <a:rPr lang="fr-FR" dirty="0" smtClean="0"/>
              <a:t>Recopie dans l’ordre alphabétique :</a:t>
            </a:r>
          </a:p>
          <a:p>
            <a:pPr lvl="1">
              <a:lnSpc>
                <a:spcPct val="100000"/>
              </a:lnSpc>
            </a:pPr>
            <a:r>
              <a:rPr lang="fr-FR" dirty="0" smtClean="0"/>
              <a:t>palette  -  jarret  -  chou  -  carotte  -  pomme  -  navet  - poireau</a:t>
            </a:r>
          </a:p>
          <a:p>
            <a:endParaRPr lang="fr-FR" sz="1000" dirty="0"/>
          </a:p>
          <a:p>
            <a:r>
              <a:rPr lang="fr-FR" dirty="0" smtClean="0"/>
              <a:t>Transforme en phrase contraire. Ajoute la négation si c’est nécessaire ou supprime-la.</a:t>
            </a:r>
          </a:p>
          <a:p>
            <a:pPr marL="720000" lvl="1" indent="-360000">
              <a:lnSpc>
                <a:spcPct val="100000"/>
              </a:lnSpc>
              <a:buFont typeface="+mj-lt"/>
              <a:buAutoNum type="arabicParenR"/>
            </a:pPr>
            <a:r>
              <a:rPr lang="fr-FR" dirty="0" smtClean="0"/>
              <a:t>Ajouter la bave de crapaud dans le chaudron.</a:t>
            </a:r>
          </a:p>
          <a:p>
            <a:pPr marL="720000" lvl="1" indent="-360000">
              <a:lnSpc>
                <a:spcPct val="100000"/>
              </a:lnSpc>
              <a:buFont typeface="+mj-lt"/>
              <a:buAutoNum type="arabicParenR"/>
            </a:pPr>
            <a:r>
              <a:rPr lang="fr-FR" dirty="0" smtClean="0"/>
              <a:t>Ne pas récupérer les araignées au fond du chaudron.</a:t>
            </a:r>
          </a:p>
          <a:p>
            <a:pPr marL="720000" lvl="1" indent="-360000">
              <a:lnSpc>
                <a:spcPct val="100000"/>
              </a:lnSpc>
              <a:buFont typeface="+mj-lt"/>
              <a:buAutoNum type="arabicParenR"/>
            </a:pPr>
            <a:r>
              <a:rPr lang="fr-FR" dirty="0" smtClean="0"/>
              <a:t>Gouter la potion magique.</a:t>
            </a:r>
          </a:p>
          <a:p>
            <a:endParaRPr lang="fr-FR" sz="1000" dirty="0"/>
          </a:p>
          <a:p>
            <a:r>
              <a:rPr lang="fr-FR" dirty="0"/>
              <a:t>Transforme en </a:t>
            </a:r>
            <a:r>
              <a:rPr lang="fr-FR" dirty="0" smtClean="0"/>
              <a:t>ajoutant le mot « nous » :</a:t>
            </a:r>
            <a:endParaRPr lang="fr-FR" dirty="0"/>
          </a:p>
          <a:p>
            <a:pPr lvl="1">
              <a:lnSpc>
                <a:spcPct val="100000"/>
              </a:lnSpc>
            </a:pPr>
            <a:r>
              <a:rPr lang="fr-FR" dirty="0" smtClean="0"/>
              <a:t>Mettre un œuf de grenouille dans le chaudron. Allumer un feu magique en-dessous. Remuer doucement. Verser la potion dans une petite fiole.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587625"/>
            <a:ext cx="508221" cy="58516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76" y="1520788"/>
            <a:ext cx="508221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91" y="2240868"/>
            <a:ext cx="508221" cy="5851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75" y="3176972"/>
            <a:ext cx="508221" cy="5851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10" y="5301208"/>
            <a:ext cx="508221" cy="585168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779818" y="975740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les légumes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2445574" y="974985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retirer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122527" y="974230"/>
            <a:ext cx="57606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et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4878611" y="974230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la viande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6570800" y="974230"/>
            <a:ext cx="612068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de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7362887" y="974230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la marmite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62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Potée campagnarde façon grand-mère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u="sng" dirty="0"/>
              <a:t>Ingrédients :</a:t>
            </a:r>
          </a:p>
          <a:p>
            <a:pPr marL="270000" indent="-270000">
              <a:buSzPct val="80000"/>
              <a:buFont typeface="Symbol" panose="05050102010706020507" pitchFamily="18" charset="2"/>
              <a:buChar char=""/>
            </a:pPr>
            <a:r>
              <a:rPr lang="fr-FR" dirty="0"/>
              <a:t>une palette de porc demi-sel</a:t>
            </a:r>
          </a:p>
          <a:p>
            <a:pPr marL="270000" indent="-270000">
              <a:buSzPct val="80000"/>
              <a:buFont typeface="Symbol" panose="05050102010706020507" pitchFamily="18" charset="2"/>
              <a:buChar char=""/>
            </a:pPr>
            <a:r>
              <a:rPr lang="fr-FR" dirty="0"/>
              <a:t>un morceau de jarret de bœuf</a:t>
            </a:r>
          </a:p>
          <a:p>
            <a:pPr marL="270000" indent="-270000">
              <a:buSzPct val="80000"/>
              <a:buFont typeface="Symbol" panose="05050102010706020507" pitchFamily="18" charset="2"/>
              <a:buChar char=""/>
            </a:pPr>
            <a:r>
              <a:rPr lang="fr-FR" dirty="0"/>
              <a:t>1 demi-choux blanc</a:t>
            </a:r>
          </a:p>
          <a:p>
            <a:pPr marL="270000" indent="-270000">
              <a:buSzPct val="80000"/>
              <a:buFont typeface="Symbol" panose="05050102010706020507" pitchFamily="18" charset="2"/>
              <a:buChar char=""/>
            </a:pPr>
            <a:r>
              <a:rPr lang="fr-FR" dirty="0"/>
              <a:t>4 carottes</a:t>
            </a:r>
          </a:p>
          <a:p>
            <a:pPr marL="270000" indent="-270000">
              <a:buSzPct val="80000"/>
              <a:buFont typeface="Symbol" panose="05050102010706020507" pitchFamily="18" charset="2"/>
              <a:buChar char=""/>
            </a:pPr>
            <a:r>
              <a:rPr lang="fr-FR" dirty="0"/>
              <a:t>4 pommes de terre</a:t>
            </a:r>
          </a:p>
          <a:p>
            <a:pPr marL="270000" indent="-270000">
              <a:buSzPct val="80000"/>
              <a:buFont typeface="Symbol" panose="05050102010706020507" pitchFamily="18" charset="2"/>
              <a:buChar char=""/>
            </a:pPr>
            <a:r>
              <a:rPr lang="fr-FR" dirty="0"/>
              <a:t>2 navets</a:t>
            </a:r>
          </a:p>
          <a:p>
            <a:pPr marL="270000" indent="-270000">
              <a:buSzPct val="80000"/>
              <a:buFont typeface="Symbol" panose="05050102010706020507" pitchFamily="18" charset="2"/>
              <a:buChar char=""/>
            </a:pPr>
            <a:r>
              <a:rPr lang="fr-FR" dirty="0"/>
              <a:t>3 blancs de poireau</a:t>
            </a:r>
          </a:p>
          <a:p>
            <a:pPr marL="270000" indent="-270000">
              <a:buSzPct val="80000"/>
              <a:buFont typeface="Symbol" panose="05050102010706020507" pitchFamily="18" charset="2"/>
              <a:buChar char=""/>
            </a:pPr>
            <a:r>
              <a:rPr lang="fr-FR" dirty="0"/>
              <a:t>1 ognon</a:t>
            </a:r>
          </a:p>
          <a:p>
            <a:pPr marL="270000" indent="-270000">
              <a:buSzPct val="80000"/>
              <a:buFont typeface="Symbol" panose="05050102010706020507" pitchFamily="18" charset="2"/>
              <a:buChar char=""/>
            </a:pPr>
            <a:r>
              <a:rPr lang="fr-FR" dirty="0"/>
              <a:t>du sel, du poivre, un cube de bouillon, du thym et du </a:t>
            </a:r>
            <a:r>
              <a:rPr lang="fr-FR" dirty="0" smtClean="0"/>
              <a:t>laurier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Potée campagnarde façon grand-mère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u="sng" dirty="0"/>
              <a:t>Préparation :</a:t>
            </a:r>
          </a:p>
          <a:p>
            <a:pPr marL="270000" indent="-270000">
              <a:buFont typeface="+mj-lt"/>
              <a:buAutoNum type="arabicPeriod"/>
            </a:pPr>
            <a:r>
              <a:rPr lang="fr-FR" dirty="0"/>
              <a:t>Mettre la viande dans une marmite. Recouvrir largement d’eau froide. Couvrir.</a:t>
            </a:r>
          </a:p>
          <a:p>
            <a:pPr marL="270000" indent="-270000">
              <a:buFont typeface="+mj-lt"/>
              <a:buAutoNum type="arabicPeriod"/>
            </a:pPr>
            <a:r>
              <a:rPr lang="fr-FR" dirty="0"/>
              <a:t>Porter à ébullition. Puis laisser cuire pendant environ </a:t>
            </a:r>
            <a:r>
              <a:rPr lang="fr-FR" dirty="0" smtClean="0"/>
              <a:t>30 min </a:t>
            </a:r>
            <a:r>
              <a:rPr lang="fr-FR" dirty="0"/>
              <a:t>à feu doux.</a:t>
            </a:r>
          </a:p>
          <a:p>
            <a:pPr marL="270000" indent="-270000">
              <a:buFont typeface="+mj-lt"/>
              <a:buAutoNum type="arabicPeriod"/>
            </a:pPr>
            <a:r>
              <a:rPr lang="fr-FR" dirty="0"/>
              <a:t>Gouter le bouillon et ajuster en sel. Ajouter le cube de bouillon, le poivre, le thym et le laurier.</a:t>
            </a:r>
          </a:p>
          <a:p>
            <a:pPr marL="270000" indent="-270000">
              <a:buFont typeface="+mj-lt"/>
              <a:buAutoNum type="arabicPeriod"/>
            </a:pPr>
            <a:r>
              <a:rPr lang="fr-FR" dirty="0"/>
              <a:t>Préparer les légumes : les éplucher, les laver et les couper en morceaux.</a:t>
            </a:r>
          </a:p>
          <a:p>
            <a:pPr marL="270000" indent="-270000">
              <a:buFont typeface="+mj-lt"/>
              <a:buAutoNum type="arabicPeriod"/>
            </a:pPr>
            <a:r>
              <a:rPr lang="fr-FR" dirty="0"/>
              <a:t>Quand il reste 1 heure de cuisson, ajouter les carottes et le chou.</a:t>
            </a:r>
          </a:p>
          <a:p>
            <a:pPr marL="270000" indent="-270000">
              <a:buFont typeface="+mj-lt"/>
              <a:buAutoNum type="arabicPeriod"/>
            </a:pPr>
            <a:r>
              <a:rPr lang="fr-FR" dirty="0"/>
              <a:t>Quand il reste 45 min de cuisson, ajouter le reste des </a:t>
            </a:r>
            <a:r>
              <a:rPr lang="fr-FR" dirty="0" smtClean="0"/>
              <a:t>légumes.</a:t>
            </a:r>
            <a:endParaRPr lang="fr-FR" dirty="0"/>
          </a:p>
          <a:p>
            <a:pPr marL="270000" indent="-270000">
              <a:buFont typeface="+mj-lt"/>
              <a:buAutoNum type="arabicPeriod"/>
            </a:pPr>
            <a:r>
              <a:rPr lang="fr-FR" dirty="0"/>
              <a:t>Après 2h30 de cuisson, retirer la viande et les légumes, égoutter le tout et récupérer le bouillon</a:t>
            </a:r>
            <a:r>
              <a:rPr lang="fr-FR" dirty="0" smtClean="0"/>
              <a:t>. Le mettre à part.</a:t>
            </a:r>
            <a:endParaRPr lang="fr-FR" dirty="0"/>
          </a:p>
          <a:p>
            <a:r>
              <a:rPr lang="fr-FR" dirty="0"/>
              <a:t>Servir immédiatement.</a:t>
            </a:r>
          </a:p>
        </p:txBody>
      </p:sp>
    </p:spTree>
    <p:extLst>
      <p:ext uri="{BB962C8B-B14F-4D97-AF65-F5344CB8AC3E}">
        <p14:creationId xmlns:p14="http://schemas.microsoft.com/office/powerpoint/2010/main" val="46457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les pages suivantes)</a:t>
            </a:r>
          </a:p>
          <a:p>
            <a:endParaRPr lang="fr-FR" dirty="0" smtClean="0"/>
          </a:p>
          <a:p>
            <a:r>
              <a:rPr lang="fr-FR" dirty="0" smtClean="0"/>
              <a:t>Expliquer : palette de porc demi-sel (épaule) et jarret de bœuf (haut des membres inférieurs)</a:t>
            </a:r>
          </a:p>
          <a:p>
            <a:endParaRPr lang="fr-FR" dirty="0"/>
          </a:p>
          <a:p>
            <a:r>
              <a:rPr lang="fr-FR" dirty="0" smtClean="0"/>
              <a:t>De quelle sorte de texte s’agit-il ?</a:t>
            </a:r>
          </a:p>
          <a:p>
            <a:r>
              <a:rPr lang="fr-FR" dirty="0" smtClean="0"/>
              <a:t>Une recette</a:t>
            </a:r>
          </a:p>
          <a:p>
            <a:r>
              <a:rPr lang="fr-FR" dirty="0" smtClean="0"/>
              <a:t>A ajouter à nos textes déjà rencontrés (sortir l’affiche).</a:t>
            </a:r>
          </a:p>
          <a:p>
            <a:endParaRPr lang="fr-FR" dirty="0" smtClean="0"/>
          </a:p>
          <a:p>
            <a:r>
              <a:rPr lang="fr-FR" dirty="0" smtClean="0"/>
              <a:t>Dans quel sorte de livre ?</a:t>
            </a:r>
          </a:p>
          <a:p>
            <a:r>
              <a:rPr lang="fr-FR" dirty="0" smtClean="0"/>
              <a:t>Dans un livre de recettes.</a:t>
            </a:r>
          </a:p>
          <a:p>
            <a:endParaRPr lang="fr-FR" dirty="0" smtClean="0"/>
          </a:p>
          <a:p>
            <a:r>
              <a:rPr lang="fr-FR" dirty="0" smtClean="0"/>
              <a:t>Quelles sont les différentes parties d’une recette ?</a:t>
            </a:r>
          </a:p>
          <a:p>
            <a:r>
              <a:rPr lang="fr-FR" dirty="0" smtClean="0"/>
              <a:t>Légender le texte réduit. Imprimer et afficher.</a:t>
            </a:r>
          </a:p>
          <a:p>
            <a:endParaRPr lang="fr-FR" dirty="0"/>
          </a:p>
          <a:p>
            <a:r>
              <a:rPr lang="fr-FR" dirty="0" smtClean="0"/>
              <a:t>Passer les différentes étapes, les expliquer.</a:t>
            </a:r>
          </a:p>
          <a:p>
            <a:r>
              <a:rPr lang="fr-FR" dirty="0" smtClean="0"/>
              <a:t>En particulier : couvrir ; porter à ébullition ; ajuster en sel ; 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boucherie-aurieres.fr/img/cms/animaux/boeuf/jarret-boeu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47" b="13624"/>
          <a:stretch/>
        </p:blipFill>
        <p:spPr bwMode="auto">
          <a:xfrm flipH="1">
            <a:off x="381443" y="4215950"/>
            <a:ext cx="3924436" cy="237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La palette de </a:t>
            </a:r>
            <a:r>
              <a:rPr lang="fr-FR" dirty="0"/>
              <a:t>porc :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5454675" y="1124745"/>
            <a:ext cx="4319564" cy="720080"/>
          </a:xfrm>
        </p:spPr>
        <p:txBody>
          <a:bodyPr/>
          <a:lstStyle/>
          <a:p>
            <a:r>
              <a:rPr lang="fr-FR" dirty="0" smtClean="0"/>
              <a:t>palette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125414" y="3645462"/>
            <a:ext cx="19205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u="sng" dirty="0" smtClean="0">
                <a:solidFill>
                  <a:srgbClr val="3333FF"/>
                </a:solidFill>
                <a:latin typeface="Sassoon Infant Std" pitchFamily="34" charset="0"/>
              </a:rPr>
              <a:t>Le jarret de bœuf</a:t>
            </a:r>
            <a:endParaRPr lang="fr-FR" u="sng" dirty="0">
              <a:solidFill>
                <a:srgbClr val="3333FF"/>
              </a:solidFill>
              <a:latin typeface="Sassoon Infant Std" pitchFamily="34" charset="0"/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 flipH="1">
            <a:off x="2934395" y="5733256"/>
            <a:ext cx="2520280" cy="14401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u texte 4"/>
          <p:cNvSpPr txBox="1">
            <a:spLocks/>
          </p:cNvSpPr>
          <p:nvPr/>
        </p:nvSpPr>
        <p:spPr>
          <a:xfrm>
            <a:off x="5454674" y="5373216"/>
            <a:ext cx="4319564" cy="720080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jarret</a:t>
            </a:r>
            <a:endParaRPr lang="fr-FR" dirty="0"/>
          </a:p>
        </p:txBody>
      </p:sp>
      <p:pic>
        <p:nvPicPr>
          <p:cNvPr id="1030" name="Picture 6" descr="http://1.bp.blogspot.com/_Zl30kmKdHQM/S_vyDeRWWFI/AAAAAAAADSM/QC_ep0OIMDY/s400/palette-porc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43" y="1052736"/>
            <a:ext cx="3924436" cy="2091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Connecteur droit avec flèche 7"/>
          <p:cNvCxnSpPr/>
          <p:nvPr/>
        </p:nvCxnSpPr>
        <p:spPr>
          <a:xfrm flipH="1">
            <a:off x="2934395" y="1484784"/>
            <a:ext cx="2520280" cy="36004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03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3" algn="ctr">
              <a:lnSpc>
                <a:spcPct val="100000"/>
              </a:lnSpc>
            </a:pPr>
            <a:r>
              <a:rPr lang="fr-FR" sz="1600" b="1" dirty="0" smtClean="0"/>
              <a:t>Potée campagnarde façon grand-mère</a:t>
            </a:r>
          </a:p>
          <a:p>
            <a:pPr lvl="3">
              <a:lnSpc>
                <a:spcPct val="100000"/>
              </a:lnSpc>
            </a:pPr>
            <a:endParaRPr lang="fr-FR" sz="1600" dirty="0" smtClean="0"/>
          </a:p>
          <a:p>
            <a:pPr lvl="3">
              <a:lnSpc>
                <a:spcPct val="100000"/>
              </a:lnSpc>
              <a:spcAft>
                <a:spcPts val="600"/>
              </a:spcAft>
            </a:pPr>
            <a:r>
              <a:rPr lang="fr-FR" sz="1600" u="sng" dirty="0" smtClean="0"/>
              <a:t>Ingrédients</a:t>
            </a:r>
            <a:r>
              <a:rPr lang="fr-FR" sz="1600" u="sng" dirty="0"/>
              <a:t> :</a:t>
            </a:r>
          </a:p>
          <a:p>
            <a:pPr marL="270000" lvl="3" indent="-270000">
              <a:lnSpc>
                <a:spcPct val="100000"/>
              </a:lnSpc>
              <a:buSzPct val="80000"/>
              <a:buFont typeface="Symbol" panose="05050102010706020507" pitchFamily="18" charset="2"/>
              <a:buChar char=""/>
            </a:pPr>
            <a:r>
              <a:rPr lang="fr-FR" sz="1600" dirty="0"/>
              <a:t>une palette de porc demi-sel</a:t>
            </a:r>
          </a:p>
          <a:p>
            <a:pPr marL="270000" lvl="3" indent="-270000">
              <a:lnSpc>
                <a:spcPct val="100000"/>
              </a:lnSpc>
              <a:buSzPct val="80000"/>
              <a:buFont typeface="Symbol" panose="05050102010706020507" pitchFamily="18" charset="2"/>
              <a:buChar char=""/>
            </a:pPr>
            <a:r>
              <a:rPr lang="fr-FR" sz="1600" dirty="0"/>
              <a:t>un morceau de jarret de bœuf</a:t>
            </a:r>
          </a:p>
          <a:p>
            <a:pPr marL="270000" lvl="3" indent="-270000">
              <a:lnSpc>
                <a:spcPct val="100000"/>
              </a:lnSpc>
              <a:buSzPct val="80000"/>
              <a:buFont typeface="Symbol" panose="05050102010706020507" pitchFamily="18" charset="2"/>
              <a:buChar char=""/>
            </a:pPr>
            <a:r>
              <a:rPr lang="fr-FR" sz="1600" dirty="0"/>
              <a:t>1 demi-choux blanc</a:t>
            </a:r>
          </a:p>
          <a:p>
            <a:pPr marL="270000" lvl="3" indent="-270000">
              <a:lnSpc>
                <a:spcPct val="100000"/>
              </a:lnSpc>
              <a:buSzPct val="80000"/>
              <a:buFont typeface="Symbol" panose="05050102010706020507" pitchFamily="18" charset="2"/>
              <a:buChar char=""/>
            </a:pPr>
            <a:r>
              <a:rPr lang="fr-FR" sz="1600" dirty="0"/>
              <a:t>4 carottes</a:t>
            </a:r>
          </a:p>
          <a:p>
            <a:pPr marL="270000" lvl="3" indent="-270000">
              <a:lnSpc>
                <a:spcPct val="100000"/>
              </a:lnSpc>
              <a:buSzPct val="80000"/>
              <a:buFont typeface="Symbol" panose="05050102010706020507" pitchFamily="18" charset="2"/>
              <a:buChar char=""/>
            </a:pPr>
            <a:r>
              <a:rPr lang="fr-FR" sz="1600" dirty="0"/>
              <a:t>4 pommes de terre</a:t>
            </a:r>
          </a:p>
          <a:p>
            <a:pPr marL="270000" lvl="3" indent="-270000">
              <a:lnSpc>
                <a:spcPct val="100000"/>
              </a:lnSpc>
              <a:buSzPct val="80000"/>
              <a:buFont typeface="Symbol" panose="05050102010706020507" pitchFamily="18" charset="2"/>
              <a:buChar char=""/>
            </a:pPr>
            <a:r>
              <a:rPr lang="fr-FR" sz="1600" dirty="0"/>
              <a:t>2 navets</a:t>
            </a:r>
          </a:p>
          <a:p>
            <a:pPr marL="270000" lvl="3" indent="-270000">
              <a:lnSpc>
                <a:spcPct val="100000"/>
              </a:lnSpc>
              <a:buSzPct val="80000"/>
              <a:buFont typeface="Symbol" panose="05050102010706020507" pitchFamily="18" charset="2"/>
              <a:buChar char=""/>
            </a:pPr>
            <a:r>
              <a:rPr lang="fr-FR" sz="1600" dirty="0"/>
              <a:t>3 blancs de poireau</a:t>
            </a:r>
          </a:p>
          <a:p>
            <a:pPr marL="270000" lvl="3" indent="-270000">
              <a:lnSpc>
                <a:spcPct val="100000"/>
              </a:lnSpc>
              <a:buSzPct val="80000"/>
              <a:buFont typeface="Symbol" panose="05050102010706020507" pitchFamily="18" charset="2"/>
              <a:buChar char=""/>
            </a:pPr>
            <a:r>
              <a:rPr lang="fr-FR" sz="1600" dirty="0"/>
              <a:t>1 ognon</a:t>
            </a:r>
          </a:p>
          <a:p>
            <a:pPr marL="270000" lvl="3" indent="-270000">
              <a:lnSpc>
                <a:spcPct val="100000"/>
              </a:lnSpc>
              <a:buSzPct val="80000"/>
              <a:buFont typeface="Symbol" panose="05050102010706020507" pitchFamily="18" charset="2"/>
              <a:buChar char=""/>
            </a:pPr>
            <a:r>
              <a:rPr lang="fr-FR" sz="1600" dirty="0"/>
              <a:t>du sel, du poivre, un cube de bouillon, du thym et du </a:t>
            </a:r>
            <a:r>
              <a:rPr lang="fr-FR" sz="1600" dirty="0" smtClean="0"/>
              <a:t>laurier</a:t>
            </a:r>
          </a:p>
          <a:p>
            <a:pPr lvl="3">
              <a:lnSpc>
                <a:spcPct val="100000"/>
              </a:lnSpc>
              <a:buSzPct val="80000"/>
            </a:pPr>
            <a:endParaRPr lang="fr-FR" sz="1600" dirty="0" smtClean="0"/>
          </a:p>
          <a:p>
            <a:pPr lvl="3">
              <a:lnSpc>
                <a:spcPct val="100000"/>
              </a:lnSpc>
              <a:spcAft>
                <a:spcPts val="600"/>
              </a:spcAft>
            </a:pPr>
            <a:r>
              <a:rPr lang="fr-FR" sz="1600" u="sng" dirty="0"/>
              <a:t>Préparation :</a:t>
            </a:r>
          </a:p>
          <a:p>
            <a:pPr marL="270000" lvl="3" indent="-270000">
              <a:lnSpc>
                <a:spcPct val="100000"/>
              </a:lnSpc>
              <a:buFont typeface="+mj-lt"/>
              <a:buAutoNum type="arabicPeriod"/>
            </a:pPr>
            <a:r>
              <a:rPr lang="fr-FR" sz="1600" dirty="0"/>
              <a:t>Mettre la viande dans une marmite. Recouvrir largement d’eau froide. Couvrir.</a:t>
            </a:r>
          </a:p>
          <a:p>
            <a:pPr marL="270000" lvl="3" indent="-270000">
              <a:lnSpc>
                <a:spcPct val="100000"/>
              </a:lnSpc>
              <a:buFont typeface="+mj-lt"/>
              <a:buAutoNum type="arabicPeriod"/>
            </a:pPr>
            <a:r>
              <a:rPr lang="fr-FR" sz="1600" dirty="0"/>
              <a:t>Porter à ébullition. Puis laisser cuire pendant environ </a:t>
            </a:r>
            <a:r>
              <a:rPr lang="fr-FR" sz="1600" dirty="0" smtClean="0"/>
              <a:t>30 min </a:t>
            </a:r>
            <a:r>
              <a:rPr lang="fr-FR" sz="1600" dirty="0"/>
              <a:t>à feu doux.</a:t>
            </a:r>
          </a:p>
          <a:p>
            <a:pPr marL="270000" lvl="3" indent="-270000">
              <a:lnSpc>
                <a:spcPct val="100000"/>
              </a:lnSpc>
              <a:buFont typeface="+mj-lt"/>
              <a:buAutoNum type="arabicPeriod"/>
            </a:pPr>
            <a:r>
              <a:rPr lang="fr-FR" sz="1600" dirty="0"/>
              <a:t>Gouter le bouillon et ajuster en sel. Ajouter le cube de bouillon, le poivre, le thym et le laurier.</a:t>
            </a:r>
          </a:p>
          <a:p>
            <a:pPr marL="270000" lvl="3" indent="-270000">
              <a:lnSpc>
                <a:spcPct val="100000"/>
              </a:lnSpc>
              <a:buFont typeface="+mj-lt"/>
              <a:buAutoNum type="arabicPeriod"/>
            </a:pPr>
            <a:r>
              <a:rPr lang="fr-FR" sz="1600" dirty="0"/>
              <a:t>Préparer les légumes : les éplucher, les laver et les couper en morceaux.</a:t>
            </a:r>
          </a:p>
          <a:p>
            <a:pPr marL="270000" lvl="3" indent="-270000">
              <a:lnSpc>
                <a:spcPct val="100000"/>
              </a:lnSpc>
              <a:buFont typeface="+mj-lt"/>
              <a:buAutoNum type="arabicPeriod"/>
            </a:pPr>
            <a:r>
              <a:rPr lang="fr-FR" sz="1600" dirty="0"/>
              <a:t>Quand il reste 1 heure de cuisson, ajouter les carottes et le chou.</a:t>
            </a:r>
          </a:p>
          <a:p>
            <a:pPr marL="270000" lvl="3" indent="-270000">
              <a:lnSpc>
                <a:spcPct val="100000"/>
              </a:lnSpc>
              <a:buFont typeface="+mj-lt"/>
              <a:buAutoNum type="arabicPeriod"/>
            </a:pPr>
            <a:r>
              <a:rPr lang="fr-FR" sz="1600" dirty="0"/>
              <a:t>Quand il reste 45 min de cuisson, ajouter le reste des </a:t>
            </a:r>
            <a:r>
              <a:rPr lang="fr-FR" sz="1600" dirty="0" smtClean="0"/>
              <a:t>légumes.</a:t>
            </a:r>
            <a:endParaRPr lang="fr-FR" sz="1600" dirty="0"/>
          </a:p>
          <a:p>
            <a:pPr marL="270000" lvl="3" indent="-270000">
              <a:lnSpc>
                <a:spcPct val="100000"/>
              </a:lnSpc>
              <a:buFont typeface="+mj-lt"/>
              <a:buAutoNum type="arabicPeriod"/>
            </a:pPr>
            <a:r>
              <a:rPr lang="fr-FR" sz="1600" dirty="0"/>
              <a:t>Après 2h30 de cuisson, retirer la viande et les légumes, égoutter le tout et récupérer le bouillon</a:t>
            </a:r>
            <a:r>
              <a:rPr lang="fr-FR" sz="1600" dirty="0" smtClean="0"/>
              <a:t>. Le mettre à part.</a:t>
            </a:r>
            <a:endParaRPr lang="fr-FR" sz="1600" dirty="0"/>
          </a:p>
          <a:p>
            <a:pPr lvl="3">
              <a:lnSpc>
                <a:spcPct val="100000"/>
              </a:lnSpc>
              <a:spcBef>
                <a:spcPts val="1200"/>
              </a:spcBef>
            </a:pPr>
            <a:r>
              <a:rPr lang="fr-FR" sz="1600" dirty="0"/>
              <a:t>Servir immédiatement</a:t>
            </a:r>
            <a:r>
              <a:rPr lang="fr-FR" sz="1600" dirty="0" smtClean="0"/>
              <a:t>.</a:t>
            </a:r>
            <a:endParaRPr lang="fr-FR" sz="16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771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pages suivantes)</a:t>
            </a:r>
          </a:p>
          <a:p>
            <a:endParaRPr lang="fr-FR" dirty="0"/>
          </a:p>
          <a:p>
            <a:r>
              <a:rPr lang="fr-FR" dirty="0" smtClean="0"/>
              <a:t>Uniquement sur la partie « Préparation » :</a:t>
            </a:r>
          </a:p>
          <a:p>
            <a:r>
              <a:rPr lang="fr-FR" dirty="0" smtClean="0"/>
              <a:t>Compter le nombre de lignes.</a:t>
            </a:r>
          </a:p>
          <a:p>
            <a:r>
              <a:rPr lang="fr-FR" dirty="0" smtClean="0"/>
              <a:t>Entourer les majuscules en rouge et les points en bleu.</a:t>
            </a:r>
          </a:p>
          <a:p>
            <a:r>
              <a:rPr lang="fr-FR" dirty="0" smtClean="0"/>
              <a:t>Compter le nombre de phrases.</a:t>
            </a:r>
          </a:p>
          <a:p>
            <a:r>
              <a:rPr lang="fr-FR" dirty="0" smtClean="0"/>
              <a:t>Distinguer nombre de lignes / nombre de phrases.</a:t>
            </a:r>
          </a:p>
          <a:p>
            <a:endParaRPr lang="fr-FR" dirty="0" smtClean="0"/>
          </a:p>
          <a:p>
            <a:r>
              <a:rPr lang="fr-FR" dirty="0" smtClean="0"/>
              <a:t>Repérer qu’il y a un double point qui n’est pas la fin d’une phrase : il n’est pas suivi d’une majuscule.</a:t>
            </a:r>
          </a:p>
          <a:p>
            <a:endParaRPr lang="fr-FR" dirty="0"/>
          </a:p>
          <a:p>
            <a:r>
              <a:rPr lang="fr-FR" dirty="0" smtClean="0"/>
              <a:t>Lire la ***ème phrase.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Les procédés anaphoriques : trouver ce que désignent chacun des mots soulignés.</a:t>
            </a:r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06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Entourer en rouge les majuscules et en bleu les points.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836712"/>
            <a:ext cx="9643246" cy="5905401"/>
          </a:xfrm>
        </p:spPr>
        <p:txBody>
          <a:bodyPr/>
          <a:lstStyle/>
          <a:p>
            <a:pPr lvl="3">
              <a:lnSpc>
                <a:spcPct val="150000"/>
              </a:lnSpc>
            </a:pPr>
            <a:r>
              <a:rPr lang="fr-FR" u="sng" dirty="0"/>
              <a:t>Préparation :</a:t>
            </a:r>
          </a:p>
          <a:p>
            <a:pPr marL="270000" lvl="3" indent="-270000">
              <a:lnSpc>
                <a:spcPct val="150000"/>
              </a:lnSpc>
              <a:buFont typeface="+mj-lt"/>
              <a:buAutoNum type="arabicPeriod"/>
            </a:pPr>
            <a:r>
              <a:rPr lang="fr-FR" dirty="0"/>
              <a:t>Mettre la viande dans une marmite. Recouvrir largement d’eau froide. Couvrir.</a:t>
            </a:r>
          </a:p>
          <a:p>
            <a:pPr marL="270000" lvl="3" indent="-270000">
              <a:lnSpc>
                <a:spcPct val="150000"/>
              </a:lnSpc>
              <a:buFont typeface="+mj-lt"/>
              <a:buAutoNum type="arabicPeriod"/>
            </a:pPr>
            <a:r>
              <a:rPr lang="fr-FR" dirty="0"/>
              <a:t>Porter à ébullition. Puis laisser cuire pendant environ </a:t>
            </a:r>
            <a:r>
              <a:rPr lang="fr-FR" dirty="0" smtClean="0"/>
              <a:t>30 min </a:t>
            </a:r>
            <a:r>
              <a:rPr lang="fr-FR" dirty="0"/>
              <a:t>à feu doux.</a:t>
            </a:r>
          </a:p>
          <a:p>
            <a:pPr marL="270000" lvl="3" indent="-270000">
              <a:lnSpc>
                <a:spcPct val="150000"/>
              </a:lnSpc>
              <a:buFont typeface="+mj-lt"/>
              <a:buAutoNum type="arabicPeriod"/>
            </a:pPr>
            <a:r>
              <a:rPr lang="fr-FR" dirty="0"/>
              <a:t>Gouter le bouillon et ajuster en sel. Ajouter le cube de bouillon, le poivre, le thym et le laurier.</a:t>
            </a:r>
          </a:p>
          <a:p>
            <a:pPr marL="270000" lvl="3" indent="-270000">
              <a:lnSpc>
                <a:spcPct val="150000"/>
              </a:lnSpc>
              <a:buFont typeface="+mj-lt"/>
              <a:buAutoNum type="arabicPeriod"/>
            </a:pPr>
            <a:r>
              <a:rPr lang="fr-FR" dirty="0"/>
              <a:t>Préparer les légumes : les éplucher, les laver et les couper en morceaux.</a:t>
            </a:r>
          </a:p>
          <a:p>
            <a:pPr marL="270000" lvl="3" indent="-270000">
              <a:lnSpc>
                <a:spcPct val="150000"/>
              </a:lnSpc>
              <a:buFont typeface="+mj-lt"/>
              <a:buAutoNum type="arabicPeriod"/>
            </a:pPr>
            <a:r>
              <a:rPr lang="fr-FR" dirty="0"/>
              <a:t>Quand il reste 1 heure de cuisson, ajouter les carottes et le chou.</a:t>
            </a:r>
          </a:p>
          <a:p>
            <a:pPr marL="270000" lvl="3" indent="-270000">
              <a:lnSpc>
                <a:spcPct val="150000"/>
              </a:lnSpc>
              <a:buFont typeface="+mj-lt"/>
              <a:buAutoNum type="arabicPeriod"/>
            </a:pPr>
            <a:r>
              <a:rPr lang="fr-FR" dirty="0"/>
              <a:t>Quand il reste 45 min de cuisson, ajouter le reste des légumes.</a:t>
            </a:r>
          </a:p>
          <a:p>
            <a:pPr marL="270000" lvl="3" indent="-270000">
              <a:lnSpc>
                <a:spcPct val="150000"/>
              </a:lnSpc>
              <a:buFont typeface="+mj-lt"/>
              <a:buAutoNum type="arabicPeriod"/>
            </a:pPr>
            <a:r>
              <a:rPr lang="fr-FR" dirty="0"/>
              <a:t>Après 2h30 de cuisson, retirer la viande et les légumes, égoutter le tout et récupérer le bouillon. Le mettre à part.</a:t>
            </a:r>
          </a:p>
          <a:p>
            <a:pPr lvl="3">
              <a:lnSpc>
                <a:spcPct val="150000"/>
              </a:lnSpc>
              <a:spcBef>
                <a:spcPts val="1200"/>
              </a:spcBef>
            </a:pPr>
            <a:r>
              <a:rPr lang="fr-FR" dirty="0"/>
              <a:t>Servir immédiatement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030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136</TotalTime>
  <Words>641</Words>
  <Application>Microsoft Office PowerPoint</Application>
  <PresentationFormat>Personnalisé</PresentationFormat>
  <Paragraphs>207</Paragraphs>
  <Slides>23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Faire de la grammaire au CE1 - Prérempli</vt:lpstr>
      <vt:lpstr>Présentation PowerPoint</vt:lpstr>
      <vt:lpstr>Présentation PowerPoint</vt:lpstr>
      <vt:lpstr>Potée campagnarde façon grand-mère</vt:lpstr>
      <vt:lpstr>Potée campagnarde façon grand-mère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16</cp:revision>
  <dcterms:created xsi:type="dcterms:W3CDTF">2014-10-27T09:32:13Z</dcterms:created>
  <dcterms:modified xsi:type="dcterms:W3CDTF">2014-11-16T09:13:19Z</dcterms:modified>
</cp:coreProperties>
</file>