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72" r:id="rId5"/>
    <p:sldId id="259" r:id="rId6"/>
    <p:sldId id="270" r:id="rId7"/>
    <p:sldId id="275" r:id="rId8"/>
    <p:sldId id="276" r:id="rId9"/>
    <p:sldId id="260" r:id="rId10"/>
    <p:sldId id="264" r:id="rId11"/>
    <p:sldId id="277" r:id="rId12"/>
    <p:sldId id="273" r:id="rId13"/>
    <p:sldId id="265" r:id="rId14"/>
    <p:sldId id="261" r:id="rId15"/>
    <p:sldId id="262" r:id="rId16"/>
    <p:sldId id="266" r:id="rId17"/>
    <p:sldId id="267" r:id="rId18"/>
    <p:sldId id="278" r:id="rId19"/>
    <p:sldId id="268" r:id="rId20"/>
    <p:sldId id="279" r:id="rId21"/>
    <p:sldId id="269" r:id="rId22"/>
    <p:sldId id="274" r:id="rId23"/>
    <p:sldId id="263" r:id="rId24"/>
  </p:sldIdLst>
  <p:sldSz cx="9901238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9F5FCF"/>
    <a:srgbClr val="339966"/>
    <a:srgbClr val="339933"/>
    <a:srgbClr val="99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31" autoAdjust="0"/>
    <p:restoredTop sz="94660"/>
  </p:normalViewPr>
  <p:slideViewPr>
    <p:cSldViewPr snapToObjects="1">
      <p:cViewPr varScale="1">
        <p:scale>
          <a:sx n="94" d="100"/>
          <a:sy n="94" d="100"/>
        </p:scale>
        <p:origin x="-802" y="-77"/>
      </p:cViewPr>
      <p:guideLst>
        <p:guide orient="horz" pos="368"/>
        <p:guide pos="615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7540" y="115892"/>
            <a:ext cx="6646159" cy="6626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13093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ou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0330" y="115888"/>
            <a:ext cx="6680579" cy="6612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08979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 userDrawn="1"/>
        </p:nvSpPr>
        <p:spPr>
          <a:xfrm>
            <a:off x="125412" y="115888"/>
            <a:ext cx="9648825" cy="630000"/>
          </a:xfrm>
          <a:prstGeom prst="rect">
            <a:avLst/>
          </a:prstGeom>
          <a:ln w="12700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pPr marL="3175" lvl="3" indent="0" algn="ctr"/>
            <a:endParaRPr lang="fr-FR" sz="3000" dirty="0">
              <a:latin typeface="Androgyne" pitchFamily="82" charset="0"/>
            </a:endParaRPr>
          </a:p>
        </p:txBody>
      </p:sp>
      <p:sp>
        <p:nvSpPr>
          <p:cNvPr id="3" name="Arrondir un rectangle avec un coin diagonal 2"/>
          <p:cNvSpPr/>
          <p:nvPr userDrawn="1"/>
        </p:nvSpPr>
        <p:spPr>
          <a:xfrm>
            <a:off x="233363" y="250888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0070C0"/>
                </a:solidFill>
              </a:rPr>
              <a:t>Le texte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2182426" y="26824"/>
            <a:ext cx="7591812" cy="699782"/>
          </a:xfrm>
          <a:prstGeom prst="rect">
            <a:avLst/>
          </a:prstGeom>
        </p:spPr>
        <p:txBody>
          <a:bodyPr anchor="ctr" anchorCtr="0"/>
          <a:lstStyle>
            <a:lvl1pPr>
              <a:defRPr sz="4000">
                <a:solidFill>
                  <a:srgbClr val="0070C0"/>
                </a:solidFill>
                <a:latin typeface="Gabriola" panose="04040605051002020D02" pitchFamily="82" charset="0"/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0"/>
          </p:nvPr>
        </p:nvSpPr>
        <p:spPr>
          <a:xfrm>
            <a:off x="125412" y="836712"/>
            <a:ext cx="9648825" cy="5905401"/>
          </a:xfrm>
          <a:prstGeom prst="rect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1pPr>
            <a:lvl2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2pPr>
            <a:lvl3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3pPr>
            <a:lvl4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4pPr>
            <a:lvl5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279080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l - Maitres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29600" y="129600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339966"/>
                </a:solidFill>
              </a:rPr>
              <a:t>Collectif</a:t>
            </a:r>
            <a:endParaRPr lang="fr-FR" dirty="0">
              <a:solidFill>
                <a:srgbClr val="339966"/>
              </a:solidFill>
            </a:endParaRPr>
          </a:p>
        </p:txBody>
      </p:sp>
      <p:sp>
        <p:nvSpPr>
          <p:cNvPr id="4" name="Rogner un rectangle avec un coin du même côté 3"/>
          <p:cNvSpPr/>
          <p:nvPr userDrawn="1"/>
        </p:nvSpPr>
        <p:spPr>
          <a:xfrm rot="5400000">
            <a:off x="8517600" y="-759600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fr-FR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0"/>
          </p:nvPr>
        </p:nvSpPr>
        <p:spPr>
          <a:xfrm>
            <a:off x="125413" y="584199"/>
            <a:ext cx="9645960" cy="6157913"/>
          </a:xfrm>
          <a:prstGeom prst="rect">
            <a:avLst/>
          </a:prstGeom>
          <a:ln w="25400">
            <a:solidFill>
              <a:srgbClr val="00B050"/>
            </a:solidFill>
          </a:ln>
        </p:spPr>
        <p:txBody>
          <a:bodyPr/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18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1800" b="0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2pPr>
            <a:lvl3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3600" b="0" kern="1200" dirty="0" smtClean="0">
                <a:solidFill>
                  <a:schemeClr val="tx1"/>
                </a:solidFill>
                <a:latin typeface="Ecriture A" pitchFamily="50" charset="0"/>
                <a:ea typeface="+mn-ea"/>
                <a:cs typeface="+mn-cs"/>
              </a:defRPr>
            </a:lvl3pPr>
            <a:lvl4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2600" b="0" kern="1200" dirty="0" smtClean="0">
                <a:solidFill>
                  <a:schemeClr val="tx1"/>
                </a:solidFill>
                <a:latin typeface="Cursive standard" pitchFamily="2" charset="0"/>
                <a:ea typeface="+mn-ea"/>
                <a:cs typeface="+mn-cs"/>
              </a:defRPr>
            </a:lvl4pPr>
            <a:lvl5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2200" b="1" kern="1200" dirty="0">
                <a:solidFill>
                  <a:srgbClr val="00B050"/>
                </a:solidFill>
                <a:latin typeface="Gabriola" panose="04040605051002020D02" pitchFamily="82" charset="0"/>
                <a:ea typeface="+mn-ea"/>
                <a:cs typeface="+mn-cs"/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1"/>
          </p:nvPr>
        </p:nvSpPr>
        <p:spPr>
          <a:xfrm>
            <a:off x="7625615" y="132384"/>
            <a:ext cx="2026659" cy="360362"/>
          </a:xfrm>
          <a:prstGeom prst="rect">
            <a:avLst/>
          </a:prstGeom>
        </p:spPr>
        <p:txBody>
          <a:bodyPr/>
          <a:lstStyle>
            <a:lvl1pPr marL="285750" indent="-28575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2pPr>
            <a:lvl3pPr marL="0" indent="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3pPr>
            <a:lvl4pPr marL="0" indent="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4pPr>
            <a:lvl5pPr marL="0" indent="0" algn="ctr" defTabSz="914400" rtl="0" eaLnBrk="1" latinLnBrk="0" hangingPunct="1">
              <a:buFontTx/>
              <a:buNone/>
              <a:defRPr lang="fr-FR" sz="1800" kern="1200" dirty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defTabSz="914400" rtl="0" eaLnBrk="1" latinLnBrk="0" hangingPunct="1">
              <a:spcBef>
                <a:spcPct val="20000"/>
              </a:spcBef>
            </a:pPr>
            <a:r>
              <a:rPr lang="fr-FR" smtClean="0"/>
              <a:t>Modifiez les styles du texte du masque</a:t>
            </a:r>
          </a:p>
          <a:p>
            <a:pPr marL="0" lvl="1" indent="0" algn="ctr" defTabSz="914400" rtl="0" eaLnBrk="1" latinLnBrk="0" hangingPunct="1">
              <a:spcBef>
                <a:spcPct val="20000"/>
              </a:spcBef>
            </a:pPr>
            <a:r>
              <a:rPr lang="fr-FR" smtClean="0"/>
              <a:t>Deuxième niveau</a:t>
            </a:r>
          </a:p>
          <a:p>
            <a:pPr marL="0" lvl="2" indent="0" algn="ctr" defTabSz="914400" rtl="0" eaLnBrk="1" latinLnBrk="0" hangingPunct="1">
              <a:spcBef>
                <a:spcPct val="20000"/>
              </a:spcBef>
            </a:pPr>
            <a:r>
              <a:rPr lang="fr-FR" smtClean="0"/>
              <a:t>Troisième niveau</a:t>
            </a:r>
          </a:p>
          <a:p>
            <a:pPr marL="0" lvl="3" indent="0" algn="ctr" defTabSz="914400" rtl="0" eaLnBrk="1" latinLnBrk="0" hangingPunct="1">
              <a:spcBef>
                <a:spcPct val="20000"/>
              </a:spcBef>
            </a:pPr>
            <a:r>
              <a:rPr lang="fr-FR" smtClean="0"/>
              <a:t>Quatrième niveau</a:t>
            </a:r>
          </a:p>
          <a:p>
            <a:pPr marL="0" lvl="4" indent="0" algn="ctr" defTabSz="914400" rtl="0" eaLnBrk="1" latinLnBrk="0" hangingPunct="1">
              <a:spcBef>
                <a:spcPct val="20000"/>
              </a:spcBef>
            </a:pPr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226380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l - Élè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30991" y="130174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chemeClr val="accent5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accent5">
                    <a:lumMod val="75000"/>
                  </a:schemeClr>
                </a:solidFill>
              </a:rPr>
              <a:t>Collectif</a:t>
            </a:r>
            <a:endParaRPr lang="fr-FR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0"/>
          </p:nvPr>
        </p:nvSpPr>
        <p:spPr>
          <a:xfrm>
            <a:off x="125414" y="584684"/>
            <a:ext cx="9648824" cy="6157429"/>
          </a:xfrm>
          <a:prstGeom prst="rect">
            <a:avLst/>
          </a:prstGeom>
          <a:ln w="25400">
            <a:solidFill>
              <a:schemeClr val="accent5">
                <a:lumMod val="75000"/>
              </a:schemeClr>
            </a:solidFill>
          </a:ln>
        </p:spPr>
        <p:txBody>
          <a:bodyPr/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1800" b="0" u="sng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1pPr>
            <a:lvl2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3600" dirty="0" smtClean="0">
                <a:latin typeface="Ecriture A" pitchFamily="50" charset="0"/>
              </a:defRPr>
            </a:lvl2pPr>
            <a:lvl3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2600" dirty="0" smtClean="0">
                <a:latin typeface="Cursive standard" pitchFamily="2" charset="0"/>
              </a:defRPr>
            </a:lvl3pPr>
            <a:lvl4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dirty="0" smtClean="0"/>
            </a:lvl4pPr>
            <a:lvl5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b="1" dirty="0"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>
          <a:xfrm>
            <a:off x="130993" y="1124744"/>
            <a:ext cx="9643246" cy="5617369"/>
          </a:xfrm>
          <a:prstGeom prst="rect">
            <a:avLst/>
          </a:prstGeom>
        </p:spPr>
        <p:txBody>
          <a:bodyPr/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3600" b="0" kern="1200" dirty="0" smtClean="0">
                <a:solidFill>
                  <a:schemeClr val="tx1"/>
                </a:solidFill>
                <a:latin typeface="Ecriture A" pitchFamily="50" charset="0"/>
                <a:ea typeface="+mn-ea"/>
                <a:cs typeface="+mn-cs"/>
              </a:defRPr>
            </a:lvl1pPr>
            <a:lvl2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sz="2600" b="0" kern="1200" dirty="0" smtClean="0">
                <a:solidFill>
                  <a:schemeClr val="tx1"/>
                </a:solidFill>
                <a:latin typeface="Cursive standard" pitchFamily="2" charset="0"/>
                <a:ea typeface="+mn-ea"/>
                <a:cs typeface="+mn-cs"/>
              </a:defRPr>
            </a:lvl2pPr>
            <a:lvl3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sz="1800" u="sng" dirty="0" smtClean="0">
                <a:solidFill>
                  <a:srgbClr val="3333FF"/>
                </a:solidFill>
                <a:latin typeface="Sassoon Infant Std" pitchFamily="34" charset="0"/>
              </a:defRPr>
            </a:lvl3pPr>
            <a:lvl4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dirty="0" smtClean="0"/>
            </a:lvl4pPr>
            <a:lvl5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sz="20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7" name="Rogner un rectangle avec un coin du même côté 6"/>
          <p:cNvSpPr/>
          <p:nvPr userDrawn="1"/>
        </p:nvSpPr>
        <p:spPr>
          <a:xfrm rot="5400000">
            <a:off x="8517600" y="-759600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2"/>
          </p:nvPr>
        </p:nvSpPr>
        <p:spPr>
          <a:xfrm>
            <a:off x="7632074" y="129812"/>
            <a:ext cx="2026659" cy="360362"/>
          </a:xfrm>
          <a:prstGeom prst="rect">
            <a:avLst/>
          </a:prstGeom>
        </p:spPr>
        <p:txBody>
          <a:bodyPr anchor="t" anchorCtr="0"/>
          <a:lstStyle>
            <a:lvl1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723163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gnage Sey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" y="98057"/>
            <a:ext cx="9901238" cy="6690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70380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ivid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29101" y="129600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rgbClr val="9F5FC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9F5FCF"/>
                </a:solidFill>
              </a:rPr>
              <a:t>Individuel</a:t>
            </a:r>
            <a:endParaRPr lang="fr-FR" dirty="0">
              <a:solidFill>
                <a:srgbClr val="9F5FCF"/>
              </a:solidFill>
            </a:endParaRPr>
          </a:p>
        </p:txBody>
      </p:sp>
      <p:sp>
        <p:nvSpPr>
          <p:cNvPr id="4" name="Rogner un rectangle avec un coin du même côté 3"/>
          <p:cNvSpPr/>
          <p:nvPr userDrawn="1"/>
        </p:nvSpPr>
        <p:spPr>
          <a:xfrm rot="5400000">
            <a:off x="8518964" y="-759600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rgbClr val="9F5FC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dirty="0" smtClean="0">
                <a:solidFill>
                  <a:srgbClr val="9F5FCF"/>
                </a:solidFill>
              </a:rPr>
              <a:t>Exercices</a:t>
            </a:r>
            <a:endParaRPr lang="fr-FR" dirty="0">
              <a:solidFill>
                <a:srgbClr val="9F5FCF"/>
              </a:solidFill>
            </a:endParaRPr>
          </a:p>
        </p:txBody>
      </p:sp>
      <p:sp>
        <p:nvSpPr>
          <p:cNvPr id="10" name="Espace réservé du texte 5"/>
          <p:cNvSpPr>
            <a:spLocks noGrp="1"/>
          </p:cNvSpPr>
          <p:nvPr>
            <p:ph type="body" sz="quarter" idx="10"/>
          </p:nvPr>
        </p:nvSpPr>
        <p:spPr>
          <a:xfrm>
            <a:off x="125414" y="584199"/>
            <a:ext cx="9648824" cy="6157913"/>
          </a:xfrm>
          <a:prstGeom prst="rect">
            <a:avLst/>
          </a:prstGeom>
          <a:ln w="25400">
            <a:solidFill>
              <a:srgbClr val="9F5FCF"/>
            </a:solidFill>
          </a:ln>
        </p:spPr>
        <p:txBody>
          <a:bodyPr/>
          <a:lstStyle>
            <a:lvl1pPr marL="36000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1800" b="0" u="sng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1pPr>
            <a:lvl2pPr marL="36000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3600" b="0" kern="1200" dirty="0" smtClean="0">
                <a:solidFill>
                  <a:schemeClr val="tx1"/>
                </a:solidFill>
                <a:latin typeface="Ecriture A" pitchFamily="50" charset="0"/>
                <a:ea typeface="+mn-ea"/>
                <a:cs typeface="+mn-cs"/>
              </a:defRPr>
            </a:lvl2pPr>
            <a:lvl3pPr marL="36000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2600" b="0" kern="1200" dirty="0" smtClean="0">
                <a:solidFill>
                  <a:schemeClr val="tx1"/>
                </a:solidFill>
                <a:latin typeface="Cursive standard" pitchFamily="2" charset="0"/>
                <a:ea typeface="+mn-ea"/>
                <a:cs typeface="+mn-cs"/>
              </a:defRPr>
            </a:lvl3pPr>
            <a:lvl4pPr marL="36000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20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000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20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417405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ynthè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29600" y="129600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chemeClr val="accent6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accent6">
                    <a:lumMod val="75000"/>
                  </a:schemeClr>
                </a:solidFill>
              </a:rPr>
              <a:t>Page</a:t>
            </a:r>
            <a:r>
              <a:rPr lang="fr-FR" baseline="0" dirty="0" smtClean="0">
                <a:solidFill>
                  <a:schemeClr val="accent6">
                    <a:lumMod val="75000"/>
                  </a:schemeClr>
                </a:solidFill>
              </a:rPr>
              <a:t> de garde</a:t>
            </a:r>
            <a:endParaRPr lang="fr-FR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Rogner un rectangle avec un coin du même côté 3"/>
          <p:cNvSpPr/>
          <p:nvPr userDrawn="1"/>
        </p:nvSpPr>
        <p:spPr>
          <a:xfrm rot="5400000">
            <a:off x="8517341" y="-758715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dirty="0" smtClean="0">
                <a:solidFill>
                  <a:schemeClr val="accent6">
                    <a:lumMod val="75000"/>
                  </a:schemeClr>
                </a:solidFill>
              </a:rPr>
              <a:t>Synthèse</a:t>
            </a:r>
            <a:endParaRPr lang="fr-FR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" name="Rectangle à coins arrondis 1"/>
          <p:cNvSpPr/>
          <p:nvPr userDrawn="1"/>
        </p:nvSpPr>
        <p:spPr>
          <a:xfrm>
            <a:off x="125414" y="2035410"/>
            <a:ext cx="9648824" cy="2628292"/>
          </a:xfrm>
          <a:prstGeom prst="roundRect">
            <a:avLst>
              <a:gd name="adj" fmla="val 6029"/>
            </a:avLst>
          </a:prstGeom>
          <a:ln w="2540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9" name="Titre 8"/>
          <p:cNvSpPr>
            <a:spLocks noGrp="1"/>
          </p:cNvSpPr>
          <p:nvPr>
            <p:ph type="title"/>
          </p:nvPr>
        </p:nvSpPr>
        <p:spPr>
          <a:xfrm>
            <a:off x="125414" y="2629476"/>
            <a:ext cx="9643912" cy="720080"/>
          </a:xfrm>
          <a:prstGeom prst="rect">
            <a:avLst/>
          </a:prstGeom>
        </p:spPr>
        <p:txBody>
          <a:bodyPr anchor="ctr" anchorCtr="0"/>
          <a:lstStyle>
            <a:lvl1pPr>
              <a:defRPr>
                <a:solidFill>
                  <a:srgbClr val="3333FF"/>
                </a:solidFill>
                <a:latin typeface="Gabriola" panose="04040605051002020D02" pitchFamily="82" charset="0"/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sz="quarter" idx="10"/>
          </p:nvPr>
        </p:nvSpPr>
        <p:spPr>
          <a:xfrm>
            <a:off x="125414" y="3349556"/>
            <a:ext cx="9643911" cy="131445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lang="fr-FR" sz="2000" dirty="0" smtClean="0"/>
            </a:lvl1pPr>
            <a:lvl2pPr>
              <a:defRPr lang="fr-FR" dirty="0" smtClean="0"/>
            </a:lvl2pPr>
            <a:lvl3pPr>
              <a:defRPr lang="fr-FR" dirty="0" smtClean="0"/>
            </a:lvl3pPr>
            <a:lvl4pPr>
              <a:defRPr lang="fr-FR" dirty="0" smtClean="0"/>
            </a:lvl4pPr>
            <a:lvl5pPr>
              <a:defRPr lang="fr-FR" dirty="0"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345194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54328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2119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61" r:id="rId3"/>
    <p:sldLayoutId id="2147483662" r:id="rId4"/>
    <p:sldLayoutId id="2147483664" r:id="rId5"/>
    <p:sldLayoutId id="2147483670" r:id="rId6"/>
    <p:sldLayoutId id="2147483668" r:id="rId7"/>
    <p:sldLayoutId id="2147483669" r:id="rId8"/>
    <p:sldLayoutId id="2147483671" r:id="rId9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2299599" y="620688"/>
            <a:ext cx="5457982" cy="11881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algn="ctr"/>
            <a:r>
              <a:rPr lang="fr-FR" sz="3000" dirty="0" smtClean="0">
                <a:solidFill>
                  <a:schemeClr val="bg1"/>
                </a:solidFill>
                <a:latin typeface="Gabriola" panose="04040605051002020D02" pitchFamily="82" charset="0"/>
              </a:rPr>
              <a:t>Texte 1   ~   Semaine 3, période 2</a:t>
            </a:r>
            <a:endParaRPr lang="fr-FR" sz="3000" dirty="0" smtClean="0">
              <a:solidFill>
                <a:schemeClr val="bg1"/>
              </a:solidFill>
              <a:latin typeface="Gabriola" panose="04040605051002020D02" pitchFamily="82" charset="0"/>
            </a:endParaRPr>
          </a:p>
          <a:p>
            <a:pPr algn="ctr"/>
            <a:r>
              <a:rPr lang="fr-FR" sz="3600" dirty="0" smtClean="0">
                <a:solidFill>
                  <a:schemeClr val="bg1"/>
                </a:solidFill>
                <a:latin typeface="Gabriola" panose="04040605051002020D02" pitchFamily="82" charset="0"/>
              </a:rPr>
              <a:t>Un chaton aventureux</a:t>
            </a:r>
            <a:endParaRPr lang="fr-FR" sz="3600" dirty="0">
              <a:solidFill>
                <a:schemeClr val="bg1"/>
              </a:solidFill>
              <a:latin typeface="Gabriola" panose="04040605051002020D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8048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Remets les mots dans l’ordre pour former une phrase correcte :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1"/>
          </p:nvPr>
        </p:nvSpPr>
        <p:spPr>
          <a:xfrm>
            <a:off x="125414" y="1268760"/>
            <a:ext cx="9358045" cy="5473353"/>
          </a:xfrm>
        </p:spPr>
        <p:txBody>
          <a:bodyPr/>
          <a:lstStyle/>
          <a:p>
            <a:pPr lvl="2"/>
            <a:r>
              <a:rPr lang="fr-FR" b="0" dirty="0" smtClean="0"/>
              <a:t>1)</a:t>
            </a:r>
          </a:p>
          <a:p>
            <a:pPr lvl="2"/>
            <a:endParaRPr lang="fr-FR" b="0" dirty="0" smtClean="0"/>
          </a:p>
          <a:p>
            <a:pPr lvl="2"/>
            <a:endParaRPr lang="fr-FR" b="0" dirty="0" smtClean="0"/>
          </a:p>
          <a:p>
            <a:pPr lvl="2"/>
            <a:r>
              <a:rPr lang="fr-FR" b="0" dirty="0" smtClean="0"/>
              <a:t>2)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Les phrases</a:t>
            </a:r>
            <a:endParaRPr lang="fr-FR" dirty="0"/>
          </a:p>
        </p:txBody>
      </p:sp>
      <p:sp>
        <p:nvSpPr>
          <p:cNvPr id="2" name="Rectangle 1"/>
          <p:cNvSpPr/>
          <p:nvPr/>
        </p:nvSpPr>
        <p:spPr>
          <a:xfrm>
            <a:off x="125414" y="6095782"/>
            <a:ext cx="96488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u="sng" dirty="0" smtClean="0">
                <a:solidFill>
                  <a:srgbClr val="3333FF"/>
                </a:solidFill>
                <a:latin typeface="Sassoon Infant Std" pitchFamily="34" charset="0"/>
              </a:rPr>
              <a:t>Dans chaque phrase, entoure le mot qui indique l’action (le verbe), et souligne les mots qui indiquent qui fait cette action.</a:t>
            </a:r>
            <a:endParaRPr lang="fr-FR" u="sng" dirty="0">
              <a:solidFill>
                <a:srgbClr val="3333FF"/>
              </a:solidFill>
              <a:latin typeface="Sassoon Infant St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5152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Transformation affirmatif / négatif </a:t>
            </a:r>
            <a:r>
              <a:rPr lang="fr-FR" dirty="0" smtClean="0"/>
              <a:t>:</a:t>
            </a:r>
          </a:p>
          <a:p>
            <a:endParaRPr lang="fr-FR" dirty="0"/>
          </a:p>
          <a:p>
            <a:pPr lvl="1"/>
            <a:r>
              <a:rPr lang="fr-FR" dirty="0" smtClean="0"/>
              <a:t>Je monte au grenier. </a:t>
            </a:r>
            <a:r>
              <a:rPr lang="fr-FR" dirty="0" smtClean="0">
                <a:sym typeface="Wingdings" panose="05000000000000000000" pitchFamily="2" charset="2"/>
              </a:rPr>
              <a:t> Je ne monte pas au grenier.</a:t>
            </a:r>
          </a:p>
          <a:p>
            <a:pPr lvl="1"/>
            <a:endParaRPr lang="fr-FR" dirty="0">
              <a:sym typeface="Wingdings" panose="05000000000000000000" pitchFamily="2" charset="2"/>
            </a:endParaRPr>
          </a:p>
          <a:p>
            <a:pPr lvl="1"/>
            <a:r>
              <a:rPr lang="fr-FR" dirty="0" smtClean="0">
                <a:sym typeface="Wingdings" panose="05000000000000000000" pitchFamily="2" charset="2"/>
              </a:rPr>
              <a:t>Je fais la chasse aux souris.  Je ne fais pas la chasse aux souris.</a:t>
            </a:r>
          </a:p>
          <a:p>
            <a:pPr lvl="1"/>
            <a:endParaRPr lang="fr-FR" dirty="0">
              <a:sym typeface="Wingdings" panose="05000000000000000000" pitchFamily="2" charset="2"/>
            </a:endParaRPr>
          </a:p>
          <a:p>
            <a:pPr lvl="1"/>
            <a:r>
              <a:rPr lang="fr-FR" dirty="0" smtClean="0">
                <a:sym typeface="Wingdings" panose="05000000000000000000" pitchFamily="2" charset="2"/>
              </a:rPr>
              <a:t>Je descends toujours à la cave.   Je ne descends jamais à la cave.</a:t>
            </a:r>
          </a:p>
          <a:p>
            <a:pPr lvl="1"/>
            <a:endParaRPr lang="fr-FR" dirty="0">
              <a:sym typeface="Wingdings" panose="05000000000000000000" pitchFamily="2" charset="2"/>
            </a:endParaRPr>
          </a:p>
          <a:p>
            <a:pPr lvl="1"/>
            <a:r>
              <a:rPr lang="fr-FR" dirty="0" smtClean="0">
                <a:sym typeface="Wingdings" panose="05000000000000000000" pitchFamily="2" charset="2"/>
              </a:rPr>
              <a:t>Je marche souvent sur les bouteilles.  Je ne marche pas souvent sur les bouteilles.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smtClean="0"/>
              <a:t>Les phrases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81177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Trouve la phrase qui veut dire le contraire de celle-ci (trouve les phrases négatives) :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>
          <a:xfrm>
            <a:off x="125414" y="596008"/>
            <a:ext cx="9643246" cy="5617369"/>
          </a:xfrm>
        </p:spPr>
        <p:txBody>
          <a:bodyPr/>
          <a:lstStyle/>
          <a:p>
            <a:pPr marL="360000" indent="-360000">
              <a:lnSpc>
                <a:spcPct val="240000"/>
              </a:lnSpc>
              <a:buFont typeface="+mj-lt"/>
              <a:buAutoNum type="arabicParenR"/>
            </a:pPr>
            <a:r>
              <a:rPr lang="fr-FR" dirty="0" smtClean="0"/>
              <a:t>Je monte au grenier.</a:t>
            </a:r>
          </a:p>
          <a:p>
            <a:pPr marL="360000" indent="-360000">
              <a:lnSpc>
                <a:spcPct val="240000"/>
              </a:lnSpc>
              <a:buFont typeface="+mj-lt"/>
              <a:buAutoNum type="arabicParenR"/>
            </a:pPr>
            <a:r>
              <a:rPr lang="fr-FR" dirty="0" smtClean="0"/>
              <a:t>Je fais la chasse aux souris.</a:t>
            </a:r>
          </a:p>
          <a:p>
            <a:pPr marL="360000" indent="-360000">
              <a:lnSpc>
                <a:spcPct val="240000"/>
              </a:lnSpc>
              <a:buFont typeface="+mj-lt"/>
              <a:buAutoNum type="arabicParenR"/>
            </a:pPr>
            <a:r>
              <a:rPr lang="fr-FR" dirty="0" smtClean="0"/>
              <a:t>Je descends toujours à la cave.</a:t>
            </a:r>
          </a:p>
          <a:p>
            <a:pPr marL="360000" indent="-360000">
              <a:lnSpc>
                <a:spcPct val="240000"/>
              </a:lnSpc>
              <a:buFont typeface="+mj-lt"/>
              <a:buAutoNum type="arabicParenR"/>
            </a:pPr>
            <a:r>
              <a:rPr lang="fr-FR" dirty="0" smtClean="0"/>
              <a:t>Je marche souvent sur les bouteilles.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Les phrases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1423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 rot="20759357">
            <a:off x="2222161" y="1975099"/>
            <a:ext cx="1853182" cy="1482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500" dirty="0" smtClean="0">
                <a:latin typeface="Lilly" pitchFamily="2" charset="0"/>
              </a:rPr>
              <a:t>Jour</a:t>
            </a:r>
          </a:p>
          <a:p>
            <a:pPr algn="ctr"/>
            <a:r>
              <a:rPr lang="fr-FR" sz="4500" dirty="0">
                <a:latin typeface="Lilly" pitchFamily="2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555163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4"/>
            <a:r>
              <a:rPr lang="fr-FR" dirty="0">
                <a:sym typeface="Wingdings" panose="05000000000000000000" pitchFamily="2" charset="2"/>
              </a:rPr>
              <a:t>(</a:t>
            </a:r>
            <a:r>
              <a:rPr lang="fr-FR" dirty="0" smtClean="0">
                <a:sym typeface="Wingdings" panose="05000000000000000000" pitchFamily="2" charset="2"/>
              </a:rPr>
              <a:t>Diapo de travail : voir la page suivante</a:t>
            </a:r>
            <a:r>
              <a:rPr lang="fr-FR" dirty="0">
                <a:sym typeface="Wingdings" panose="05000000000000000000" pitchFamily="2" charset="2"/>
              </a:rPr>
              <a:t>.)</a:t>
            </a:r>
          </a:p>
          <a:p>
            <a:endParaRPr lang="fr-FR" dirty="0" smtClean="0"/>
          </a:p>
          <a:p>
            <a:r>
              <a:rPr lang="fr-FR" dirty="0" smtClean="0"/>
              <a:t>Transposer le texte en transformant «</a:t>
            </a:r>
            <a:r>
              <a:rPr lang="fr-FR" dirty="0" smtClean="0"/>
              <a:t> </a:t>
            </a:r>
            <a:r>
              <a:rPr lang="fr-FR" dirty="0" smtClean="0"/>
              <a:t>le chaton</a:t>
            </a:r>
            <a:r>
              <a:rPr lang="fr-FR" dirty="0" smtClean="0"/>
              <a:t> </a:t>
            </a:r>
            <a:r>
              <a:rPr lang="fr-FR" dirty="0" smtClean="0"/>
              <a:t>» en «</a:t>
            </a:r>
            <a:r>
              <a:rPr lang="fr-FR" dirty="0" smtClean="0"/>
              <a:t> </a:t>
            </a:r>
            <a:r>
              <a:rPr lang="fr-FR" dirty="0" smtClean="0"/>
              <a:t>les chatons</a:t>
            </a:r>
            <a:r>
              <a:rPr lang="fr-FR" dirty="0" smtClean="0"/>
              <a:t> </a:t>
            </a:r>
            <a:r>
              <a:rPr lang="fr-FR" dirty="0" smtClean="0"/>
              <a:t>» (je </a:t>
            </a:r>
            <a:r>
              <a:rPr lang="fr-FR" dirty="0" smtClean="0">
                <a:sym typeface="Wingdings" panose="05000000000000000000" pitchFamily="2" charset="2"/>
              </a:rPr>
              <a:t> nous).</a:t>
            </a:r>
          </a:p>
          <a:p>
            <a:endParaRPr lang="fr-FR" dirty="0">
              <a:sym typeface="Wingdings" panose="05000000000000000000" pitchFamily="2" charset="2"/>
            </a:endParaRPr>
          </a:p>
          <a:p>
            <a:r>
              <a:rPr lang="fr-FR" dirty="0" smtClean="0">
                <a:sym typeface="Wingdings" panose="05000000000000000000" pitchFamily="2" charset="2"/>
              </a:rPr>
              <a:t>Faire le début (jusqu’à « Je tombe souvent ») ensemble.</a:t>
            </a:r>
          </a:p>
          <a:p>
            <a:r>
              <a:rPr lang="fr-FR" dirty="0" smtClean="0">
                <a:sym typeface="Wingdings" panose="05000000000000000000" pitchFamily="2" charset="2"/>
              </a:rPr>
              <a:t>Puis, faire faire individuellement à l’écrit de « Je bondis » jusqu’à « Je secoue la patte ».</a:t>
            </a:r>
            <a:endParaRPr lang="fr-FR" dirty="0" smtClean="0">
              <a:sym typeface="Wingdings" panose="05000000000000000000" pitchFamily="2" charset="2"/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Transposition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07974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Transforme «</a:t>
            </a:r>
            <a:r>
              <a:rPr lang="fr-FR" dirty="0" smtClean="0"/>
              <a:t> </a:t>
            </a:r>
            <a:r>
              <a:rPr lang="fr-FR" dirty="0" smtClean="0"/>
              <a:t>le chaton</a:t>
            </a:r>
            <a:r>
              <a:rPr lang="fr-FR" dirty="0" smtClean="0"/>
              <a:t> </a:t>
            </a:r>
            <a:r>
              <a:rPr lang="fr-FR" dirty="0" smtClean="0"/>
              <a:t>» en «</a:t>
            </a:r>
            <a:r>
              <a:rPr lang="fr-FR" dirty="0" smtClean="0"/>
              <a:t> </a:t>
            </a:r>
            <a:r>
              <a:rPr lang="fr-FR" dirty="0" smtClean="0"/>
              <a:t>les chatons</a:t>
            </a:r>
            <a:r>
              <a:rPr lang="fr-FR" dirty="0" smtClean="0"/>
              <a:t> </a:t>
            </a:r>
            <a:r>
              <a:rPr lang="fr-FR" dirty="0" smtClean="0"/>
              <a:t>» : </a:t>
            </a:r>
            <a:r>
              <a:rPr lang="fr-FR" b="1" dirty="0" smtClean="0"/>
              <a:t>je</a:t>
            </a:r>
            <a:r>
              <a:rPr lang="fr-FR" dirty="0" smtClean="0"/>
              <a:t> </a:t>
            </a:r>
            <a:r>
              <a:rPr lang="fr-FR" sz="1400" dirty="0" smtClean="0">
                <a:sym typeface="Wingdings" panose="05000000000000000000" pitchFamily="2" charset="2"/>
              </a:rPr>
              <a:t></a:t>
            </a:r>
            <a:r>
              <a:rPr lang="fr-FR" dirty="0" smtClean="0">
                <a:sym typeface="Wingdings" panose="05000000000000000000" pitchFamily="2" charset="2"/>
              </a:rPr>
              <a:t> </a:t>
            </a:r>
            <a:r>
              <a:rPr lang="fr-FR" b="1" dirty="0" smtClean="0">
                <a:sym typeface="Wingdings" panose="05000000000000000000" pitchFamily="2" charset="2"/>
              </a:rPr>
              <a:t>nous</a:t>
            </a:r>
            <a:endParaRPr lang="fr-FR" b="1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>
          <a:xfrm>
            <a:off x="125414" y="592727"/>
            <a:ext cx="9643246" cy="5617369"/>
          </a:xfrm>
        </p:spPr>
        <p:txBody>
          <a:bodyPr/>
          <a:lstStyle/>
          <a:p>
            <a:pPr lvl="3">
              <a:lnSpc>
                <a:spcPct val="235000"/>
              </a:lnSpc>
            </a:pPr>
            <a:r>
              <a:rPr lang="fr-FR" dirty="0"/>
              <a:t>Je  suis  un  chaton  aventureux.  J’aime  explorer  la  maison.</a:t>
            </a:r>
          </a:p>
          <a:p>
            <a:pPr lvl="3">
              <a:lnSpc>
                <a:spcPct val="235000"/>
              </a:lnSpc>
            </a:pPr>
            <a:r>
              <a:rPr lang="fr-FR" dirty="0"/>
              <a:t>Je  monte  souvent  au  grenier.  Je  fais  la  chasse  aux  souris.  Je  descends  aussi  à  la  cave.  Je  marche  sur  les  bouteilles.  Je  sors  de  la  cave  par  le  soupirail.  J’arrive  alors  dans  le  jardin.  Il  y  a  beaucoup  de  choses  à  explorer.  Je  grimpe  dans  un  arbre,  je  tombe  souvent.  Je  bondis  sur  un  oiseau  mais  l’oiseau  s’envole  toujours.  Je  miaule  d’agacement.  Je  goute  une  framboise,  pouah  !  Je  marche  dans  une  flaque  d’eau,  brrr.  Je  secoue  la  patte.</a:t>
            </a:r>
          </a:p>
          <a:p>
            <a:pPr lvl="3">
              <a:lnSpc>
                <a:spcPct val="235000"/>
              </a:lnSpc>
            </a:pPr>
            <a:r>
              <a:rPr lang="fr-FR" dirty="0"/>
              <a:t>Vite  je  rentre  à  la  maison  et  je  saute  sur  le  canapé.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Transposition</a:t>
            </a:r>
            <a:endParaRPr lang="fr-FR" dirty="0"/>
          </a:p>
        </p:txBody>
      </p:sp>
      <p:cxnSp>
        <p:nvCxnSpPr>
          <p:cNvPr id="3" name="Connecteur droit 2"/>
          <p:cNvCxnSpPr/>
          <p:nvPr/>
        </p:nvCxnSpPr>
        <p:spPr>
          <a:xfrm>
            <a:off x="198091" y="1124744"/>
            <a:ext cx="756084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/>
          <p:cNvCxnSpPr/>
          <p:nvPr/>
        </p:nvCxnSpPr>
        <p:spPr>
          <a:xfrm>
            <a:off x="1026183" y="1124744"/>
            <a:ext cx="324036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/>
          <p:cNvCxnSpPr/>
          <p:nvPr/>
        </p:nvCxnSpPr>
        <p:spPr>
          <a:xfrm>
            <a:off x="1386223" y="1124744"/>
            <a:ext cx="756084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10"/>
          <p:cNvSpPr txBox="1"/>
          <p:nvPr/>
        </p:nvSpPr>
        <p:spPr>
          <a:xfrm>
            <a:off x="65977" y="1196752"/>
            <a:ext cx="20922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>
                <a:solidFill>
                  <a:srgbClr val="FF0000"/>
                </a:solidFill>
                <a:latin typeface="CrayonL" panose="00000500000000000000" pitchFamily="2" charset="0"/>
              </a:rPr>
              <a:t>Nous sommes</a:t>
            </a:r>
            <a:endParaRPr lang="fr-FR" sz="2400" b="1" dirty="0">
              <a:solidFill>
                <a:srgbClr val="FF0000"/>
              </a:solidFill>
              <a:latin typeface="CrayonL" panose="00000500000000000000" pitchFamily="2" charset="0"/>
            </a:endParaRPr>
          </a:p>
        </p:txBody>
      </p:sp>
      <p:cxnSp>
        <p:nvCxnSpPr>
          <p:cNvPr id="12" name="Connecteur droit 11"/>
          <p:cNvCxnSpPr/>
          <p:nvPr/>
        </p:nvCxnSpPr>
        <p:spPr>
          <a:xfrm>
            <a:off x="3546463" y="1099070"/>
            <a:ext cx="756084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5541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 rot="20759357">
            <a:off x="2222161" y="1975099"/>
            <a:ext cx="1853182" cy="1482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500" dirty="0" smtClean="0">
                <a:latin typeface="Lilly" pitchFamily="2" charset="0"/>
              </a:rPr>
              <a:t>Jour</a:t>
            </a:r>
          </a:p>
          <a:p>
            <a:pPr algn="ctr"/>
            <a:r>
              <a:rPr lang="fr-FR" sz="4500" dirty="0" smtClean="0">
                <a:latin typeface="Lilly" pitchFamily="2" charset="0"/>
              </a:rPr>
              <a:t>3</a:t>
            </a:r>
            <a:endParaRPr lang="fr-FR" sz="4500" dirty="0">
              <a:latin typeface="Lilly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5578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Que veut dire « aventureux » ?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fr-FR" dirty="0" smtClean="0">
                <a:sym typeface="Wingdings" panose="05000000000000000000" pitchFamily="2" charset="2"/>
              </a:rPr>
              <a:t>chercher le plus possible de mots de la famille du mot « aventure ».</a:t>
            </a:r>
          </a:p>
          <a:p>
            <a:pPr marL="285750" indent="-285750">
              <a:buFont typeface="Wingdings" pitchFamily="2" charset="2"/>
              <a:buChar char="à"/>
            </a:pPr>
            <a:endParaRPr lang="fr-FR" dirty="0">
              <a:sym typeface="Wingdings" panose="05000000000000000000" pitchFamily="2" charset="2"/>
            </a:endParaRPr>
          </a:p>
          <a:p>
            <a:r>
              <a:rPr lang="fr-FR" dirty="0" smtClean="0">
                <a:sym typeface="Wingdings" panose="05000000000000000000" pitchFamily="2" charset="2"/>
              </a:rPr>
              <a:t>Et si je vous propose « un chaton malicieux » ?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fr-FR" dirty="0" smtClean="0">
                <a:sym typeface="Wingdings" panose="05000000000000000000" pitchFamily="2" charset="2"/>
              </a:rPr>
              <a:t>que veut dire « malicieux » ?</a:t>
            </a:r>
          </a:p>
          <a:p>
            <a:endParaRPr lang="fr-FR" dirty="0">
              <a:sym typeface="Wingdings" panose="05000000000000000000" pitchFamily="2" charset="2"/>
            </a:endParaRPr>
          </a:p>
          <a:p>
            <a:r>
              <a:rPr lang="fr-FR" dirty="0" smtClean="0">
                <a:sym typeface="Wingdings" panose="05000000000000000000" pitchFamily="2" charset="2"/>
              </a:rPr>
              <a:t>Est-ce que vous avez des exemples de ce type de mot ? qu’on pourrait dire du « chaton » ? des mots qui se terminent en « -eux » ?</a:t>
            </a:r>
          </a:p>
          <a:p>
            <a:r>
              <a:rPr lang="fr-FR" dirty="0" smtClean="0">
                <a:sym typeface="Wingdings" panose="05000000000000000000" pitchFamily="2" charset="2"/>
              </a:rPr>
              <a:t>peureux</a:t>
            </a:r>
          </a:p>
          <a:p>
            <a:r>
              <a:rPr lang="fr-FR" dirty="0" smtClean="0">
                <a:sym typeface="Wingdings" panose="05000000000000000000" pitchFamily="2" charset="2"/>
              </a:rPr>
              <a:t>dangereux</a:t>
            </a:r>
          </a:p>
          <a:p>
            <a:endParaRPr lang="fr-FR" dirty="0" smtClean="0">
              <a:sym typeface="Wingdings" panose="05000000000000000000" pitchFamily="2" charset="2"/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Vocabulaire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42283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Des mots en « -eux » :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Vocabulaire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35429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Remettre dans l’ordre alphabétique :</a:t>
            </a:r>
          </a:p>
          <a:p>
            <a:pPr marL="360000" lvl="1"/>
            <a:r>
              <a:rPr lang="fr-FR" dirty="0" smtClean="0"/>
              <a:t>grenier   -   maison   -   cave   -   bouteille   -   soupirail   -   chaton   -   miauler</a:t>
            </a:r>
            <a:endParaRPr lang="fr-FR" dirty="0"/>
          </a:p>
          <a:p>
            <a:pPr lvl="1"/>
            <a:endParaRPr lang="fr-FR" dirty="0"/>
          </a:p>
          <a:p>
            <a:r>
              <a:rPr lang="fr-FR" dirty="0"/>
              <a:t>A noter : 2 fois 2 mots commençant par la même lettre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Vocabulaire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71844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 rot="20759357">
            <a:off x="2222161" y="1975099"/>
            <a:ext cx="1853182" cy="1482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500" dirty="0" smtClean="0">
                <a:latin typeface="Lilly" pitchFamily="2" charset="0"/>
              </a:rPr>
              <a:t>Jour</a:t>
            </a:r>
          </a:p>
          <a:p>
            <a:pPr algn="ctr"/>
            <a:r>
              <a:rPr lang="fr-FR" sz="4500" dirty="0" smtClean="0">
                <a:latin typeface="Lilly" pitchFamily="2" charset="0"/>
              </a:rPr>
              <a:t>1</a:t>
            </a:r>
            <a:endParaRPr lang="fr-FR" sz="4500" dirty="0">
              <a:latin typeface="Lilly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3616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Remettre dans l’ordre alphabétique :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Vocabulaire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39839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 rot="20759357">
            <a:off x="2222161" y="1975099"/>
            <a:ext cx="1853182" cy="1482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500" dirty="0" smtClean="0">
                <a:latin typeface="Lilly" pitchFamily="2" charset="0"/>
              </a:rPr>
              <a:t>Jour</a:t>
            </a:r>
          </a:p>
          <a:p>
            <a:pPr algn="ctr"/>
            <a:r>
              <a:rPr lang="fr-FR" sz="4500" dirty="0">
                <a:latin typeface="Lilly" pitchFamily="2" charset="0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610215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Écris l’histoire d’un petit chien aventureux.</a:t>
            </a:r>
          </a:p>
          <a:p>
            <a:r>
              <a:rPr lang="fr-FR" u="none" dirty="0" smtClean="0"/>
              <a:t>Lui aussi explore la maison et le jardin, mais pas les mêmes endroits que notre chaton.</a:t>
            </a:r>
          </a:p>
          <a:p>
            <a:r>
              <a:rPr lang="fr-FR" u="none" dirty="0" smtClean="0"/>
              <a:t>Par exemple : la chambre, la cuisine, le jardin potager…</a:t>
            </a:r>
            <a:endParaRPr lang="fr-FR" u="none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Production d’écrit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52262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Reconstitue les phrases suivantes :</a:t>
            </a:r>
            <a:endParaRPr lang="fr-FR" dirty="0" smtClean="0"/>
          </a:p>
          <a:p>
            <a:pPr lvl="1">
              <a:lnSpc>
                <a:spcPct val="100000"/>
              </a:lnSpc>
            </a:pPr>
            <a:r>
              <a:rPr lang="fr-FR" u="none" dirty="0" smtClean="0">
                <a:solidFill>
                  <a:schemeClr val="tx1"/>
                </a:solidFill>
              </a:rPr>
              <a:t>1)</a:t>
            </a:r>
            <a:endParaRPr lang="fr-FR" u="none" dirty="0">
              <a:solidFill>
                <a:schemeClr val="tx1"/>
              </a:solidFill>
            </a:endParaRPr>
          </a:p>
          <a:p>
            <a:pPr lvl="1">
              <a:lnSpc>
                <a:spcPct val="100000"/>
              </a:lnSpc>
            </a:pPr>
            <a:r>
              <a:rPr lang="fr-FR" u="none" dirty="0" smtClean="0">
                <a:solidFill>
                  <a:schemeClr val="tx1"/>
                </a:solidFill>
              </a:rPr>
              <a:t>2)</a:t>
            </a:r>
          </a:p>
          <a:p>
            <a:endParaRPr lang="fr-FR" sz="1000" dirty="0"/>
          </a:p>
          <a:p>
            <a:r>
              <a:rPr lang="fr-FR" dirty="0" smtClean="0"/>
              <a:t>Transforme le texte en transformant « je » en « nous » :</a:t>
            </a:r>
            <a:endParaRPr lang="fr-FR" dirty="0" smtClean="0"/>
          </a:p>
          <a:p>
            <a:pPr lvl="1">
              <a:lnSpc>
                <a:spcPct val="100000"/>
              </a:lnSpc>
            </a:pPr>
            <a:r>
              <a:rPr lang="fr-FR" dirty="0" smtClean="0"/>
              <a:t>Je grimpe dans un arbre, je saute, je tombe et je rentre en pleurant à la maison.</a:t>
            </a:r>
            <a:endParaRPr lang="fr-FR" dirty="0"/>
          </a:p>
          <a:p>
            <a:endParaRPr lang="fr-FR" sz="1000" dirty="0" smtClean="0"/>
          </a:p>
          <a:p>
            <a:r>
              <a:rPr lang="fr-FR" dirty="0" smtClean="0"/>
              <a:t>Transforme le texte en transformant « nous » en « je » :</a:t>
            </a:r>
            <a:endParaRPr lang="fr-FR" dirty="0" smtClean="0"/>
          </a:p>
          <a:p>
            <a:pPr lvl="1">
              <a:lnSpc>
                <a:spcPct val="100000"/>
              </a:lnSpc>
            </a:pPr>
            <a:r>
              <a:rPr lang="fr-FR" dirty="0" smtClean="0"/>
              <a:t>Nous arrivons à la maison, nous faisons nos opérations, puis nous mangeons.</a:t>
            </a:r>
            <a:endParaRPr lang="fr-FR" dirty="0" smtClean="0"/>
          </a:p>
          <a:p>
            <a:endParaRPr lang="fr-FR" sz="1000" dirty="0" smtClean="0"/>
          </a:p>
          <a:p>
            <a:r>
              <a:rPr lang="fr-FR" dirty="0" smtClean="0"/>
              <a:t>Recopie en complétant par le mot « je » ou le mot « nous » :</a:t>
            </a:r>
          </a:p>
          <a:p>
            <a:pPr lvl="1">
              <a:lnSpc>
                <a:spcPct val="80000"/>
              </a:lnSpc>
            </a:pPr>
            <a:r>
              <a:rPr lang="fr-FR" dirty="0" smtClean="0"/>
              <a:t>Avec mes yeux, ......... regarde.</a:t>
            </a:r>
          </a:p>
          <a:p>
            <a:pPr lvl="1">
              <a:lnSpc>
                <a:spcPct val="80000"/>
              </a:lnSpc>
            </a:pPr>
            <a:r>
              <a:rPr lang="fr-FR" dirty="0" smtClean="0"/>
              <a:t>Avec nos oreilles</a:t>
            </a:r>
            <a:r>
              <a:rPr lang="fr-FR" dirty="0"/>
              <a:t>, ......... entendons</a:t>
            </a:r>
            <a:r>
              <a:rPr lang="fr-FR" dirty="0" smtClean="0"/>
              <a:t>.</a:t>
            </a:r>
          </a:p>
          <a:p>
            <a:pPr lvl="1">
              <a:lnSpc>
                <a:spcPct val="80000"/>
              </a:lnSpc>
            </a:pPr>
            <a:r>
              <a:rPr lang="fr-FR" dirty="0" smtClean="0"/>
              <a:t>Avec nos mains, </a:t>
            </a:r>
            <a:r>
              <a:rPr lang="fr-FR" dirty="0"/>
              <a:t>......... </a:t>
            </a:r>
            <a:r>
              <a:rPr lang="fr-FR" dirty="0" smtClean="0"/>
              <a:t>touchons.</a:t>
            </a:r>
          </a:p>
          <a:p>
            <a:pPr lvl="1">
              <a:lnSpc>
                <a:spcPct val="80000"/>
              </a:lnSpc>
            </a:pPr>
            <a:r>
              <a:rPr lang="fr-FR" dirty="0" smtClean="0"/>
              <a:t>Avec ma langue</a:t>
            </a:r>
            <a:r>
              <a:rPr lang="fr-FR" dirty="0"/>
              <a:t>, ......... goute</a:t>
            </a:r>
            <a:r>
              <a:rPr lang="fr-FR" dirty="0" smtClean="0"/>
              <a:t>.</a:t>
            </a:r>
          </a:p>
          <a:p>
            <a:endParaRPr lang="fr-FR" sz="1000" dirty="0"/>
          </a:p>
          <a:p>
            <a:r>
              <a:rPr lang="fr-FR" u="none" dirty="0" smtClean="0"/>
              <a:t>Puis, 5 exercices sur feuille </a:t>
            </a:r>
            <a:r>
              <a:rPr lang="fr-FR" u="none" dirty="0" smtClean="0">
                <a:solidFill>
                  <a:schemeClr val="tx1"/>
                </a:solidFill>
              </a:rPr>
              <a:t>(chercher les verbes d’une phrase et procédés anaphoriques)</a:t>
            </a:r>
            <a:r>
              <a:rPr lang="fr-FR" u="none" dirty="0" smtClean="0"/>
              <a:t>.</a:t>
            </a:r>
            <a:endParaRPr lang="fr-FR" u="none" dirty="0" smtClean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728" y="587625"/>
            <a:ext cx="508221" cy="585168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796" y="2096852"/>
            <a:ext cx="508221" cy="585168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372" y="3062544"/>
            <a:ext cx="508221" cy="585168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371" y="4034652"/>
            <a:ext cx="508221" cy="585168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25202" y="2168274"/>
            <a:ext cx="508221" cy="585168"/>
          </a:xfrm>
          <a:prstGeom prst="rect">
            <a:avLst/>
          </a:prstGeom>
        </p:spPr>
      </p:pic>
      <p:sp>
        <p:nvSpPr>
          <p:cNvPr id="9" name="Rectangle à coins arrondis 8"/>
          <p:cNvSpPr/>
          <p:nvPr/>
        </p:nvSpPr>
        <p:spPr>
          <a:xfrm>
            <a:off x="858189" y="1052736"/>
            <a:ext cx="1519783" cy="360040"/>
          </a:xfrm>
          <a:prstGeom prst="roundRect">
            <a:avLst/>
          </a:prstGeom>
          <a:solidFill>
            <a:srgbClr val="E5FFE5"/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les enfants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0" name="Rectangle à coins arrondis 9"/>
          <p:cNvSpPr/>
          <p:nvPr/>
        </p:nvSpPr>
        <p:spPr>
          <a:xfrm>
            <a:off x="2472706" y="1052736"/>
            <a:ext cx="2029502" cy="360040"/>
          </a:xfrm>
          <a:prstGeom prst="roundRect">
            <a:avLst/>
          </a:prstGeom>
          <a:solidFill>
            <a:srgbClr val="E5FFE5"/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des chants de Noël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1" name="Rectangle à coins arrondis 10"/>
          <p:cNvSpPr/>
          <p:nvPr/>
        </p:nvSpPr>
        <p:spPr>
          <a:xfrm>
            <a:off x="4584774" y="1052736"/>
            <a:ext cx="1519783" cy="360040"/>
          </a:xfrm>
          <a:prstGeom prst="roundRect">
            <a:avLst/>
          </a:prstGeom>
          <a:solidFill>
            <a:srgbClr val="E5FFE5"/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à la chorale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2" name="Rectangle à coins arrondis 11"/>
          <p:cNvSpPr/>
          <p:nvPr/>
        </p:nvSpPr>
        <p:spPr>
          <a:xfrm>
            <a:off x="6204954" y="1051981"/>
            <a:ext cx="1519783" cy="360040"/>
          </a:xfrm>
          <a:prstGeom prst="roundRect">
            <a:avLst/>
          </a:prstGeom>
          <a:solidFill>
            <a:srgbClr val="E5FFE5"/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chantent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3" name="Rectangle à coins arrondis 12"/>
          <p:cNvSpPr/>
          <p:nvPr/>
        </p:nvSpPr>
        <p:spPr>
          <a:xfrm>
            <a:off x="858190" y="1611004"/>
            <a:ext cx="1519783" cy="36004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127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une glace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4" name="Rectangle à coins arrondis 13"/>
          <p:cNvSpPr/>
          <p:nvPr/>
        </p:nvSpPr>
        <p:spPr>
          <a:xfrm>
            <a:off x="2472707" y="1611004"/>
            <a:ext cx="1273419" cy="36004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127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souvent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5" name="Rectangle à coins arrondis 14"/>
          <p:cNvSpPr/>
          <p:nvPr/>
        </p:nvSpPr>
        <p:spPr>
          <a:xfrm>
            <a:off x="4502210" y="1610249"/>
            <a:ext cx="1249583" cy="36004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127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en dessert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6" name="Rectangle à coins arrondis 15"/>
          <p:cNvSpPr/>
          <p:nvPr/>
        </p:nvSpPr>
        <p:spPr>
          <a:xfrm>
            <a:off x="5834358" y="1610249"/>
            <a:ext cx="1033559" cy="36004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127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mange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7" name="Rectangle à coins arrondis 16"/>
          <p:cNvSpPr/>
          <p:nvPr/>
        </p:nvSpPr>
        <p:spPr>
          <a:xfrm>
            <a:off x="3854138" y="1610249"/>
            <a:ext cx="516779" cy="36004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127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je</a:t>
            </a:r>
            <a:endParaRPr lang="fr-F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3628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Un chaton aventureux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fr-FR" dirty="0" smtClean="0"/>
              <a:t>Je  suis  un  chaton  aventureux.  J’aime  explorer  la  maison</a:t>
            </a:r>
            <a:r>
              <a:rPr lang="fr-FR" dirty="0"/>
              <a:t>.</a:t>
            </a:r>
          </a:p>
          <a:p>
            <a:pPr>
              <a:lnSpc>
                <a:spcPct val="200000"/>
              </a:lnSpc>
            </a:pPr>
            <a:r>
              <a:rPr lang="fr-FR" dirty="0" smtClean="0"/>
              <a:t>Je  monte  souvent  au  grenier.  Je  fais  la  chasse  aux  souris.  Je  descends  aussi  à  la  cave.  Je  marche  sur  les  bouteilles.  Je  sors  de  la  cave  par  le  soupirail.  J’arrive  alors  dans  le  jardin.  Il  y  a  beaucoup  de  choses  à  explorer.  Je  grimpe  dans  un  arbre,  je  tombe  souvent.  Je  bondis  sur  un  oiseau  mais  l’oiseau  s’envole  toujours.  Je  miaule  d’agacement.  Je  goute  une  framboise,  pouah !  Je  marche  dans  une  flaque  d’eau,  brrr.  Je  secoue  la  patte</a:t>
            </a:r>
            <a:r>
              <a:rPr lang="fr-FR" dirty="0"/>
              <a:t>.</a:t>
            </a:r>
          </a:p>
          <a:p>
            <a:pPr>
              <a:lnSpc>
                <a:spcPct val="200000"/>
              </a:lnSpc>
            </a:pPr>
            <a:r>
              <a:rPr lang="fr-FR" dirty="0" smtClean="0"/>
              <a:t>Vite  je  rentre  à  la  maison  et  je  saute  sur  le  canapé</a:t>
            </a:r>
            <a:r>
              <a:rPr lang="fr-FR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33748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Lecture individuelle du texte.</a:t>
            </a:r>
          </a:p>
          <a:p>
            <a:endParaRPr lang="fr-FR" dirty="0"/>
          </a:p>
          <a:p>
            <a:r>
              <a:rPr lang="fr-FR" dirty="0" smtClean="0"/>
              <a:t>Faire citer tous les lieux où se rend le chaton, dans l’ordre.</a:t>
            </a:r>
          </a:p>
          <a:p>
            <a:endParaRPr lang="fr-FR" dirty="0"/>
          </a:p>
          <a:p>
            <a:r>
              <a:rPr lang="fr-FR" dirty="0" smtClean="0"/>
              <a:t>Faire citer ce que fait le chaton dans chacun de ces lieux.</a:t>
            </a:r>
          </a:p>
          <a:p>
            <a:endParaRPr lang="fr-FR" dirty="0"/>
          </a:p>
          <a:p>
            <a:r>
              <a:rPr lang="fr-FR" dirty="0" smtClean="0"/>
              <a:t>Lecture collective.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Compréhension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545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4"/>
            <a:r>
              <a:rPr lang="fr-FR" dirty="0" smtClean="0"/>
              <a:t>(</a:t>
            </a:r>
            <a:r>
              <a:rPr lang="fr-FR" dirty="0" smtClean="0"/>
              <a:t>Diapo de travail : voir </a:t>
            </a:r>
            <a:r>
              <a:rPr lang="fr-FR" dirty="0" smtClean="0"/>
              <a:t>la </a:t>
            </a:r>
            <a:r>
              <a:rPr lang="fr-FR" dirty="0" smtClean="0"/>
              <a:t>page suivante)</a:t>
            </a:r>
            <a:endParaRPr lang="fr-FR" dirty="0" smtClean="0"/>
          </a:p>
          <a:p>
            <a:endParaRPr lang="fr-FR" dirty="0"/>
          </a:p>
          <a:p>
            <a:r>
              <a:rPr lang="fr-FR" dirty="0" smtClean="0"/>
              <a:t>Compter le nombre de lignes</a:t>
            </a:r>
            <a:r>
              <a:rPr lang="fr-FR" dirty="0" smtClean="0"/>
              <a:t>.</a:t>
            </a:r>
          </a:p>
          <a:p>
            <a:r>
              <a:rPr lang="fr-FR" dirty="0" smtClean="0"/>
              <a:t>Entourer les majuscules en rouge et les points en bleu</a:t>
            </a:r>
            <a:r>
              <a:rPr lang="fr-FR" dirty="0" smtClean="0"/>
              <a:t>.</a:t>
            </a:r>
          </a:p>
          <a:p>
            <a:r>
              <a:rPr lang="fr-FR" dirty="0" smtClean="0"/>
              <a:t>Distinguer les majuscules de début de phrase et les majuscules des noms propres</a:t>
            </a:r>
            <a:r>
              <a:rPr lang="fr-FR" dirty="0" smtClean="0"/>
              <a:t>.</a:t>
            </a:r>
          </a:p>
          <a:p>
            <a:r>
              <a:rPr lang="fr-FR" dirty="0" smtClean="0"/>
              <a:t>Compter le nombre de phrases</a:t>
            </a:r>
            <a:r>
              <a:rPr lang="fr-FR" dirty="0" smtClean="0"/>
              <a:t>.</a:t>
            </a:r>
          </a:p>
          <a:p>
            <a:r>
              <a:rPr lang="fr-FR" dirty="0" smtClean="0"/>
              <a:t>Distinguer nombre de lignes / nombre de phrases</a:t>
            </a:r>
            <a:r>
              <a:rPr lang="fr-FR" dirty="0" smtClean="0"/>
              <a:t>.</a:t>
            </a:r>
          </a:p>
          <a:p>
            <a:endParaRPr lang="fr-FR" dirty="0"/>
          </a:p>
          <a:p>
            <a:endParaRPr lang="fr-FR" dirty="0" smtClean="0"/>
          </a:p>
          <a:p>
            <a:r>
              <a:rPr lang="fr-FR" dirty="0" smtClean="0"/>
              <a:t>À quel moment se passe cette histoire ?</a:t>
            </a:r>
            <a:endParaRPr lang="fr-FR" dirty="0" smtClean="0"/>
          </a:p>
          <a:p>
            <a:r>
              <a:rPr lang="fr-FR" dirty="0" smtClean="0"/>
              <a:t>Quel est le temps du texte</a:t>
            </a:r>
            <a:r>
              <a:rPr lang="fr-FR" dirty="0" smtClean="0"/>
              <a:t> ?</a:t>
            </a:r>
            <a:endParaRPr lang="fr-FR" dirty="0" smtClean="0"/>
          </a:p>
        </p:txBody>
      </p:sp>
      <p:sp>
        <p:nvSpPr>
          <p:cNvPr id="2" name="Espace réservé du texte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Le texte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60608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Entourer en rouge les majuscules et en bleu les points</a:t>
            </a:r>
            <a:r>
              <a:rPr lang="fr-FR" dirty="0" smtClean="0"/>
              <a:t>.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>
          <a:xfrm>
            <a:off x="130993" y="584684"/>
            <a:ext cx="9643246" cy="5617369"/>
          </a:xfrm>
        </p:spPr>
        <p:txBody>
          <a:bodyPr/>
          <a:lstStyle/>
          <a:p>
            <a:pPr lvl="3">
              <a:lnSpc>
                <a:spcPct val="250000"/>
              </a:lnSpc>
            </a:pPr>
            <a:r>
              <a:rPr lang="fr-FR" dirty="0"/>
              <a:t>Je  suis  un  chaton  </a:t>
            </a:r>
            <a:r>
              <a:rPr lang="fr-FR" dirty="0" smtClean="0"/>
              <a:t>aventureux .  </a:t>
            </a:r>
            <a:r>
              <a:rPr lang="fr-FR" dirty="0"/>
              <a:t>J’aime  explorer  la  </a:t>
            </a:r>
            <a:r>
              <a:rPr lang="fr-FR" dirty="0" smtClean="0"/>
              <a:t>maison .</a:t>
            </a:r>
            <a:endParaRPr lang="fr-FR" dirty="0"/>
          </a:p>
          <a:p>
            <a:pPr lvl="3">
              <a:lnSpc>
                <a:spcPct val="250000"/>
              </a:lnSpc>
            </a:pPr>
            <a:r>
              <a:rPr lang="fr-FR" dirty="0"/>
              <a:t>Je  monte  souvent  au  </a:t>
            </a:r>
            <a:r>
              <a:rPr lang="fr-FR" dirty="0" smtClean="0"/>
              <a:t>grenier .  </a:t>
            </a:r>
            <a:r>
              <a:rPr lang="fr-FR" dirty="0"/>
              <a:t>Je  fais  la  chasse  aux  </a:t>
            </a:r>
            <a:r>
              <a:rPr lang="fr-FR" dirty="0" smtClean="0"/>
              <a:t>souris .  </a:t>
            </a:r>
            <a:r>
              <a:rPr lang="fr-FR" dirty="0"/>
              <a:t>Je  descends  aussi  à  la  </a:t>
            </a:r>
            <a:r>
              <a:rPr lang="fr-FR" dirty="0" smtClean="0"/>
              <a:t>cave .  </a:t>
            </a:r>
            <a:r>
              <a:rPr lang="fr-FR" dirty="0"/>
              <a:t>Je  marche  sur  les  </a:t>
            </a:r>
            <a:r>
              <a:rPr lang="fr-FR" dirty="0" smtClean="0"/>
              <a:t>bouteilles .  </a:t>
            </a:r>
            <a:r>
              <a:rPr lang="fr-FR" dirty="0"/>
              <a:t>Je  sors  de  la  cave  par  le  </a:t>
            </a:r>
            <a:r>
              <a:rPr lang="fr-FR" dirty="0" smtClean="0"/>
              <a:t>soupirail .  </a:t>
            </a:r>
            <a:r>
              <a:rPr lang="fr-FR" dirty="0"/>
              <a:t>J’arrive  alors  dans  le  </a:t>
            </a:r>
            <a:r>
              <a:rPr lang="fr-FR" dirty="0" smtClean="0"/>
              <a:t>jardin .  </a:t>
            </a:r>
            <a:r>
              <a:rPr lang="fr-FR" dirty="0"/>
              <a:t>Il  y  a  beaucoup  de  choses  à  </a:t>
            </a:r>
            <a:r>
              <a:rPr lang="fr-FR" dirty="0" smtClean="0"/>
              <a:t>explorer .  </a:t>
            </a:r>
            <a:r>
              <a:rPr lang="fr-FR" dirty="0"/>
              <a:t>Je  grimpe  dans  un  </a:t>
            </a:r>
            <a:r>
              <a:rPr lang="fr-FR" dirty="0" smtClean="0"/>
              <a:t>arbre ,  </a:t>
            </a:r>
            <a:r>
              <a:rPr lang="fr-FR" dirty="0"/>
              <a:t>je  tombe  </a:t>
            </a:r>
            <a:r>
              <a:rPr lang="fr-FR" dirty="0" smtClean="0"/>
              <a:t>souvent .  </a:t>
            </a:r>
            <a:r>
              <a:rPr lang="fr-FR" dirty="0"/>
              <a:t>Je  bondis  sur  un  oiseau  mais  l’oiseau  s’envole  </a:t>
            </a:r>
            <a:r>
              <a:rPr lang="fr-FR" dirty="0" smtClean="0"/>
              <a:t>toujours .  </a:t>
            </a:r>
            <a:r>
              <a:rPr lang="fr-FR" dirty="0"/>
              <a:t>Je  miaule  </a:t>
            </a:r>
            <a:r>
              <a:rPr lang="fr-FR" dirty="0" smtClean="0"/>
              <a:t>d’agacement .  </a:t>
            </a:r>
            <a:r>
              <a:rPr lang="fr-FR" dirty="0"/>
              <a:t>Je  goute  une  </a:t>
            </a:r>
            <a:r>
              <a:rPr lang="fr-FR" dirty="0" smtClean="0"/>
              <a:t>framboise ,  </a:t>
            </a:r>
            <a:r>
              <a:rPr lang="fr-FR" dirty="0"/>
              <a:t>pouah  !  Je  marche  dans  une  flaque  </a:t>
            </a:r>
            <a:r>
              <a:rPr lang="fr-FR" dirty="0" smtClean="0"/>
              <a:t>d’eau ,  brrr .  </a:t>
            </a:r>
            <a:r>
              <a:rPr lang="fr-FR" dirty="0"/>
              <a:t>Je  secoue  la  </a:t>
            </a:r>
            <a:r>
              <a:rPr lang="fr-FR" dirty="0" smtClean="0"/>
              <a:t>patte .</a:t>
            </a:r>
            <a:endParaRPr lang="fr-FR" dirty="0"/>
          </a:p>
          <a:p>
            <a:pPr lvl="3">
              <a:lnSpc>
                <a:spcPct val="250000"/>
              </a:lnSpc>
            </a:pPr>
            <a:r>
              <a:rPr lang="fr-FR" dirty="0"/>
              <a:t>Vite  je  rentre  à  la  maison  et  je  saute  sur  le  </a:t>
            </a:r>
            <a:r>
              <a:rPr lang="fr-FR" dirty="0" smtClean="0"/>
              <a:t>canapé .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Le texte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90304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4"/>
            <a:r>
              <a:rPr lang="fr-FR" dirty="0"/>
              <a:t>(Diapo de travail : voir la page suivante)</a:t>
            </a:r>
          </a:p>
          <a:p>
            <a:endParaRPr lang="fr-FR" dirty="0" smtClean="0"/>
          </a:p>
          <a:p>
            <a:r>
              <a:rPr lang="fr-FR" dirty="0" smtClean="0"/>
              <a:t>Faire entourer tous les mots indiquant une action du chaton.</a:t>
            </a:r>
          </a:p>
          <a:p>
            <a:endParaRPr lang="fr-FR" dirty="0"/>
          </a:p>
          <a:p>
            <a:pPr marL="285750" indent="-285750">
              <a:buFont typeface="Wingdings"/>
              <a:buChar char="à"/>
            </a:pPr>
            <a:r>
              <a:rPr lang="fr-FR" dirty="0" smtClean="0">
                <a:sym typeface="Wingdings" panose="05000000000000000000" pitchFamily="2" charset="2"/>
              </a:rPr>
              <a:t>Commencer à « Je monte au grenier. »</a:t>
            </a:r>
          </a:p>
          <a:p>
            <a:pPr marL="285750" indent="-285750">
              <a:buFont typeface="Wingdings"/>
              <a:buChar char="à"/>
            </a:pPr>
            <a:r>
              <a:rPr lang="fr-FR" dirty="0" smtClean="0">
                <a:sym typeface="Wingdings" panose="05000000000000000000" pitchFamily="2" charset="2"/>
              </a:rPr>
              <a:t>Faire ensemble jusqu’à « Il y a beaucoup de choses à explorer. »</a:t>
            </a:r>
          </a:p>
          <a:p>
            <a:pPr marL="285750" indent="-285750">
              <a:buFont typeface="Wingdings"/>
              <a:buChar char="à"/>
            </a:pPr>
            <a:r>
              <a:rPr lang="fr-FR" dirty="0" smtClean="0">
                <a:sym typeface="Wingdings" panose="05000000000000000000" pitchFamily="2" charset="2"/>
              </a:rPr>
              <a:t>Faire remarque à chaque fois il y a le mot « je » devant chaque mot entourer.</a:t>
            </a:r>
          </a:p>
          <a:p>
            <a:pPr marL="285750" indent="-285750">
              <a:buFont typeface="Wingdings"/>
              <a:buChar char="à"/>
            </a:pPr>
            <a:r>
              <a:rPr lang="fr-FR" dirty="0" smtClean="0">
                <a:sym typeface="Wingdings" panose="05000000000000000000" pitchFamily="2" charset="2"/>
              </a:rPr>
              <a:t>Indiquer que ces mots action sont appelés des verbes.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Le verbe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99561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Entourer tous les mots indiquant une action du chaton.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>
          <a:xfrm>
            <a:off x="130993" y="836712"/>
            <a:ext cx="9643246" cy="5617369"/>
          </a:xfrm>
        </p:spPr>
        <p:txBody>
          <a:bodyPr/>
          <a:lstStyle/>
          <a:p>
            <a:pPr lvl="3">
              <a:lnSpc>
                <a:spcPct val="200000"/>
              </a:lnSpc>
            </a:pPr>
            <a:r>
              <a:rPr lang="fr-FR" dirty="0"/>
              <a:t>Je  monte  souvent  au  grenier.  Je  fais  la  chasse  aux  souris.  Je  descends  aussi  à  la  cave.  Je  marche  sur  les  bouteilles.  Je  sors  de  la  cave  par  le  soupirail.  J’arrive  alors  dans  le  jardin.  Il  y  a  beaucoup  de  choses  à  explorer.  Je  grimpe  dans  un  arbre,  je  tombe  souvent.  Je  bondis  sur  un  oiseau  mais  l’oiseau  s’envole  toujours.  Je  miaule  d’agacement.  Je  goute  une  framboise,  pouah  !  Je  marche  dans  une  flaque  d’eau,  brrr.  Je  secoue  la  patte.</a:t>
            </a:r>
          </a:p>
          <a:p>
            <a:pPr lvl="3">
              <a:lnSpc>
                <a:spcPct val="200000"/>
              </a:lnSpc>
            </a:pPr>
            <a:r>
              <a:rPr lang="fr-FR" dirty="0"/>
              <a:t>Vite  je  rentre  à  la  maison  et  je  saute  sur  le  canapé.</a:t>
            </a: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Le verbe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83532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4"/>
            <a:r>
              <a:rPr lang="fr-FR" dirty="0" smtClean="0"/>
              <a:t>(</a:t>
            </a:r>
            <a:r>
              <a:rPr lang="fr-FR" dirty="0" smtClean="0"/>
              <a:t>Diapo de travail : voir les phases suivantes – Compléter avec les étiquettes mots</a:t>
            </a:r>
            <a:r>
              <a:rPr lang="fr-FR" dirty="0" smtClean="0"/>
              <a:t>)</a:t>
            </a:r>
          </a:p>
          <a:p>
            <a:endParaRPr lang="fr-FR" dirty="0"/>
          </a:p>
          <a:p>
            <a:r>
              <a:rPr lang="fr-FR" dirty="0" smtClean="0"/>
              <a:t>Reconstituer les phrases suivantes :</a:t>
            </a:r>
            <a:endParaRPr lang="fr-FR" dirty="0" smtClean="0"/>
          </a:p>
          <a:p>
            <a:pPr lvl="1"/>
            <a:r>
              <a:rPr lang="fr-FR" dirty="0" smtClean="0"/>
              <a:t>Le chaton malicieux marche sur les bouteilles dans la cave.</a:t>
            </a:r>
          </a:p>
          <a:p>
            <a:pPr lvl="1"/>
            <a:r>
              <a:rPr lang="fr-FR" dirty="0" smtClean="0"/>
              <a:t>	sur les bouteilles   -   le chaton malicieux   -   dans la cave   -   marche</a:t>
            </a:r>
            <a:endParaRPr lang="fr-FR" dirty="0" smtClean="0"/>
          </a:p>
          <a:p>
            <a:endParaRPr lang="fr-FR" dirty="0"/>
          </a:p>
          <a:p>
            <a:pPr lvl="1"/>
            <a:r>
              <a:rPr lang="fr-FR" dirty="0" smtClean="0"/>
              <a:t>Dans le jardin, le chaton grimpe en haut d’un arbre.</a:t>
            </a:r>
          </a:p>
          <a:p>
            <a:pPr lvl="1"/>
            <a:r>
              <a:rPr lang="fr-FR" dirty="0"/>
              <a:t>	</a:t>
            </a:r>
            <a:r>
              <a:rPr lang="fr-FR" dirty="0" smtClean="0"/>
              <a:t>le chaton    -    dans le jardin   -    en haut   -   grimpe   -   d’un arbre</a:t>
            </a:r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r>
              <a:rPr lang="fr-FR" dirty="0" smtClean="0"/>
              <a:t>Pour chaque phrase, chercher le mot action (le verbe).</a:t>
            </a:r>
          </a:p>
          <a:p>
            <a:r>
              <a:rPr lang="fr-FR" dirty="0" smtClean="0"/>
              <a:t>Puis, souligner qui fait l’action.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Les phrases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50602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ire de la grammaire au CE1 - Prérempli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Faire de la grammaire au CE1 - Prérempli</Template>
  <TotalTime>94</TotalTime>
  <Words>979</Words>
  <Application>Microsoft Office PowerPoint</Application>
  <PresentationFormat>Personnalisé</PresentationFormat>
  <Paragraphs>150</Paragraphs>
  <Slides>23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23</vt:i4>
      </vt:variant>
    </vt:vector>
  </HeadingPairs>
  <TitlesOfParts>
    <vt:vector size="24" baseType="lpstr">
      <vt:lpstr>Faire de la grammaire au CE1 - Prérempli</vt:lpstr>
      <vt:lpstr>Présentation PowerPoint</vt:lpstr>
      <vt:lpstr>Présentation PowerPoint</vt:lpstr>
      <vt:lpstr>Un chaton aventureux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Enge</dc:creator>
  <cp:lastModifiedBy>Enge</cp:lastModifiedBy>
  <cp:revision>20</cp:revision>
  <dcterms:created xsi:type="dcterms:W3CDTF">2014-11-16T09:23:03Z</dcterms:created>
  <dcterms:modified xsi:type="dcterms:W3CDTF">2014-11-16T11:08:34Z</dcterms:modified>
</cp:coreProperties>
</file>