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71" r:id="rId7"/>
    <p:sldId id="260" r:id="rId8"/>
    <p:sldId id="264" r:id="rId9"/>
    <p:sldId id="273" r:id="rId10"/>
    <p:sldId id="265" r:id="rId11"/>
    <p:sldId id="261" r:id="rId12"/>
    <p:sldId id="262" r:id="rId13"/>
    <p:sldId id="266" r:id="rId14"/>
    <p:sldId id="267" r:id="rId15"/>
    <p:sldId id="275" r:id="rId16"/>
    <p:sldId id="277" r:id="rId17"/>
    <p:sldId id="278" r:id="rId18"/>
    <p:sldId id="268" r:id="rId19"/>
    <p:sldId id="276" r:id="rId20"/>
    <p:sldId id="269" r:id="rId21"/>
    <p:sldId id="274" r:id="rId22"/>
    <p:sldId id="263" r:id="rId23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>
        <p:scale>
          <a:sx n="69" d="100"/>
          <a:sy n="69" d="100"/>
        </p:scale>
        <p:origin x="-1584" y="-571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3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~   Semaine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5,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période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2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Les vacances de Louis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le texte en transformant « </a:t>
            </a:r>
            <a:r>
              <a:rPr lang="fr-FR" dirty="0" smtClean="0"/>
              <a:t>Papa et Maman</a:t>
            </a:r>
            <a:r>
              <a:rPr lang="fr-FR" dirty="0" smtClean="0"/>
              <a:t> » en « </a:t>
            </a:r>
            <a:r>
              <a:rPr lang="fr-FR" dirty="0" smtClean="0"/>
              <a:t>Papa</a:t>
            </a:r>
            <a:r>
              <a:rPr lang="fr-FR" dirty="0" smtClean="0"/>
              <a:t> » </a:t>
            </a:r>
            <a:r>
              <a:rPr lang="fr-FR" dirty="0" smtClean="0"/>
              <a:t>(ils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ym typeface="Wingdings" panose="05000000000000000000" pitchFamily="2" charset="2"/>
              </a:rPr>
              <a:t>il).</a:t>
            </a:r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/>
              <a:t>Sur un texte raccourci et légèrement modifié.</a:t>
            </a:r>
          </a:p>
          <a:p>
            <a:r>
              <a:rPr lang="fr-FR" dirty="0" smtClean="0"/>
              <a:t>Faire la première phrase avec les enfants, puis travail individuel. Finir par une correction collective.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</a:t>
            </a:r>
            <a:r>
              <a:rPr lang="fr-FR" dirty="0" smtClean="0"/>
              <a:t>Papa et Maman</a:t>
            </a:r>
            <a:r>
              <a:rPr lang="fr-FR" dirty="0" smtClean="0"/>
              <a:t> » en « </a:t>
            </a:r>
            <a:r>
              <a:rPr lang="fr-FR" dirty="0" smtClean="0"/>
              <a:t>Papa</a:t>
            </a:r>
            <a:r>
              <a:rPr lang="fr-FR" dirty="0" smtClean="0"/>
              <a:t>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2" y="584684"/>
            <a:ext cx="9643246" cy="5617369"/>
          </a:xfrm>
        </p:spPr>
        <p:txBody>
          <a:bodyPr/>
          <a:lstStyle/>
          <a:p>
            <a:pPr>
              <a:lnSpc>
                <a:spcPct val="175000"/>
              </a:lnSpc>
            </a:pPr>
            <a:r>
              <a:rPr lang="fr-FR" dirty="0"/>
              <a:t>Ce  matin-là,  </a:t>
            </a:r>
            <a:r>
              <a:rPr lang="fr-FR" dirty="0" smtClean="0"/>
              <a:t>Papa  </a:t>
            </a:r>
            <a:r>
              <a:rPr lang="fr-FR" dirty="0"/>
              <a:t>et  </a:t>
            </a:r>
            <a:r>
              <a:rPr lang="fr-FR" dirty="0" smtClean="0"/>
              <a:t>Maman  </a:t>
            </a:r>
            <a:r>
              <a:rPr lang="fr-FR" dirty="0"/>
              <a:t>préparent  tout  :  les  malles,  les  </a:t>
            </a:r>
            <a:r>
              <a:rPr lang="fr-FR" dirty="0" smtClean="0"/>
              <a:t>mallettes….</a:t>
            </a:r>
            <a:endParaRPr lang="fr-FR" dirty="0"/>
          </a:p>
          <a:p>
            <a:pPr>
              <a:lnSpc>
                <a:spcPct val="175000"/>
              </a:lnSpc>
            </a:pPr>
            <a:r>
              <a:rPr lang="fr-FR" dirty="0"/>
              <a:t>Ils  mettent  tout  dans  la  voiture  et  ils  ajoutent  la  télé.  Ils  ferment  la  porte  et  ils  disent  :</a:t>
            </a:r>
          </a:p>
          <a:p>
            <a:pPr>
              <a:lnSpc>
                <a:spcPct val="175000"/>
              </a:lnSpc>
            </a:pPr>
            <a:r>
              <a:rPr lang="fr-FR" dirty="0"/>
              <a:t>-  Tout  est  dans  la  voiture  ?</a:t>
            </a:r>
          </a:p>
          <a:p>
            <a:pPr>
              <a:lnSpc>
                <a:spcPct val="175000"/>
              </a:lnSpc>
            </a:pPr>
            <a:r>
              <a:rPr lang="fr-FR" dirty="0"/>
              <a:t>Et  ils  répondent  :</a:t>
            </a:r>
          </a:p>
          <a:p>
            <a:pPr>
              <a:lnSpc>
                <a:spcPct val="175000"/>
              </a:lnSpc>
            </a:pPr>
            <a:r>
              <a:rPr lang="fr-FR" dirty="0" smtClean="0"/>
              <a:t>-  Tout  </a:t>
            </a:r>
            <a:r>
              <a:rPr lang="fr-FR" dirty="0"/>
              <a:t>est  dans  la  voiture</a:t>
            </a:r>
            <a:r>
              <a:rPr lang="fr-FR" dirty="0" smtClean="0"/>
              <a:t>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1998291" y="1232756"/>
            <a:ext cx="219624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02547" y="1244567"/>
            <a:ext cx="118813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998291" y="1376772"/>
            <a:ext cx="3492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Papa prépare</a:t>
            </a:r>
            <a:endParaRPr lang="fr-FR" sz="28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Retour sur « malle » et « mallette ».</a:t>
            </a:r>
          </a:p>
          <a:p>
            <a:r>
              <a:rPr lang="fr-FR" dirty="0" smtClean="0"/>
              <a:t>Expliquer la présence et la signification du suffixe si cela n’a pas été fait lors de la compréhension du texte.</a:t>
            </a:r>
          </a:p>
          <a:p>
            <a:endParaRPr lang="fr-FR" dirty="0"/>
          </a:p>
          <a:p>
            <a:r>
              <a:rPr lang="fr-FR" dirty="0" smtClean="0"/>
              <a:t>Puis chercher d’autres mots présentant également ce suffixe :</a:t>
            </a:r>
          </a:p>
          <a:p>
            <a:r>
              <a:rPr lang="fr-FR" dirty="0" smtClean="0"/>
              <a:t>fille / fillette</a:t>
            </a:r>
          </a:p>
          <a:p>
            <a:r>
              <a:rPr lang="fr-FR" dirty="0" smtClean="0"/>
              <a:t>vache / vachette</a:t>
            </a:r>
          </a:p>
          <a:p>
            <a:r>
              <a:rPr lang="fr-FR" dirty="0" smtClean="0"/>
              <a:t>poule / poulette</a:t>
            </a:r>
          </a:p>
          <a:p>
            <a:r>
              <a:rPr lang="fr-FR" dirty="0" smtClean="0"/>
              <a:t>cloche / clochette</a:t>
            </a:r>
          </a:p>
          <a:p>
            <a:r>
              <a:rPr lang="fr-FR" dirty="0" smtClean="0"/>
              <a:t>maison / maisonnette</a:t>
            </a:r>
          </a:p>
          <a:p>
            <a:r>
              <a:rPr lang="fr-FR" dirty="0" smtClean="0"/>
              <a:t>etc.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Observe l’exemple et fais de même sur les autres mots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fr-FR" sz="2000" dirty="0" smtClean="0">
                <a:solidFill>
                  <a:srgbClr val="3333FF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malle </a:t>
            </a:r>
            <a:r>
              <a:rPr lang="fr-FR" sz="2000" dirty="0" smtClean="0">
                <a:solidFill>
                  <a:srgbClr val="3333FF"/>
                </a:solidFill>
                <a:latin typeface="Andalus" panose="02020603050405020304" pitchFamily="18" charset="-78"/>
                <a:cs typeface="Andalus" panose="02020603050405020304" pitchFamily="18" charset="-78"/>
                <a:sym typeface="Wingdings" panose="05000000000000000000" pitchFamily="2" charset="2"/>
              </a:rPr>
              <a:t> mallette</a:t>
            </a:r>
          </a:p>
          <a:p>
            <a:pPr>
              <a:lnSpc>
                <a:spcPct val="150000"/>
              </a:lnSpc>
            </a:pPr>
            <a:r>
              <a:rPr lang="fr-FR" dirty="0" smtClean="0"/>
              <a:t>fille 	</a:t>
            </a:r>
            <a:r>
              <a:rPr lang="fr-FR" sz="20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>
              <a:lnSpc>
                <a:spcPct val="150000"/>
              </a:lnSpc>
            </a:pPr>
            <a:r>
              <a:rPr lang="fr-FR" dirty="0" smtClean="0"/>
              <a:t>vache </a:t>
            </a:r>
            <a:r>
              <a:rPr lang="fr-FR" dirty="0"/>
              <a:t>	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>
              <a:lnSpc>
                <a:spcPct val="150000"/>
              </a:lnSpc>
            </a:pPr>
            <a:r>
              <a:rPr lang="fr-FR" dirty="0" smtClean="0"/>
              <a:t>cloche </a:t>
            </a:r>
            <a:r>
              <a:rPr lang="fr-FR" dirty="0"/>
              <a:t>	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>
              <a:lnSpc>
                <a:spcPct val="150000"/>
              </a:lnSpc>
            </a:pPr>
            <a:r>
              <a:rPr lang="fr-FR" dirty="0" smtClean="0"/>
              <a:t>poule </a:t>
            </a:r>
            <a:r>
              <a:rPr lang="fr-FR" dirty="0"/>
              <a:t>	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 smtClean="0"/>
          </a:p>
          <a:p>
            <a:pPr>
              <a:lnSpc>
                <a:spcPct val="150000"/>
              </a:lnSpc>
            </a:pPr>
            <a:r>
              <a:rPr lang="fr-FR" dirty="0" smtClean="0"/>
              <a:t>maison </a:t>
            </a:r>
            <a:r>
              <a:rPr lang="fr-FR" dirty="0"/>
              <a:t>	</a:t>
            </a:r>
            <a:r>
              <a:rPr lang="fr-FR" sz="20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68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Remettre dans l’ordre alphabétique :</a:t>
            </a:r>
          </a:p>
          <a:p>
            <a:endParaRPr lang="fr-FR" dirty="0"/>
          </a:p>
          <a:p>
            <a:pPr lvl="1"/>
            <a:r>
              <a:rPr lang="fr-FR" dirty="0" smtClean="0"/>
              <a:t>voiture   -  fils   -   hérisson   -   porte   -   faute   -   préparer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54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alphabétique :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49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Dans une série de phrases, retrouver le verbe et son sujet.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Ce matin-là, Papa et Maman préparent tout.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Ils mettent tout dans la voiture.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Maman ajoute la télévision.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Louis ferme la porte de la voiture.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Papa et Maman demandent où est Nestor.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Papa et Maman ne pensent pas à Nestor.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verbes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les phrases suivantes, encadre en rouge le mot qui indique l’action et souligne en bleu les mots qui indiquent qui fait l’action.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5600" indent="-35560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Ce  matin-là ,  Papa  et  Maman  préparent  tout .</a:t>
            </a:r>
            <a:endParaRPr lang="fr-FR" dirty="0"/>
          </a:p>
          <a:p>
            <a:pPr marL="355600" indent="-35560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Ils  mettent  tout  dans  la  voiture .</a:t>
            </a:r>
            <a:endParaRPr lang="fr-FR" dirty="0"/>
          </a:p>
          <a:p>
            <a:pPr marL="355600" indent="-35560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Maman  ajoute  la  télévision .</a:t>
            </a:r>
            <a:endParaRPr lang="fr-FR" dirty="0"/>
          </a:p>
          <a:p>
            <a:pPr marL="355600" indent="-35560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Louis  ferme  la  porte  de  la  voiture .</a:t>
            </a:r>
            <a:endParaRPr lang="fr-FR" dirty="0"/>
          </a:p>
          <a:p>
            <a:pPr marL="355600" indent="-35560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Papa  et  Maman  demandent  où  est  Nestor .</a:t>
            </a:r>
            <a:endParaRPr lang="fr-FR" dirty="0"/>
          </a:p>
          <a:p>
            <a:pPr marL="355600" indent="-355600">
              <a:lnSpc>
                <a:spcPct val="150000"/>
              </a:lnSpc>
              <a:buFont typeface="+mj-lt"/>
              <a:buAutoNum type="arabicParenR"/>
            </a:pPr>
            <a:r>
              <a:rPr lang="fr-FR" dirty="0" smtClean="0"/>
              <a:t>Papa  et  Maman  ne  pensent  pas  à  Nestor 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verbes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83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Écrire quelques phrases pour dire ce que fait Louis une fois qu’il a trouvé le hérisson.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Série d’exercices sur feuille, puis :</a:t>
            </a:r>
          </a:p>
          <a:p>
            <a:endParaRPr lang="fr-FR" sz="1400" dirty="0"/>
          </a:p>
          <a:p>
            <a:r>
              <a:rPr lang="fr-FR" dirty="0" smtClean="0"/>
              <a:t>Réécris les phrases en remplaçant le groupe de mots souligné par « elle » ou « elles » :</a:t>
            </a:r>
            <a:endParaRPr lang="fr-FR" dirty="0" smtClean="0"/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/>
              <a:t>Marie et sa sœur préfèrent jouer avec leur chien</a:t>
            </a:r>
            <a:r>
              <a:rPr lang="fr-FR" dirty="0" smtClean="0"/>
              <a:t>.</a:t>
            </a:r>
            <a:endParaRPr lang="fr-FR" dirty="0"/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/>
              <a:t>Aurélie demande un crayon à sa voisine</a:t>
            </a:r>
            <a:r>
              <a:rPr lang="fr-FR" dirty="0" smtClean="0"/>
              <a:t>.</a:t>
            </a:r>
            <a:endParaRPr lang="fr-FR" dirty="0"/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/>
              <a:t>La petite chatte noire ronronne</a:t>
            </a:r>
            <a:r>
              <a:rPr lang="fr-FR" dirty="0" smtClean="0"/>
              <a:t>.</a:t>
            </a:r>
            <a:endParaRPr lang="fr-FR" dirty="0"/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/>
              <a:t>Les fillettes vont à la patinoire</a:t>
            </a:r>
            <a:r>
              <a:rPr lang="fr-FR" dirty="0" smtClean="0"/>
              <a:t>.</a:t>
            </a:r>
            <a:endParaRPr lang="fr-FR" dirty="0"/>
          </a:p>
          <a:p>
            <a:endParaRPr lang="fr-FR" sz="1400" dirty="0"/>
          </a:p>
          <a:p>
            <a:r>
              <a:rPr lang="fr-FR" dirty="0" smtClean="0"/>
              <a:t>Transpose le texte en transformant « il » en « ils » :</a:t>
            </a:r>
            <a:endParaRPr lang="fr-FR" dirty="0" smtClean="0"/>
          </a:p>
          <a:p>
            <a:pPr lvl="1">
              <a:lnSpc>
                <a:spcPct val="100000"/>
              </a:lnSpc>
            </a:pPr>
            <a:r>
              <a:rPr lang="fr-FR" dirty="0"/>
              <a:t>Il met la télé dans la voiture, il ferme la porte et il dit au revoir.</a:t>
            </a:r>
            <a:endParaRPr lang="fr-FR" dirty="0"/>
          </a:p>
          <a:p>
            <a:endParaRPr lang="fr-FR" sz="1400" dirty="0"/>
          </a:p>
          <a:p>
            <a:r>
              <a:rPr lang="fr-FR" dirty="0" smtClean="0"/>
              <a:t>Transpose </a:t>
            </a:r>
            <a:r>
              <a:rPr lang="fr-FR" dirty="0"/>
              <a:t>le texte en transformant « </a:t>
            </a:r>
            <a:r>
              <a:rPr lang="fr-FR" dirty="0" smtClean="0"/>
              <a:t>elles</a:t>
            </a:r>
            <a:r>
              <a:rPr lang="fr-FR" dirty="0"/>
              <a:t> » en « </a:t>
            </a:r>
            <a:r>
              <a:rPr lang="fr-FR" dirty="0" smtClean="0"/>
              <a:t>elle</a:t>
            </a:r>
            <a:r>
              <a:rPr lang="fr-FR" dirty="0"/>
              <a:t> » :</a:t>
            </a:r>
          </a:p>
          <a:p>
            <a:pPr lvl="1">
              <a:lnSpc>
                <a:spcPct val="70000"/>
              </a:lnSpc>
              <a:spcBef>
                <a:spcPts val="600"/>
              </a:spcBef>
            </a:pPr>
            <a:r>
              <a:rPr lang="fr-FR" dirty="0"/>
              <a:t>Elles préparent le départ, elles mettent les valises dans la voiture, </a:t>
            </a:r>
            <a:r>
              <a:rPr lang="fr-FR" dirty="0" smtClean="0"/>
              <a:t>elles </a:t>
            </a:r>
            <a:r>
              <a:rPr lang="fr-FR" dirty="0"/>
              <a:t>ferment la porte.</a:t>
            </a:r>
            <a:endParaRPr lang="fr-FR" dirty="0"/>
          </a:p>
          <a:p>
            <a:endParaRPr lang="fr-FR" dirty="0"/>
          </a:p>
          <a:p>
            <a:pPr lvl="4"/>
            <a:r>
              <a:rPr lang="fr-FR" sz="1800" u="sng" dirty="0" smtClean="0">
                <a:solidFill>
                  <a:srgbClr val="3333FF"/>
                </a:solidFill>
                <a:latin typeface="Sassoon Infant Std" pitchFamily="34" charset="0"/>
              </a:rPr>
              <a:t>Recopie dans l’ordre alphabétique :</a:t>
            </a:r>
            <a:r>
              <a:rPr lang="fr-FR" dirty="0"/>
              <a:t>     jumeau   -   berceau   -   canari   -   malle   -   chien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160748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46" y="3762538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5" y="4833156"/>
            <a:ext cx="508221" cy="585168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>
            <a:off x="961360" y="1844824"/>
            <a:ext cx="18362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961360" y="2384884"/>
            <a:ext cx="7920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961360" y="2964914"/>
            <a:ext cx="172819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977864" y="3501008"/>
            <a:ext cx="11716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4" y="6273316"/>
            <a:ext cx="346539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vacances de Louis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75000"/>
              </a:lnSpc>
            </a:pPr>
            <a:r>
              <a:rPr lang="fr-FR" dirty="0"/>
              <a:t>Ce  matin-là,  </a:t>
            </a:r>
            <a:r>
              <a:rPr lang="fr-FR" dirty="0" smtClean="0"/>
              <a:t>Papa  </a:t>
            </a:r>
            <a:r>
              <a:rPr lang="fr-FR" dirty="0"/>
              <a:t>et  </a:t>
            </a:r>
            <a:r>
              <a:rPr lang="fr-FR" dirty="0" smtClean="0"/>
              <a:t>Maman  </a:t>
            </a:r>
            <a:r>
              <a:rPr lang="fr-FR" dirty="0"/>
              <a:t>préparent  tout  :  les  malles,  les  mallettes,  les  valises,  le  canari,  les  cannes  à  pêche,  le  chien  dans  son  panier,  le  chat  dans  son  couffin,  les  jumeaux  dans  leur  berceau.</a:t>
            </a:r>
          </a:p>
          <a:p>
            <a:pPr>
              <a:lnSpc>
                <a:spcPct val="175000"/>
              </a:lnSpc>
            </a:pPr>
            <a:r>
              <a:rPr lang="fr-FR" dirty="0"/>
              <a:t>Ils  mettent  tout  dans  la  voiture  et  ils  ajoutent  la  télé.  Ils  ferment  la  porte  et  ils  disent  :</a:t>
            </a:r>
          </a:p>
          <a:p>
            <a:pPr>
              <a:lnSpc>
                <a:spcPct val="175000"/>
              </a:lnSpc>
            </a:pPr>
            <a:r>
              <a:rPr lang="fr-FR" dirty="0"/>
              <a:t>-  Tout  est  dans  la  voiture  ?</a:t>
            </a:r>
          </a:p>
          <a:p>
            <a:pPr>
              <a:lnSpc>
                <a:spcPct val="175000"/>
              </a:lnSpc>
            </a:pPr>
            <a:r>
              <a:rPr lang="fr-FR" dirty="0"/>
              <a:t>Et  ils  répondent  :</a:t>
            </a:r>
          </a:p>
          <a:p>
            <a:pPr>
              <a:lnSpc>
                <a:spcPct val="175000"/>
              </a:lnSpc>
            </a:pPr>
            <a:r>
              <a:rPr lang="fr-FR" dirty="0"/>
              <a:t>-  Tout  est  dans  la  voiture.</a:t>
            </a:r>
          </a:p>
          <a:p>
            <a:pPr>
              <a:lnSpc>
                <a:spcPct val="175000"/>
              </a:lnSpc>
            </a:pPr>
            <a:r>
              <a:rPr lang="fr-FR" dirty="0"/>
              <a:t>C’est  vrai,  tout  est  dans  la  voiture.  Sauf  Louis,  le  fils  </a:t>
            </a:r>
            <a:r>
              <a:rPr lang="fr-FR" dirty="0" smtClean="0"/>
              <a:t>ainé.</a:t>
            </a:r>
            <a:endParaRPr lang="fr-FR" dirty="0"/>
          </a:p>
          <a:p>
            <a:pPr>
              <a:lnSpc>
                <a:spcPct val="175000"/>
              </a:lnSpc>
            </a:pPr>
            <a:r>
              <a:rPr lang="fr-FR" dirty="0"/>
              <a:t>C’est  de  sa  faute  aussi.  Au  dernier  moment,  il  est  parti  chercher  Nestor-le-Hérisson  à  qui  personne  n’avait  pensé.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Qui prépare voiture ?</a:t>
            </a:r>
          </a:p>
          <a:p>
            <a:r>
              <a:rPr lang="fr-FR" dirty="0" smtClean="0"/>
              <a:t>Qui est Louis ?</a:t>
            </a:r>
          </a:p>
          <a:p>
            <a:r>
              <a:rPr lang="fr-FR" dirty="0" smtClean="0"/>
              <a:t>Où est-il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 smtClean="0"/>
          </a:p>
          <a:p>
            <a:r>
              <a:rPr lang="fr-FR" dirty="0" smtClean="0"/>
              <a:t>Les procédés anaphoriques : trouver ce que désignent chacun des mots soulignés</a:t>
            </a:r>
            <a:r>
              <a:rPr lang="fr-FR" dirty="0" smtClean="0"/>
              <a:t>.</a:t>
            </a:r>
          </a:p>
          <a:p>
            <a:r>
              <a:rPr lang="fr-FR" dirty="0" smtClean="0"/>
              <a:t>D’abord individuellement dans le cahier, puis correction collective.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À quel moment se passe cette histoire ?</a:t>
            </a:r>
          </a:p>
          <a:p>
            <a:r>
              <a:rPr lang="fr-FR" dirty="0" smtClean="0"/>
              <a:t>Quel est le temps du </a:t>
            </a:r>
            <a:r>
              <a:rPr lang="fr-FR" dirty="0" smtClean="0"/>
              <a:t>texte ?</a:t>
            </a:r>
          </a:p>
          <a:p>
            <a:r>
              <a:rPr lang="fr-FR" dirty="0" smtClean="0"/>
              <a:t>Quel est le groupe de mots qui indiquent quand se passe l’histoire ?</a:t>
            </a:r>
            <a:endParaRPr lang="fr-FR" dirty="0" smtClean="0"/>
          </a:p>
          <a:p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Les </a:t>
            </a:r>
            <a:r>
              <a:rPr lang="fr-FR" dirty="0" smtClean="0"/>
              <a:t>indicateurs de temps :</a:t>
            </a:r>
            <a:r>
              <a:rPr lang="fr-FR" dirty="0"/>
              <a:t> </a:t>
            </a:r>
            <a:r>
              <a:rPr lang="fr-FR" dirty="0" smtClean="0">
                <a:latin typeface="Sassoon Infant Std" pitchFamily="34" charset="0"/>
              </a:rPr>
              <a:t>Ce matin-là</a:t>
            </a:r>
            <a:r>
              <a:rPr lang="fr-FR" dirty="0" smtClean="0"/>
              <a:t>.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Autres </a:t>
            </a:r>
            <a:r>
              <a:rPr lang="fr-FR" dirty="0" smtClean="0"/>
              <a:t>particularités : présence dialogue</a:t>
            </a:r>
            <a:r>
              <a:rPr lang="fr-FR" dirty="0" smtClean="0"/>
              <a:t>…</a:t>
            </a:r>
          </a:p>
          <a:p>
            <a:r>
              <a:rPr lang="fr-FR" dirty="0" smtClean="0"/>
              <a:t>Quelles sont les paroles ? Qui les prononce ?</a:t>
            </a:r>
            <a:endParaRPr lang="fr-FR" dirty="0" smtClean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 signifie chacun des mots soulignés </a:t>
            </a:r>
            <a:r>
              <a:rPr lang="fr-FR" dirty="0" smtClean="0"/>
              <a:t>? De qui parle-t-on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>
              <a:lnSpc>
                <a:spcPct val="150000"/>
              </a:lnSpc>
            </a:pPr>
            <a:r>
              <a:rPr lang="fr-FR" dirty="0"/>
              <a:t>Ce  matin-là,  papa  et  maman  préparent  tout  :  les  malles,  les  mallettes,  les  valises,  le  canari,  les  cannes  à  pêche,  le  chien  dans  son  panier,  le  chat  dans  son  couffin,  les  jumeaux  dans  leur  berceau.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Ils  mettent  tout  dans  la  voiture  et  ils  ajoutent  la  télé.  Ils  ferment  la  porte  et  ils  disent  :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-  Tout  est  dans  la  voiture  ?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Et  ils  répondent  :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-  Tout  est  dans  la  voiture.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C’est  vrai,  tout  est  dans  la  voiture.  Sauf  Louis,  le  fils  </a:t>
            </a:r>
            <a:r>
              <a:rPr lang="fr-FR" dirty="0" err="1"/>
              <a:t>aîné</a:t>
            </a:r>
            <a:r>
              <a:rPr lang="fr-FR" dirty="0"/>
              <a:t>.</a:t>
            </a:r>
          </a:p>
          <a:p>
            <a:pPr lvl="3">
              <a:lnSpc>
                <a:spcPct val="150000"/>
              </a:lnSpc>
            </a:pPr>
            <a:r>
              <a:rPr lang="fr-FR" dirty="0"/>
              <a:t>C’est  de  sa  faute  aussi.  Au  dernier  moment,  il  est  parti  chercher  Nestor-le-Hérisson  à  qui  personne  n’avait  pensé.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198091" y="2924944"/>
            <a:ext cx="28803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94507" y="4329100"/>
            <a:ext cx="28803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1170199" y="5697252"/>
            <a:ext cx="28803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5166643" y="5697252"/>
            <a:ext cx="28803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Reconstituer les phrases suivantes :</a:t>
            </a:r>
          </a:p>
          <a:p>
            <a:pPr lvl="1"/>
            <a:r>
              <a:rPr lang="fr-FR" dirty="0" smtClean="0"/>
              <a:t>phrase </a:t>
            </a:r>
            <a:r>
              <a:rPr lang="fr-FR" dirty="0" smtClean="0"/>
              <a:t>1 : Papa et Maman préparent les bagages pour le voyage.</a:t>
            </a:r>
          </a:p>
          <a:p>
            <a:pPr lvl="1"/>
            <a:r>
              <a:rPr lang="fr-FR" dirty="0" smtClean="0"/>
              <a:t>préparent   -   le voyage   -   Papa   -   pour   -   et Maman   -   les bagages</a:t>
            </a:r>
            <a:endParaRPr lang="fr-FR" dirty="0" smtClean="0"/>
          </a:p>
          <a:p>
            <a:endParaRPr lang="fr-FR" dirty="0"/>
          </a:p>
          <a:p>
            <a:pPr lvl="1"/>
            <a:r>
              <a:rPr lang="fr-FR" dirty="0" smtClean="0"/>
              <a:t>phrase </a:t>
            </a:r>
            <a:r>
              <a:rPr lang="fr-FR" dirty="0" smtClean="0"/>
              <a:t>2 : Au dernier moment, Louis est parti chercher Nestor le hérisson.</a:t>
            </a:r>
          </a:p>
          <a:p>
            <a:pPr lvl="1"/>
            <a:r>
              <a:rPr lang="fr-FR" dirty="0" smtClean="0"/>
              <a:t>Louis   -   chercher   -   Nestor   -   au dernier moment   -   est parti   -   le hérisson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pPr lvl="1"/>
            <a:r>
              <a:rPr lang="fr-FR" dirty="0" smtClean="0"/>
              <a:t>Personne n’avait pensé à Nestor le hérisson.</a:t>
            </a:r>
          </a:p>
          <a:p>
            <a:pPr lvl="1"/>
            <a:r>
              <a:rPr lang="fr-FR" dirty="0" smtClean="0"/>
              <a:t>Tout le monde avait pensé à Nesto</a:t>
            </a:r>
            <a:r>
              <a:rPr lang="fr-FR" dirty="0" smtClean="0"/>
              <a:t>r le hérisson.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Ils mettent tout dans la voiture.</a:t>
            </a:r>
          </a:p>
          <a:p>
            <a:pPr lvl="1"/>
            <a:r>
              <a:rPr lang="fr-FR" dirty="0" smtClean="0"/>
              <a:t>Ils ne mettent rien dans la voiture.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Ils ne préparent rien.</a:t>
            </a:r>
          </a:p>
          <a:p>
            <a:pPr lvl="1"/>
            <a:r>
              <a:rPr lang="fr-FR" dirty="0"/>
              <a:t>Ils préparent tout.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Louis est dans la voiture.</a:t>
            </a:r>
          </a:p>
          <a:p>
            <a:pPr lvl="1"/>
            <a:r>
              <a:rPr lang="fr-FR" dirty="0" smtClean="0"/>
              <a:t>Louis n’est pas dans la voiture.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1268760"/>
            <a:ext cx="9358045" cy="5473353"/>
          </a:xfrm>
        </p:spPr>
        <p:txBody>
          <a:bodyPr/>
          <a:lstStyle/>
          <a:p>
            <a:pPr lvl="2"/>
            <a:r>
              <a:rPr lang="fr-FR" b="0" dirty="0" smtClean="0"/>
              <a:t>1)</a:t>
            </a:r>
          </a:p>
          <a:p>
            <a:pPr lvl="2"/>
            <a:endParaRPr lang="fr-FR" b="0" dirty="0" smtClean="0"/>
          </a:p>
          <a:p>
            <a:pPr lvl="2"/>
            <a:endParaRPr lang="fr-FR" b="0" dirty="0" smtClean="0"/>
          </a:p>
          <a:p>
            <a:pPr lvl="2"/>
            <a:r>
              <a:rPr lang="fr-FR" b="0" dirty="0" smtClean="0"/>
              <a:t>2)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 la phrase qui veut dire le contraire de celle-ci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3246" cy="5617369"/>
          </a:xfrm>
        </p:spPr>
        <p:txBody>
          <a:bodyPr/>
          <a:lstStyle/>
          <a:p>
            <a:pPr marL="355600" indent="-355600">
              <a:lnSpc>
                <a:spcPct val="250000"/>
              </a:lnSpc>
              <a:buFont typeface="+mj-lt"/>
              <a:buAutoNum type="arabicParenR"/>
            </a:pPr>
            <a:r>
              <a:rPr lang="fr-FR" dirty="0"/>
              <a:t>Personne n’avait pensé à Nestor le hérisson</a:t>
            </a:r>
            <a:r>
              <a:rPr lang="fr-FR" dirty="0" smtClean="0"/>
              <a:t>.</a:t>
            </a:r>
            <a:endParaRPr lang="fr-FR" dirty="0"/>
          </a:p>
          <a:p>
            <a:pPr marL="355600" indent="-355600">
              <a:lnSpc>
                <a:spcPct val="250000"/>
              </a:lnSpc>
              <a:buFont typeface="+mj-lt"/>
              <a:buAutoNum type="arabicParenR"/>
            </a:pPr>
            <a:r>
              <a:rPr lang="fr-FR" dirty="0"/>
              <a:t>Ils mettent tout dans la voiture</a:t>
            </a:r>
            <a:r>
              <a:rPr lang="fr-FR" dirty="0" smtClean="0"/>
              <a:t>.</a:t>
            </a:r>
            <a:endParaRPr lang="fr-FR" dirty="0"/>
          </a:p>
          <a:p>
            <a:pPr marL="355600" indent="-355600">
              <a:lnSpc>
                <a:spcPct val="250000"/>
              </a:lnSpc>
              <a:buFont typeface="+mj-lt"/>
              <a:buAutoNum type="arabicParenR"/>
            </a:pPr>
            <a:r>
              <a:rPr lang="fr-FR" dirty="0"/>
              <a:t>Ils ne préparent rien</a:t>
            </a:r>
            <a:r>
              <a:rPr lang="fr-FR" dirty="0" smtClean="0"/>
              <a:t>.</a:t>
            </a:r>
            <a:endParaRPr lang="fr-FR" dirty="0"/>
          </a:p>
          <a:p>
            <a:pPr marL="355600" indent="-355600">
              <a:lnSpc>
                <a:spcPct val="250000"/>
              </a:lnSpc>
              <a:buFont typeface="+mj-lt"/>
              <a:buAutoNum type="arabicParenR"/>
            </a:pPr>
            <a:r>
              <a:rPr lang="fr-FR" dirty="0"/>
              <a:t>Louis est dans la voiture.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77</TotalTime>
  <Words>892</Words>
  <Application>Microsoft Office PowerPoint</Application>
  <PresentationFormat>Personnalisé</PresentationFormat>
  <Paragraphs>163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Faire de la grammaire au CE1 - Prérempli</vt:lpstr>
      <vt:lpstr>Présentation PowerPoint</vt:lpstr>
      <vt:lpstr>Présentation PowerPoint</vt:lpstr>
      <vt:lpstr>Les vacances de Louis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13</cp:revision>
  <dcterms:created xsi:type="dcterms:W3CDTF">2014-11-30T09:54:17Z</dcterms:created>
  <dcterms:modified xsi:type="dcterms:W3CDTF">2014-11-30T11:11:37Z</dcterms:modified>
</cp:coreProperties>
</file>