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75" r:id="rId4"/>
    <p:sldId id="257" r:id="rId5"/>
    <p:sldId id="285" r:id="rId6"/>
    <p:sldId id="278" r:id="rId7"/>
    <p:sldId id="276" r:id="rId8"/>
    <p:sldId id="286" r:id="rId9"/>
    <p:sldId id="279" r:id="rId10"/>
    <p:sldId id="280" r:id="rId11"/>
    <p:sldId id="281" r:id="rId12"/>
    <p:sldId id="282" r:id="rId13"/>
    <p:sldId id="283" r:id="rId14"/>
    <p:sldId id="284" r:id="rId15"/>
    <p:sldId id="287" r:id="rId16"/>
    <p:sldId id="288" r:id="rId17"/>
    <p:sldId id="289" r:id="rId18"/>
    <p:sldId id="290" r:id="rId19"/>
    <p:sldId id="291" r:id="rId20"/>
    <p:sldId id="292" r:id="rId21"/>
    <p:sldId id="294" r:id="rId22"/>
    <p:sldId id="293" r:id="rId23"/>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8000" dirty="0" smtClean="0">
                <a:solidFill>
                  <a:schemeClr val="bg1"/>
                </a:solidFill>
                <a:latin typeface="Kringle" pitchFamily="2" charset="0"/>
              </a:rPr>
              <a:t>Paquets cadeaux</a:t>
            </a:r>
            <a:endParaRPr lang="fr-FR" sz="8000" dirty="0">
              <a:solidFill>
                <a:schemeClr val="bg1"/>
              </a:solidFill>
              <a:latin typeface="Kringle" pitchFamily="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30993" y="580425"/>
            <a:ext cx="9648824" cy="6157429"/>
          </a:xfrm>
        </p:spPr>
        <p:txBody>
          <a:bodyPr/>
          <a:lstStyle/>
          <a:p>
            <a:r>
              <a:rPr lang="fr-FR" dirty="0" smtClean="0"/>
              <a:t>Encadre en rouge les mots action de ce passage.</a:t>
            </a:r>
          </a:p>
          <a:p>
            <a:r>
              <a:rPr lang="fr-FR" dirty="0" smtClean="0"/>
              <a:t>Souligne en bleu le groupe de mots qui indique qui fait l’action.</a:t>
            </a:r>
            <a:endParaRPr lang="fr-FR" dirty="0"/>
          </a:p>
        </p:txBody>
      </p:sp>
      <p:sp>
        <p:nvSpPr>
          <p:cNvPr id="5" name="Espace réservé du texte 4"/>
          <p:cNvSpPr>
            <a:spLocks noGrp="1"/>
          </p:cNvSpPr>
          <p:nvPr>
            <p:ph type="body" sz="quarter" idx="11"/>
          </p:nvPr>
        </p:nvSpPr>
        <p:spPr/>
        <p:txBody>
          <a:bodyPr/>
          <a:lstStyle/>
          <a:p>
            <a:pPr>
              <a:lnSpc>
                <a:spcPct val="200000"/>
              </a:lnSpc>
            </a:pPr>
            <a:r>
              <a:rPr lang="fr-FR" dirty="0" smtClean="0"/>
              <a:t>Tout   le   monde   applaudit ,   et   on   commence   à   se   creuser   la   cervelle .   On   fait   plusieurs   essais .   On   découpe   le   papier   comme   ci ,   puis   comme   ça .   On   dévide   des   tas   de   rouleaux   de   scotch .   On   invente   des   nœuds   compliqués .   Mais   le   résultat   n’est   jamais   très   réussi .</a:t>
            </a:r>
            <a:endParaRPr lang="fr-FR" dirty="0"/>
          </a:p>
        </p:txBody>
      </p:sp>
      <p:sp>
        <p:nvSpPr>
          <p:cNvPr id="6" name="Espace réservé du texte 5"/>
          <p:cNvSpPr>
            <a:spLocks noGrp="1"/>
          </p:cNvSpPr>
          <p:nvPr>
            <p:ph type="body" sz="quarter" idx="12"/>
          </p:nvPr>
        </p:nvSpPr>
        <p:spPr/>
        <p:txBody>
          <a:bodyPr/>
          <a:lstStyle/>
          <a:p>
            <a:r>
              <a:rPr lang="fr-FR" dirty="0" smtClean="0"/>
              <a:t>Les verbes</a:t>
            </a:r>
            <a:endParaRPr lang="fr-FR" dirty="0"/>
          </a:p>
        </p:txBody>
      </p:sp>
    </p:spTree>
    <p:extLst>
      <p:ext uri="{BB962C8B-B14F-4D97-AF65-F5344CB8AC3E}">
        <p14:creationId xmlns:p14="http://schemas.microsoft.com/office/powerpoint/2010/main" val="18443633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Fais la liste de tous les mots action.</a:t>
            </a:r>
            <a:endParaRPr lang="fr-FR" dirty="0"/>
          </a:p>
        </p:txBody>
      </p:sp>
      <p:sp>
        <p:nvSpPr>
          <p:cNvPr id="4" name="Espace réservé du texte 3"/>
          <p:cNvSpPr>
            <a:spLocks noGrp="1"/>
          </p:cNvSpPr>
          <p:nvPr>
            <p:ph type="body" sz="quarter" idx="12"/>
          </p:nvPr>
        </p:nvSpPr>
        <p:spPr/>
        <p:txBody>
          <a:bodyPr/>
          <a:lstStyle/>
          <a:p>
            <a:r>
              <a:rPr lang="fr-FR" dirty="0" smtClean="0"/>
              <a:t>Les verbes</a:t>
            </a:r>
            <a:endParaRPr lang="fr-FR" dirty="0"/>
          </a:p>
        </p:txBody>
      </p:sp>
    </p:spTree>
    <p:extLst>
      <p:ext uri="{BB962C8B-B14F-4D97-AF65-F5344CB8AC3E}">
        <p14:creationId xmlns:p14="http://schemas.microsoft.com/office/powerpoint/2010/main" val="2871154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a:sym typeface="Wingdings" panose="05000000000000000000" pitchFamily="2" charset="2"/>
              </a:rPr>
              <a:t>Présenter le travail : on va chercher à savoir à quoi ressembler le texte si il était au passé et au futur</a:t>
            </a:r>
            <a:r>
              <a:rPr lang="fr-FR" dirty="0" smtClean="0">
                <a:sym typeface="Wingdings" panose="05000000000000000000" pitchFamily="2" charset="2"/>
              </a:rPr>
              <a:t>.</a:t>
            </a:r>
          </a:p>
          <a:p>
            <a:endParaRPr lang="fr-FR" dirty="0">
              <a:sym typeface="Wingdings" panose="05000000000000000000" pitchFamily="2" charset="2"/>
            </a:endParaRPr>
          </a:p>
          <a:p>
            <a:pPr marL="342900" indent="-342900">
              <a:buAutoNum type="arabicParenR"/>
            </a:pPr>
            <a:r>
              <a:rPr lang="fr-FR" dirty="0" smtClean="0">
                <a:sym typeface="Wingdings" panose="05000000000000000000" pitchFamily="2" charset="2"/>
              </a:rPr>
              <a:t>Transposition au passé</a:t>
            </a:r>
          </a:p>
          <a:p>
            <a:pPr marL="342900" indent="-342900">
              <a:buAutoNum type="arabicParenR"/>
            </a:pPr>
            <a:r>
              <a:rPr lang="fr-FR" dirty="0" smtClean="0">
                <a:sym typeface="Wingdings" panose="05000000000000000000" pitchFamily="2" charset="2"/>
              </a:rPr>
              <a:t>Transposition au futur</a:t>
            </a:r>
            <a:endParaRPr lang="fr-FR" dirty="0">
              <a:sym typeface="Wingdings" panose="05000000000000000000" pitchFamily="2" charset="2"/>
            </a:endParaRPr>
          </a:p>
          <a:p>
            <a:endParaRPr lang="fr-FR" dirty="0"/>
          </a:p>
        </p:txBody>
      </p:sp>
      <p:sp>
        <p:nvSpPr>
          <p:cNvPr id="6" name="Espace réservé du texte 5"/>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090387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Transforme le texte en le mettant au passé.</a:t>
            </a:r>
            <a:endParaRPr lang="fr-FR" dirty="0"/>
          </a:p>
        </p:txBody>
      </p:sp>
      <p:sp>
        <p:nvSpPr>
          <p:cNvPr id="5" name="Espace réservé du texte 4"/>
          <p:cNvSpPr>
            <a:spLocks noGrp="1"/>
          </p:cNvSpPr>
          <p:nvPr>
            <p:ph type="body" sz="quarter" idx="11"/>
          </p:nvPr>
        </p:nvSpPr>
        <p:spPr/>
        <p:txBody>
          <a:bodyPr/>
          <a:lstStyle/>
          <a:p>
            <a:pPr lvl="3"/>
            <a:r>
              <a:rPr lang="fr-FR" sz="2800" b="1" dirty="0" smtClean="0">
                <a:solidFill>
                  <a:srgbClr val="FF0000"/>
                </a:solidFill>
                <a:latin typeface="CrayonL" panose="00000500000000000000" pitchFamily="2" charset="0"/>
              </a:rPr>
              <a:t>Hier</a:t>
            </a:r>
            <a:r>
              <a:rPr lang="fr-FR" dirty="0" smtClean="0"/>
              <a:t>, tout   </a:t>
            </a:r>
            <a:r>
              <a:rPr lang="fr-FR" dirty="0"/>
              <a:t>le   monde   applaudit ,   et   on   commence   à   se   creuser   la   cervelle .   On   fait   plusieurs   essais .   On   découpe   le   papier   comme   ci ,   puis   comme   ça .   On   dévide   des   tas   de   rouleaux   de   scotch .   On   invente   des   nœuds   compliqués .   Mais   le   résultat   n’est   jamais   très   réussi .</a:t>
            </a:r>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cxnSp>
        <p:nvCxnSpPr>
          <p:cNvPr id="8" name="Connecteur droit 7"/>
          <p:cNvCxnSpPr/>
          <p:nvPr/>
        </p:nvCxnSpPr>
        <p:spPr>
          <a:xfrm>
            <a:off x="3006403" y="2050135"/>
            <a:ext cx="10801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2214315" y="2150928"/>
            <a:ext cx="2088232" cy="523220"/>
          </a:xfrm>
          <a:prstGeom prst="rect">
            <a:avLst/>
          </a:prstGeom>
          <a:noFill/>
        </p:spPr>
        <p:txBody>
          <a:bodyPr wrap="square" rtlCol="0">
            <a:spAutoFit/>
          </a:bodyPr>
          <a:lstStyle/>
          <a:p>
            <a:r>
              <a:rPr lang="fr-FR" sz="2800" b="1" dirty="0" smtClean="0">
                <a:solidFill>
                  <a:srgbClr val="FF0000"/>
                </a:solidFill>
                <a:latin typeface="CrayonL" panose="00000500000000000000" pitchFamily="2" charset="0"/>
              </a:rPr>
              <a:t>a applaudit</a:t>
            </a:r>
            <a:endParaRPr lang="fr-FR" sz="2800" b="1" dirty="0">
              <a:solidFill>
                <a:srgbClr val="FF0000"/>
              </a:solidFill>
              <a:latin typeface="CrayonL" panose="00000500000000000000" pitchFamily="2" charset="0"/>
            </a:endParaRPr>
          </a:p>
        </p:txBody>
      </p:sp>
    </p:spTree>
    <p:extLst>
      <p:ext uri="{BB962C8B-B14F-4D97-AF65-F5344CB8AC3E}">
        <p14:creationId xmlns:p14="http://schemas.microsoft.com/office/powerpoint/2010/main" val="31884702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3</a:t>
            </a:r>
            <a:endParaRPr lang="fr-FR" sz="4500" dirty="0">
              <a:latin typeface="Lilly" pitchFamily="2" charset="0"/>
            </a:endParaRPr>
          </a:p>
        </p:txBody>
      </p:sp>
    </p:spTree>
    <p:extLst>
      <p:ext uri="{BB962C8B-B14F-4D97-AF65-F5344CB8AC3E}">
        <p14:creationId xmlns:p14="http://schemas.microsoft.com/office/powerpoint/2010/main" val="41561549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Transforme le texte en le mettant au futur.</a:t>
            </a:r>
            <a:endParaRPr lang="fr-FR" dirty="0"/>
          </a:p>
        </p:txBody>
      </p:sp>
      <p:sp>
        <p:nvSpPr>
          <p:cNvPr id="5" name="Espace réservé du texte 4"/>
          <p:cNvSpPr>
            <a:spLocks noGrp="1"/>
          </p:cNvSpPr>
          <p:nvPr>
            <p:ph type="body" sz="quarter" idx="11"/>
          </p:nvPr>
        </p:nvSpPr>
        <p:spPr/>
        <p:txBody>
          <a:bodyPr/>
          <a:lstStyle/>
          <a:p>
            <a:pPr lvl="3"/>
            <a:r>
              <a:rPr lang="fr-FR" sz="2800" b="1" dirty="0" smtClean="0">
                <a:solidFill>
                  <a:srgbClr val="FF0000"/>
                </a:solidFill>
                <a:latin typeface="CrayonL" panose="00000500000000000000" pitchFamily="2" charset="0"/>
              </a:rPr>
              <a:t>Demain</a:t>
            </a:r>
            <a:r>
              <a:rPr lang="fr-FR" dirty="0" smtClean="0"/>
              <a:t>, tout   </a:t>
            </a:r>
            <a:r>
              <a:rPr lang="fr-FR" dirty="0"/>
              <a:t>le   monde   applaudit ,   et   on   commence   à   se   creuser   la   cervelle .   On   fait   plusieurs   essais .   On   découpe   le   papier   comme   ci ,   puis   comme   ça .   On   dévide   des   tas   de   rouleaux   de   scotch .   On   invente   des   nœuds   compliqués .   Mais   le   résultat   n’est   jamais   très   réussi .</a:t>
            </a:r>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cxnSp>
        <p:nvCxnSpPr>
          <p:cNvPr id="8" name="Connecteur droit 7"/>
          <p:cNvCxnSpPr/>
          <p:nvPr/>
        </p:nvCxnSpPr>
        <p:spPr>
          <a:xfrm>
            <a:off x="3732270" y="2050135"/>
            <a:ext cx="10801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3006403" y="2150928"/>
            <a:ext cx="2088232" cy="523220"/>
          </a:xfrm>
          <a:prstGeom prst="rect">
            <a:avLst/>
          </a:prstGeom>
          <a:noFill/>
        </p:spPr>
        <p:txBody>
          <a:bodyPr wrap="square" rtlCol="0">
            <a:spAutoFit/>
          </a:bodyPr>
          <a:lstStyle/>
          <a:p>
            <a:r>
              <a:rPr lang="fr-FR" sz="2800" b="1" dirty="0" smtClean="0">
                <a:solidFill>
                  <a:srgbClr val="FF0000"/>
                </a:solidFill>
                <a:latin typeface="CrayonL" panose="00000500000000000000" pitchFamily="2" charset="0"/>
              </a:rPr>
              <a:t>applaudira</a:t>
            </a:r>
            <a:endParaRPr lang="fr-FR" sz="2800" b="1" dirty="0">
              <a:solidFill>
                <a:srgbClr val="FF0000"/>
              </a:solidFill>
              <a:latin typeface="CrayonL" panose="00000500000000000000" pitchFamily="2" charset="0"/>
            </a:endParaRPr>
          </a:p>
        </p:txBody>
      </p:sp>
    </p:spTree>
    <p:extLst>
      <p:ext uri="{BB962C8B-B14F-4D97-AF65-F5344CB8AC3E}">
        <p14:creationId xmlns:p14="http://schemas.microsoft.com/office/powerpoint/2010/main" val="39668989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Comparaison des verbes au 3 temps.</a:t>
            </a:r>
          </a:p>
          <a:p>
            <a:r>
              <a:rPr lang="fr-FR" dirty="0" smtClean="0"/>
              <a:t>Reprendre la liste des verbes au présent, déjà établie.</a:t>
            </a:r>
          </a:p>
          <a:p>
            <a:r>
              <a:rPr lang="fr-FR" dirty="0" smtClean="0"/>
              <a:t>Puis ajouter les deux autres listes : passé et futur.</a:t>
            </a:r>
            <a:endParaRPr lang="fr-FR" dirty="0"/>
          </a:p>
        </p:txBody>
      </p:sp>
      <p:sp>
        <p:nvSpPr>
          <p:cNvPr id="6" name="Espace réservé du texte 5"/>
          <p:cNvSpPr>
            <a:spLocks noGrp="1"/>
          </p:cNvSpPr>
          <p:nvPr>
            <p:ph type="body" sz="quarter" idx="11"/>
          </p:nvPr>
        </p:nvSpPr>
        <p:spPr/>
        <p:txBody>
          <a:bodyPr/>
          <a:lstStyle/>
          <a:p>
            <a:r>
              <a:rPr lang="fr-FR" sz="1600" dirty="0" smtClean="0"/>
              <a:t>Passé / présent / futur</a:t>
            </a:r>
            <a:endParaRPr lang="fr-FR" sz="1600" dirty="0"/>
          </a:p>
        </p:txBody>
      </p:sp>
    </p:spTree>
    <p:extLst>
      <p:ext uri="{BB962C8B-B14F-4D97-AF65-F5344CB8AC3E}">
        <p14:creationId xmlns:p14="http://schemas.microsoft.com/office/powerpoint/2010/main" val="31195220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Les verbes au passé et au futur :</a:t>
            </a:r>
            <a:endParaRPr lang="fr-FR" dirty="0"/>
          </a:p>
        </p:txBody>
      </p:sp>
      <p:sp>
        <p:nvSpPr>
          <p:cNvPr id="6" name="Espace réservé du texte 5"/>
          <p:cNvSpPr>
            <a:spLocks noGrp="1"/>
          </p:cNvSpPr>
          <p:nvPr>
            <p:ph type="body" sz="quarter" idx="12"/>
          </p:nvPr>
        </p:nvSpPr>
        <p:spPr/>
        <p:txBody>
          <a:bodyPr/>
          <a:lstStyle/>
          <a:p>
            <a:r>
              <a:rPr lang="fr-FR" sz="1600" dirty="0" smtClean="0"/>
              <a:t>Passé / présent / futur</a:t>
            </a:r>
            <a:endParaRPr lang="fr-FR" sz="1600" dirty="0"/>
          </a:p>
        </p:txBody>
      </p:sp>
      <p:graphicFrame>
        <p:nvGraphicFramePr>
          <p:cNvPr id="7" name="Tableau 6"/>
          <p:cNvGraphicFramePr>
            <a:graphicFrameLocks noGrp="1"/>
          </p:cNvGraphicFramePr>
          <p:nvPr>
            <p:extLst>
              <p:ext uri="{D42A27DB-BD31-4B8C-83A1-F6EECF244321}">
                <p14:modId xmlns:p14="http://schemas.microsoft.com/office/powerpoint/2010/main" val="1116056848"/>
              </p:ext>
            </p:extLst>
          </p:nvPr>
        </p:nvGraphicFramePr>
        <p:xfrm>
          <a:off x="306103" y="980728"/>
          <a:ext cx="9352629" cy="5681776"/>
        </p:xfrm>
        <a:graphic>
          <a:graphicData uri="http://schemas.openxmlformats.org/drawingml/2006/table">
            <a:tbl>
              <a:tblPr firstRow="1" bandRow="1">
                <a:tableStyleId>{5940675A-B579-460E-94D1-54222C63F5DA}</a:tableStyleId>
              </a:tblPr>
              <a:tblGrid>
                <a:gridCol w="3117543"/>
                <a:gridCol w="3117543"/>
                <a:gridCol w="3117543"/>
              </a:tblGrid>
              <a:tr h="180020">
                <a:tc>
                  <a:txBody>
                    <a:bodyPr/>
                    <a:lstStyle/>
                    <a:p>
                      <a:pPr algn="ctr">
                        <a:lnSpc>
                          <a:spcPct val="150000"/>
                        </a:lnSpc>
                      </a:pPr>
                      <a:r>
                        <a:rPr lang="fr-FR" dirty="0" smtClean="0">
                          <a:solidFill>
                            <a:srgbClr val="FF0000"/>
                          </a:solidFill>
                        </a:rPr>
                        <a:t>Au passé</a:t>
                      </a:r>
                      <a:endParaRPr lang="fr-FR" dirty="0">
                        <a:solidFill>
                          <a:srgbClr val="FF0000"/>
                        </a:solidFill>
                      </a:endParaRPr>
                    </a:p>
                  </a:txBody>
                  <a:tcPr/>
                </a:tc>
                <a:tc>
                  <a:txBody>
                    <a:bodyPr/>
                    <a:lstStyle/>
                    <a:p>
                      <a:pPr algn="ctr">
                        <a:lnSpc>
                          <a:spcPct val="150000"/>
                        </a:lnSpc>
                      </a:pPr>
                      <a:r>
                        <a:rPr lang="fr-FR" dirty="0" smtClean="0">
                          <a:solidFill>
                            <a:srgbClr val="FF0000"/>
                          </a:solidFill>
                        </a:rPr>
                        <a:t>Au présent</a:t>
                      </a:r>
                      <a:endParaRPr lang="fr-FR" dirty="0">
                        <a:solidFill>
                          <a:srgbClr val="FF0000"/>
                        </a:solidFill>
                      </a:endParaRPr>
                    </a:p>
                  </a:txBody>
                  <a:tcPr/>
                </a:tc>
                <a:tc>
                  <a:txBody>
                    <a:bodyPr/>
                    <a:lstStyle/>
                    <a:p>
                      <a:pPr algn="ctr">
                        <a:lnSpc>
                          <a:spcPct val="150000"/>
                        </a:lnSpc>
                      </a:pPr>
                      <a:r>
                        <a:rPr lang="fr-FR" dirty="0" smtClean="0">
                          <a:solidFill>
                            <a:srgbClr val="FF0000"/>
                          </a:solidFill>
                        </a:rPr>
                        <a:t>Au futur</a:t>
                      </a:r>
                      <a:endParaRPr lang="fr-FR" dirty="0">
                        <a:solidFill>
                          <a:srgbClr val="FF0000"/>
                        </a:solidFill>
                      </a:endParaRPr>
                    </a:p>
                  </a:txBody>
                  <a:tcPr/>
                </a:tc>
              </a:tr>
              <a:tr h="5178856">
                <a:tc>
                  <a:txBody>
                    <a:bodyPr/>
                    <a:lstStyle/>
                    <a:p>
                      <a:pPr marL="0" algn="l" defTabSz="914400" rtl="0" eaLnBrk="1" latinLnBrk="0" hangingPunct="1">
                        <a:lnSpc>
                          <a:spcPct val="100000"/>
                        </a:lnSpc>
                      </a:pPr>
                      <a:endParaRPr lang="fr-FR" dirty="0" smtClean="0"/>
                    </a:p>
                    <a:p>
                      <a:pPr marL="0" algn="l" defTabSz="914400" rtl="0" eaLnBrk="1" latinLnBrk="0" hangingPunct="1">
                        <a:lnSpc>
                          <a:spcPct val="150000"/>
                        </a:lnSpc>
                      </a:pPr>
                      <a:r>
                        <a:rPr lang="fr-FR" sz="2800" b="1" kern="1200" dirty="0" smtClean="0">
                          <a:solidFill>
                            <a:srgbClr val="3333FF"/>
                          </a:solidFill>
                          <a:latin typeface="CrayonL" panose="00000500000000000000" pitchFamily="2" charset="0"/>
                          <a:ea typeface="+mn-ea"/>
                          <a:cs typeface="+mn-cs"/>
                        </a:rPr>
                        <a:t>on a applaudit</a:t>
                      </a:r>
                      <a:endParaRPr lang="fr-FR" sz="2800" b="1" kern="1200" dirty="0">
                        <a:solidFill>
                          <a:srgbClr val="3333FF"/>
                        </a:solidFill>
                        <a:latin typeface="CrayonL" panose="00000500000000000000" pitchFamily="2" charset="0"/>
                        <a:ea typeface="+mn-ea"/>
                        <a:cs typeface="+mn-cs"/>
                      </a:endParaRPr>
                    </a:p>
                  </a:txBody>
                  <a:tcPr/>
                </a:tc>
                <a:tc>
                  <a:txBody>
                    <a:bodyPr/>
                    <a:lstStyle/>
                    <a:p>
                      <a:pPr>
                        <a:lnSpc>
                          <a:spcPct val="100000"/>
                        </a:lnSpc>
                      </a:pPr>
                      <a:endParaRPr lang="fr-FR" dirty="0" smtClean="0"/>
                    </a:p>
                    <a:p>
                      <a:pPr>
                        <a:lnSpc>
                          <a:spcPct val="150000"/>
                        </a:lnSpc>
                      </a:pPr>
                      <a:r>
                        <a:rPr lang="fr-FR" sz="2800" b="1" dirty="0" smtClean="0">
                          <a:solidFill>
                            <a:srgbClr val="3333FF"/>
                          </a:solidFill>
                          <a:latin typeface="CrayonL" panose="00000500000000000000" pitchFamily="2" charset="0"/>
                        </a:rPr>
                        <a:t>on applaudit</a:t>
                      </a:r>
                    </a:p>
                    <a:p>
                      <a:pPr>
                        <a:lnSpc>
                          <a:spcPct val="150000"/>
                        </a:lnSpc>
                      </a:pPr>
                      <a:r>
                        <a:rPr lang="fr-FR" sz="2800" b="1" dirty="0" smtClean="0">
                          <a:solidFill>
                            <a:srgbClr val="3333FF"/>
                          </a:solidFill>
                          <a:latin typeface="CrayonL" panose="00000500000000000000" pitchFamily="2" charset="0"/>
                        </a:rPr>
                        <a:t>on</a:t>
                      </a:r>
                      <a:r>
                        <a:rPr lang="fr-FR" sz="2800" b="1" baseline="0" dirty="0" smtClean="0">
                          <a:solidFill>
                            <a:srgbClr val="3333FF"/>
                          </a:solidFill>
                          <a:latin typeface="CrayonL" panose="00000500000000000000" pitchFamily="2" charset="0"/>
                        </a:rPr>
                        <a:t> commence</a:t>
                      </a:r>
                    </a:p>
                    <a:p>
                      <a:pPr>
                        <a:lnSpc>
                          <a:spcPct val="150000"/>
                        </a:lnSpc>
                      </a:pPr>
                      <a:r>
                        <a:rPr lang="fr-FR" sz="2800" b="1" baseline="0" dirty="0" smtClean="0">
                          <a:solidFill>
                            <a:srgbClr val="3333FF"/>
                          </a:solidFill>
                          <a:latin typeface="CrayonL" panose="00000500000000000000" pitchFamily="2" charset="0"/>
                        </a:rPr>
                        <a:t>on fait</a:t>
                      </a:r>
                    </a:p>
                    <a:p>
                      <a:pPr>
                        <a:lnSpc>
                          <a:spcPct val="150000"/>
                        </a:lnSpc>
                      </a:pPr>
                      <a:r>
                        <a:rPr lang="fr-FR" sz="2800" b="1" baseline="0" dirty="0" smtClean="0">
                          <a:solidFill>
                            <a:srgbClr val="3333FF"/>
                          </a:solidFill>
                          <a:latin typeface="CrayonL" panose="00000500000000000000" pitchFamily="2" charset="0"/>
                        </a:rPr>
                        <a:t>on découpe</a:t>
                      </a:r>
                    </a:p>
                    <a:p>
                      <a:pPr>
                        <a:lnSpc>
                          <a:spcPct val="150000"/>
                        </a:lnSpc>
                      </a:pPr>
                      <a:r>
                        <a:rPr lang="fr-FR" sz="2800" b="1" baseline="0" dirty="0" smtClean="0">
                          <a:solidFill>
                            <a:srgbClr val="3333FF"/>
                          </a:solidFill>
                          <a:latin typeface="CrayonL" panose="00000500000000000000" pitchFamily="2" charset="0"/>
                        </a:rPr>
                        <a:t>on dévide</a:t>
                      </a:r>
                    </a:p>
                    <a:p>
                      <a:pPr>
                        <a:lnSpc>
                          <a:spcPct val="150000"/>
                        </a:lnSpc>
                      </a:pPr>
                      <a:r>
                        <a:rPr lang="fr-FR" sz="2800" b="1" baseline="0" dirty="0" smtClean="0">
                          <a:solidFill>
                            <a:srgbClr val="3333FF"/>
                          </a:solidFill>
                          <a:latin typeface="CrayonL" panose="00000500000000000000" pitchFamily="2" charset="0"/>
                        </a:rPr>
                        <a:t>on invente</a:t>
                      </a:r>
                    </a:p>
                    <a:p>
                      <a:pPr>
                        <a:lnSpc>
                          <a:spcPct val="150000"/>
                        </a:lnSpc>
                      </a:pPr>
                      <a:r>
                        <a:rPr lang="fr-FR" sz="2800" b="1" baseline="0" dirty="0" smtClean="0">
                          <a:solidFill>
                            <a:srgbClr val="3333FF"/>
                          </a:solidFill>
                          <a:latin typeface="CrayonL" panose="00000500000000000000" pitchFamily="2" charset="0"/>
                        </a:rPr>
                        <a:t>il n</a:t>
                      </a:r>
                      <a:r>
                        <a:rPr lang="fr-FR" sz="2800" b="0" baseline="0" dirty="0" smtClean="0">
                          <a:solidFill>
                            <a:srgbClr val="3333FF"/>
                          </a:solidFill>
                          <a:latin typeface="Cursive standard" pitchFamily="2" charset="0"/>
                        </a:rPr>
                        <a:t>’</a:t>
                      </a:r>
                      <a:r>
                        <a:rPr lang="fr-FR" sz="2800" b="1" baseline="0" dirty="0" smtClean="0">
                          <a:solidFill>
                            <a:srgbClr val="3333FF"/>
                          </a:solidFill>
                          <a:latin typeface="CrayonL" panose="00000500000000000000" pitchFamily="2" charset="0"/>
                        </a:rPr>
                        <a:t>est pas</a:t>
                      </a:r>
                      <a:endParaRPr lang="fr-FR" sz="2800" b="1" dirty="0">
                        <a:solidFill>
                          <a:srgbClr val="3333FF"/>
                        </a:solidFill>
                        <a:latin typeface="CrayonL" panose="00000500000000000000" pitchFamily="2" charset="0"/>
                      </a:endParaRPr>
                    </a:p>
                  </a:txBody>
                  <a:tcPr/>
                </a:tc>
                <a:tc>
                  <a:txBody>
                    <a:bodyPr/>
                    <a:lstStyle/>
                    <a:p>
                      <a:pPr marL="0" algn="l" defTabSz="914400" rtl="0" eaLnBrk="1" latinLnBrk="0" hangingPunct="1">
                        <a:lnSpc>
                          <a:spcPct val="100000"/>
                        </a:lnSpc>
                      </a:pPr>
                      <a:endParaRPr lang="fr-FR" dirty="0" smtClean="0"/>
                    </a:p>
                    <a:p>
                      <a:pPr marL="0" algn="l" defTabSz="914400" rtl="0" eaLnBrk="1" latinLnBrk="0" hangingPunct="1">
                        <a:lnSpc>
                          <a:spcPct val="150000"/>
                        </a:lnSpc>
                      </a:pPr>
                      <a:r>
                        <a:rPr lang="fr-FR" sz="2800" b="1" kern="1200" dirty="0" smtClean="0">
                          <a:solidFill>
                            <a:srgbClr val="3333FF"/>
                          </a:solidFill>
                          <a:latin typeface="CrayonL" panose="00000500000000000000" pitchFamily="2" charset="0"/>
                          <a:ea typeface="+mn-ea"/>
                          <a:cs typeface="+mn-cs"/>
                        </a:rPr>
                        <a:t>on applaudira</a:t>
                      </a:r>
                    </a:p>
                  </a:txBody>
                  <a:tcPr/>
                </a:tc>
              </a:tr>
            </a:tbl>
          </a:graphicData>
        </a:graphic>
      </p:graphicFrame>
    </p:spTree>
    <p:extLst>
      <p:ext uri="{BB962C8B-B14F-4D97-AF65-F5344CB8AC3E}">
        <p14:creationId xmlns:p14="http://schemas.microsoft.com/office/powerpoint/2010/main" val="24876350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4</a:t>
            </a:r>
          </a:p>
        </p:txBody>
      </p:sp>
    </p:spTree>
    <p:extLst>
      <p:ext uri="{BB962C8B-B14F-4D97-AF65-F5344CB8AC3E}">
        <p14:creationId xmlns:p14="http://schemas.microsoft.com/office/powerpoint/2010/main" val="8525776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Collectivement, lister toutes les expressions qui permettent de savoir quand se déroule l’action.</a:t>
            </a:r>
            <a:endParaRPr lang="fr-FR" dirty="0"/>
          </a:p>
        </p:txBody>
      </p:sp>
      <p:sp>
        <p:nvSpPr>
          <p:cNvPr id="3" name="Espace réservé du texte 2"/>
          <p:cNvSpPr>
            <a:spLocks noGrp="1"/>
          </p:cNvSpPr>
          <p:nvPr>
            <p:ph type="body" sz="quarter" idx="11"/>
          </p:nvPr>
        </p:nvSpPr>
        <p:spPr/>
        <p:txBody>
          <a:bodyPr/>
          <a:lstStyle/>
          <a:p>
            <a:r>
              <a:rPr lang="fr-FR" sz="1600" dirty="0" smtClean="0"/>
              <a:t>Passé / présent / futur</a:t>
            </a:r>
            <a:endParaRPr lang="fr-FR" sz="1600" dirty="0"/>
          </a:p>
        </p:txBody>
      </p:sp>
    </p:spTree>
    <p:extLst>
      <p:ext uri="{BB962C8B-B14F-4D97-AF65-F5344CB8AC3E}">
        <p14:creationId xmlns:p14="http://schemas.microsoft.com/office/powerpoint/2010/main" val="3720369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a:t>
            </a:r>
            <a:endParaRPr lang="fr-FR" sz="4500" dirty="0">
              <a:latin typeface="Lilly" pitchFamily="2" charset="0"/>
            </a:endParaRPr>
          </a:p>
        </p:txBody>
      </p:sp>
    </p:spTree>
    <p:extLst>
      <p:ext uri="{BB962C8B-B14F-4D97-AF65-F5344CB8AC3E}">
        <p14:creationId xmlns:p14="http://schemas.microsoft.com/office/powerpoint/2010/main" val="19513347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Quelles sont les expressions qui indiquent quand se passe l’action ?</a:t>
            </a:r>
            <a:endParaRPr lang="fr-FR" dirty="0"/>
          </a:p>
        </p:txBody>
      </p:sp>
      <p:sp>
        <p:nvSpPr>
          <p:cNvPr id="6" name="Espace réservé du texte 5"/>
          <p:cNvSpPr>
            <a:spLocks noGrp="1"/>
          </p:cNvSpPr>
          <p:nvPr>
            <p:ph type="body" sz="quarter" idx="12"/>
          </p:nvPr>
        </p:nvSpPr>
        <p:spPr/>
        <p:txBody>
          <a:bodyPr/>
          <a:lstStyle/>
          <a:p>
            <a:r>
              <a:rPr lang="fr-FR" sz="1600" dirty="0" smtClean="0"/>
              <a:t>Passé / présent / futur</a:t>
            </a:r>
            <a:endParaRPr lang="fr-FR" sz="1600" dirty="0"/>
          </a:p>
        </p:txBody>
      </p:sp>
      <p:graphicFrame>
        <p:nvGraphicFramePr>
          <p:cNvPr id="7" name="Tableau 6"/>
          <p:cNvGraphicFramePr>
            <a:graphicFrameLocks noGrp="1"/>
          </p:cNvGraphicFramePr>
          <p:nvPr>
            <p:extLst>
              <p:ext uri="{D42A27DB-BD31-4B8C-83A1-F6EECF244321}">
                <p14:modId xmlns:p14="http://schemas.microsoft.com/office/powerpoint/2010/main" val="3508937974"/>
              </p:ext>
            </p:extLst>
          </p:nvPr>
        </p:nvGraphicFramePr>
        <p:xfrm>
          <a:off x="270099" y="980728"/>
          <a:ext cx="9388635" cy="5580620"/>
        </p:xfrm>
        <a:graphic>
          <a:graphicData uri="http://schemas.openxmlformats.org/drawingml/2006/table">
            <a:tbl>
              <a:tblPr firstRow="1" bandRow="1">
                <a:tableStyleId>{5940675A-B579-460E-94D1-54222C63F5DA}</a:tableStyleId>
              </a:tblPr>
              <a:tblGrid>
                <a:gridCol w="3129545"/>
                <a:gridCol w="3129545"/>
                <a:gridCol w="3129545"/>
              </a:tblGrid>
              <a:tr h="342038">
                <a:tc>
                  <a:txBody>
                    <a:bodyPr/>
                    <a:lstStyle/>
                    <a:p>
                      <a:pPr algn="ctr"/>
                      <a:r>
                        <a:rPr lang="fr-FR" b="0" dirty="0" smtClean="0">
                          <a:solidFill>
                            <a:srgbClr val="FF0000"/>
                          </a:solidFill>
                        </a:rPr>
                        <a:t>passé</a:t>
                      </a:r>
                      <a:endParaRPr lang="fr-FR" b="0" dirty="0">
                        <a:solidFill>
                          <a:srgbClr val="FF0000"/>
                        </a:solidFill>
                      </a:endParaRPr>
                    </a:p>
                  </a:txBody>
                  <a:tcPr/>
                </a:tc>
                <a:tc>
                  <a:txBody>
                    <a:bodyPr/>
                    <a:lstStyle/>
                    <a:p>
                      <a:pPr algn="ctr"/>
                      <a:r>
                        <a:rPr lang="fr-FR" b="0" dirty="0" smtClean="0">
                          <a:solidFill>
                            <a:srgbClr val="FF0000"/>
                          </a:solidFill>
                        </a:rPr>
                        <a:t>présent</a:t>
                      </a:r>
                      <a:endParaRPr lang="fr-FR" b="0" dirty="0">
                        <a:solidFill>
                          <a:srgbClr val="FF0000"/>
                        </a:solidFill>
                      </a:endParaRPr>
                    </a:p>
                  </a:txBody>
                  <a:tcPr/>
                </a:tc>
                <a:tc>
                  <a:txBody>
                    <a:bodyPr/>
                    <a:lstStyle/>
                    <a:p>
                      <a:pPr algn="ctr"/>
                      <a:r>
                        <a:rPr lang="fr-FR" b="0" dirty="0" smtClean="0">
                          <a:solidFill>
                            <a:srgbClr val="FF0000"/>
                          </a:solidFill>
                        </a:rPr>
                        <a:t>futur</a:t>
                      </a:r>
                      <a:endParaRPr lang="fr-FR" b="0" dirty="0">
                        <a:solidFill>
                          <a:srgbClr val="FF0000"/>
                        </a:solidFill>
                      </a:endParaRPr>
                    </a:p>
                  </a:txBody>
                  <a:tcPr/>
                </a:tc>
              </a:tr>
              <a:tr h="5214860">
                <a:tc>
                  <a:txBody>
                    <a:bodyPr/>
                    <a:lstStyle/>
                    <a:p>
                      <a:r>
                        <a:rPr lang="fr-FR" sz="2800" b="1" dirty="0" smtClean="0">
                          <a:solidFill>
                            <a:srgbClr val="3333FF"/>
                          </a:solidFill>
                          <a:latin typeface="CrayonL" panose="00000500000000000000" pitchFamily="2" charset="0"/>
                        </a:rPr>
                        <a:t>hier</a:t>
                      </a:r>
                      <a:endParaRPr lang="fr-FR" sz="2800" b="1" dirty="0">
                        <a:solidFill>
                          <a:srgbClr val="3333FF"/>
                        </a:solidFill>
                        <a:latin typeface="CrayonL" panose="00000500000000000000" pitchFamily="2" charset="0"/>
                      </a:endParaRPr>
                    </a:p>
                  </a:txBody>
                  <a:tcPr/>
                </a:tc>
                <a:tc>
                  <a:txBody>
                    <a:bodyPr/>
                    <a:lstStyle/>
                    <a:p>
                      <a:endParaRPr lang="fr-FR" sz="2800" b="1" dirty="0">
                        <a:solidFill>
                          <a:srgbClr val="3333FF"/>
                        </a:solidFill>
                        <a:latin typeface="CrayonL" panose="00000500000000000000" pitchFamily="2" charset="0"/>
                      </a:endParaRPr>
                    </a:p>
                  </a:txBody>
                  <a:tcPr/>
                </a:tc>
                <a:tc>
                  <a:txBody>
                    <a:bodyPr/>
                    <a:lstStyle/>
                    <a:p>
                      <a:r>
                        <a:rPr lang="fr-FR" sz="2800" b="1" dirty="0" smtClean="0">
                          <a:solidFill>
                            <a:srgbClr val="3333FF"/>
                          </a:solidFill>
                          <a:latin typeface="CrayonL" panose="00000500000000000000" pitchFamily="2" charset="0"/>
                        </a:rPr>
                        <a:t>demain</a:t>
                      </a:r>
                      <a:endParaRPr lang="fr-FR" sz="2800" b="1" dirty="0">
                        <a:solidFill>
                          <a:srgbClr val="3333FF"/>
                        </a:solidFill>
                        <a:latin typeface="CrayonL" panose="00000500000000000000" pitchFamily="2" charset="0"/>
                      </a:endParaRPr>
                    </a:p>
                  </a:txBody>
                  <a:tcPr/>
                </a:tc>
              </a:tr>
            </a:tbl>
          </a:graphicData>
        </a:graphic>
      </p:graphicFrame>
    </p:spTree>
    <p:extLst>
      <p:ext uri="{BB962C8B-B14F-4D97-AF65-F5344CB8AC3E}">
        <p14:creationId xmlns:p14="http://schemas.microsoft.com/office/powerpoint/2010/main" val="25067778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5</a:t>
            </a:r>
            <a:endParaRPr lang="fr-FR" sz="4500" dirty="0">
              <a:latin typeface="Lilly" pitchFamily="2" charset="0"/>
            </a:endParaRPr>
          </a:p>
        </p:txBody>
      </p:sp>
    </p:spTree>
    <p:extLst>
      <p:ext uri="{BB962C8B-B14F-4D97-AF65-F5344CB8AC3E}">
        <p14:creationId xmlns:p14="http://schemas.microsoft.com/office/powerpoint/2010/main" val="13051157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u="none" dirty="0" smtClean="0">
                <a:solidFill>
                  <a:srgbClr val="00B050"/>
                </a:solidFill>
              </a:rPr>
              <a:t>Exercices </a:t>
            </a:r>
            <a:r>
              <a:rPr lang="fr-FR" u="none" dirty="0" smtClean="0">
                <a:solidFill>
                  <a:srgbClr val="00B050"/>
                </a:solidFill>
              </a:rPr>
              <a:t>1, </a:t>
            </a:r>
            <a:r>
              <a:rPr lang="fr-FR" u="none" dirty="0" smtClean="0">
                <a:solidFill>
                  <a:srgbClr val="00B050"/>
                </a:solidFill>
              </a:rPr>
              <a:t>2 </a:t>
            </a:r>
            <a:r>
              <a:rPr lang="fr-FR" u="none" dirty="0" smtClean="0">
                <a:solidFill>
                  <a:srgbClr val="00B050"/>
                </a:solidFill>
              </a:rPr>
              <a:t>et 3 : </a:t>
            </a:r>
            <a:r>
              <a:rPr lang="fr-FR" u="none" dirty="0" smtClean="0">
                <a:solidFill>
                  <a:srgbClr val="00B050"/>
                </a:solidFill>
              </a:rPr>
              <a:t>feuille</a:t>
            </a:r>
          </a:p>
          <a:p>
            <a:endParaRPr lang="fr-FR" dirty="0"/>
          </a:p>
          <a:p>
            <a:r>
              <a:rPr lang="fr-FR" dirty="0" smtClean="0"/>
              <a:t>Transforme à la forme négative :</a:t>
            </a:r>
          </a:p>
          <a:p>
            <a:pPr lvl="1">
              <a:lnSpc>
                <a:spcPct val="100000"/>
              </a:lnSpc>
            </a:pPr>
            <a:r>
              <a:rPr lang="fr-FR" dirty="0"/>
              <a:t>Après le gouter, on ira finir les cadeaux.</a:t>
            </a:r>
          </a:p>
          <a:p>
            <a:endParaRPr lang="fr-FR" dirty="0"/>
          </a:p>
          <a:p>
            <a:r>
              <a:rPr lang="fr-FR" dirty="0" smtClean="0"/>
              <a:t>Transpose le texte en le mettant au présent :</a:t>
            </a:r>
          </a:p>
          <a:p>
            <a:pPr lvl="1">
              <a:lnSpc>
                <a:spcPct val="100000"/>
              </a:lnSpc>
            </a:pPr>
            <a:r>
              <a:rPr lang="fr-FR" dirty="0" smtClean="0"/>
              <a:t>Demain, on ouvrira les lettres des enfants. On fera la liste de leurs souhaits. On préparera tous les cadeaux. On emballera le tout.</a:t>
            </a:r>
          </a:p>
          <a:p>
            <a:pPr lvl="2">
              <a:lnSpc>
                <a:spcPct val="100000"/>
              </a:lnSpc>
            </a:pPr>
            <a:r>
              <a:rPr lang="fr-FR" sz="1000" dirty="0" smtClean="0">
                <a:latin typeface="+mj-lt"/>
                <a:sym typeface="Wingdings" panose="05000000000000000000" pitchFamily="2" charset="2"/>
              </a:rPr>
              <a:t>	</a:t>
            </a:r>
            <a:r>
              <a:rPr lang="fr-FR" sz="2000" dirty="0" smtClean="0">
                <a:latin typeface="+mj-lt"/>
                <a:sym typeface="Wingdings" panose="05000000000000000000" pitchFamily="2" charset="2"/>
              </a:rPr>
              <a:t></a:t>
            </a:r>
            <a:r>
              <a:rPr lang="fr-FR" dirty="0" smtClean="0">
                <a:sym typeface="Wingdings" panose="05000000000000000000" pitchFamily="2" charset="2"/>
              </a:rPr>
              <a:t> </a:t>
            </a:r>
            <a:r>
              <a:rPr lang="fr-FR" dirty="0" smtClean="0"/>
              <a:t>Aujourd’hui , …</a:t>
            </a:r>
          </a:p>
          <a:p>
            <a:endParaRPr lang="fr-FR" dirty="0" smtClean="0"/>
          </a:p>
          <a:p>
            <a:r>
              <a:rPr lang="fr-FR" dirty="0"/>
              <a:t>Transpose le texte en le mettant au </a:t>
            </a:r>
            <a:r>
              <a:rPr lang="fr-FR" dirty="0" smtClean="0"/>
              <a:t>futur:</a:t>
            </a:r>
            <a:endParaRPr lang="fr-FR" dirty="0"/>
          </a:p>
          <a:p>
            <a:pPr lvl="1">
              <a:lnSpc>
                <a:spcPct val="100000"/>
              </a:lnSpc>
            </a:pPr>
            <a:r>
              <a:rPr lang="fr-FR" dirty="0" smtClean="0"/>
              <a:t>Aujourd’hui, on remplit la hotte avec les paquets. On charge la hotte sur le traineau. On attèle les rennes.</a:t>
            </a:r>
          </a:p>
          <a:p>
            <a:pPr lvl="2">
              <a:lnSpc>
                <a:spcPct val="100000"/>
              </a:lnSpc>
            </a:pPr>
            <a:r>
              <a:rPr lang="fr-FR" sz="1000" dirty="0" smtClean="0">
                <a:latin typeface="+mj-lt"/>
                <a:sym typeface="Wingdings" panose="05000000000000000000" pitchFamily="2" charset="2"/>
              </a:rPr>
              <a:t>	</a:t>
            </a:r>
            <a:r>
              <a:rPr lang="fr-FR" sz="2000" dirty="0" smtClean="0">
                <a:latin typeface="+mj-lt"/>
                <a:sym typeface="Wingdings" panose="05000000000000000000" pitchFamily="2" charset="2"/>
              </a:rPr>
              <a:t></a:t>
            </a:r>
            <a:r>
              <a:rPr lang="fr-FR" dirty="0" smtClean="0">
                <a:sym typeface="Wingdings" panose="05000000000000000000" pitchFamily="2" charset="2"/>
              </a:rPr>
              <a:t> Demain , …</a:t>
            </a:r>
            <a:endParaRPr lang="fr-FR" dirty="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042" y="1097490"/>
            <a:ext cx="508221" cy="585168"/>
          </a:xfrm>
          <a:prstGeom prst="rect">
            <a:avLst/>
          </a:prstGeom>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042" y="2199119"/>
            <a:ext cx="508221" cy="585168"/>
          </a:xfrm>
          <a:prstGeom prst="rect">
            <a:avLst/>
          </a:prstGeom>
        </p:spPr>
      </p:pic>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270" y="4257092"/>
            <a:ext cx="508221" cy="585168"/>
          </a:xfrm>
          <a:prstGeom prst="rect">
            <a:avLst/>
          </a:prstGeom>
        </p:spPr>
      </p:pic>
    </p:spTree>
    <p:extLst>
      <p:ext uri="{BB962C8B-B14F-4D97-AF65-F5344CB8AC3E}">
        <p14:creationId xmlns:p14="http://schemas.microsoft.com/office/powerpoint/2010/main" val="3954937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SkyDrive\c_CE2_12-13\Francais\Lecture\contes_noel\images\0003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0169" y="914400"/>
            <a:ext cx="72009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0006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Paquets cadeaux</a:t>
            </a:r>
            <a:endParaRPr lang="fr-FR" dirty="0"/>
          </a:p>
        </p:txBody>
      </p:sp>
      <p:sp>
        <p:nvSpPr>
          <p:cNvPr id="6" name="Espace réservé du texte 5"/>
          <p:cNvSpPr>
            <a:spLocks noGrp="1"/>
          </p:cNvSpPr>
          <p:nvPr>
            <p:ph type="body" sz="quarter" idx="10"/>
          </p:nvPr>
        </p:nvSpPr>
        <p:spPr/>
        <p:txBody>
          <a:bodyPr/>
          <a:lstStyle/>
          <a:p>
            <a:pPr>
              <a:lnSpc>
                <a:spcPct val="100000"/>
              </a:lnSpc>
            </a:pPr>
            <a:r>
              <a:rPr lang="fr-FR" sz="1700" b="0" dirty="0"/>
              <a:t>Dong, dong, dong… L’horloge de l’atelier sonne dix coups. C’est l’heure du gouter. Les lutins arrêtent de travailler. Ils s’installent sur des poufs et discutent avec animation.</a:t>
            </a:r>
          </a:p>
          <a:p>
            <a:pPr>
              <a:lnSpc>
                <a:spcPct val="100000"/>
              </a:lnSpc>
            </a:pPr>
            <a:r>
              <a:rPr lang="fr-FR" sz="1700" b="0" dirty="0"/>
              <a:t>Il reste des milliers de paquets à terminer. Bien sûr, certains sont faciles à faire. Par exemple, emballer une boite en carton, ça n’est pas très compliqué. Mais il arrive aussi aux lutins de s’arracher les cheveux : personne n’a jamais vraiment bien réussi à faire un bel emballage pour un ballon de foot, de basket ou de rugby. Le papier se plie n’importe comment, et la ficelle dorée ne veut jamais rester à sa place.</a:t>
            </a:r>
          </a:p>
          <a:p>
            <a:pPr>
              <a:lnSpc>
                <a:spcPct val="100000"/>
              </a:lnSpc>
            </a:pPr>
            <a:r>
              <a:rPr lang="fr-FR" sz="1700" b="0" dirty="0"/>
              <a:t>« De toute façon, c’est idiot de se donner trop de mal : les beaux emballages sont déchirés à toute vitesse, grogne Cosinus de mauvaise humeur.</a:t>
            </a:r>
          </a:p>
          <a:p>
            <a:pPr>
              <a:lnSpc>
                <a:spcPct val="100000"/>
              </a:lnSpc>
            </a:pPr>
            <a:r>
              <a:rPr lang="fr-FR" sz="1700" b="0" dirty="0"/>
              <a:t>— Pas du tout. C’est très important, un joli paquet ! » rétorque Yvain.</a:t>
            </a:r>
          </a:p>
          <a:p>
            <a:pPr>
              <a:lnSpc>
                <a:spcPct val="100000"/>
              </a:lnSpc>
            </a:pPr>
            <a:r>
              <a:rPr lang="fr-FR" sz="1700" b="0" dirty="0"/>
              <a:t>Wilfried suggère alors : « Occupons-nous ce matin de tous les cadeaux en forme de boule qui posent un problème. Ensemble, nous trouverons bien une solution. Demain, il ne nous restera plus que les paquets faciles à faire. »</a:t>
            </a:r>
          </a:p>
          <a:p>
            <a:pPr>
              <a:lnSpc>
                <a:spcPct val="100000"/>
              </a:lnSpc>
            </a:pPr>
            <a:r>
              <a:rPr lang="fr-FR" sz="1700" b="0" dirty="0"/>
              <a:t>Tout le monde applaudit, et on commence à se creuser la cervelle. On fait plusieurs essais. On découpe le papier comme ci, puis comme ça. On dévide des tas de rouleaux de scotch. On invente des nœuds compliqués. Mais le résultat n’est jamais très réussi.</a:t>
            </a:r>
          </a:p>
          <a:p>
            <a:pPr>
              <a:lnSpc>
                <a:spcPct val="100000"/>
              </a:lnSpc>
            </a:pPr>
            <a:r>
              <a:rPr lang="fr-FR" sz="1700" b="0" dirty="0"/>
              <a:t>Au bout d’une heure, il faut remonter le moral des troupes. </a:t>
            </a:r>
            <a:r>
              <a:rPr lang="fr-FR" sz="1700" b="0" dirty="0" err="1"/>
              <a:t>Xaverus</a:t>
            </a:r>
            <a:r>
              <a:rPr lang="fr-FR" sz="1700" b="0" dirty="0"/>
              <a:t> décide de faire une pause et de distribuer des friandises.</a:t>
            </a:r>
          </a:p>
          <a:p>
            <a:pPr>
              <a:lnSpc>
                <a:spcPct val="100000"/>
              </a:lnSpc>
            </a:pPr>
            <a:r>
              <a:rPr lang="fr-FR" sz="1700" b="0" dirty="0"/>
              <a:t>Alors, tout à coup, Yvain s’exclame : « J’ai trouvé ! Il suffit d’emballer tous ces fichus ballons comme des bonbons géants ! »</a:t>
            </a:r>
          </a:p>
          <a:p>
            <a:pPr>
              <a:lnSpc>
                <a:spcPct val="100000"/>
              </a:lnSpc>
            </a:pPr>
            <a:r>
              <a:rPr lang="fr-FR" sz="1700" b="0" dirty="0"/>
              <a:t>Aussitôt dit, aussitôt fait. Ça marche à merveille. On félicite le lutin pour son idée de génie</a:t>
            </a:r>
            <a:r>
              <a:rPr lang="fr-FR" sz="1700" b="0" dirty="0" smtClean="0"/>
              <a:t>.</a:t>
            </a:r>
          </a:p>
          <a:p>
            <a:pPr>
              <a:lnSpc>
                <a:spcPct val="100000"/>
              </a:lnSpc>
            </a:pPr>
            <a:endParaRPr lang="fr-FR" sz="1000" b="0" dirty="0"/>
          </a:p>
          <a:p>
            <a:pPr algn="r">
              <a:lnSpc>
                <a:spcPct val="100000"/>
              </a:lnSpc>
            </a:pPr>
            <a:r>
              <a:rPr lang="fr-FR" sz="1400" b="0" dirty="0">
                <a:latin typeface="Tahoma" panose="020B0604030504040204" pitchFamily="34" charset="0"/>
                <a:ea typeface="Tahoma" panose="020B0604030504040204" pitchFamily="34" charset="0"/>
                <a:cs typeface="Tahoma" panose="020B0604030504040204" pitchFamily="34" charset="0"/>
              </a:rPr>
              <a:t>De </a:t>
            </a:r>
            <a:r>
              <a:rPr lang="fr-FR" sz="1400" dirty="0">
                <a:latin typeface="Tahoma" panose="020B0604030504040204" pitchFamily="34" charset="0"/>
                <a:ea typeface="Tahoma" panose="020B0604030504040204" pitchFamily="34" charset="0"/>
                <a:cs typeface="Tahoma" panose="020B0604030504040204" pitchFamily="34" charset="0"/>
              </a:rPr>
              <a:t>Sylvie </a:t>
            </a:r>
            <a:r>
              <a:rPr lang="fr-FR" sz="1400" dirty="0" err="1">
                <a:latin typeface="Tahoma" panose="020B0604030504040204" pitchFamily="34" charset="0"/>
                <a:ea typeface="Tahoma" panose="020B0604030504040204" pitchFamily="34" charset="0"/>
                <a:cs typeface="Tahoma" panose="020B0604030504040204" pitchFamily="34" charset="0"/>
              </a:rPr>
              <a:t>Mathuissieulx</a:t>
            </a:r>
            <a:r>
              <a:rPr lang="fr-FR" sz="1400" b="0" dirty="0">
                <a:latin typeface="Tahoma" panose="020B0604030504040204" pitchFamily="34" charset="0"/>
                <a:ea typeface="Tahoma" panose="020B0604030504040204" pitchFamily="34" charset="0"/>
                <a:cs typeface="Tahoma" panose="020B0604030504040204" pitchFamily="34" charset="0"/>
              </a:rPr>
              <a:t>, illustré par </a:t>
            </a:r>
            <a:r>
              <a:rPr lang="fr-FR" sz="1400" dirty="0" err="1">
                <a:latin typeface="Tahoma" panose="020B0604030504040204" pitchFamily="34" charset="0"/>
                <a:ea typeface="Tahoma" panose="020B0604030504040204" pitchFamily="34" charset="0"/>
                <a:cs typeface="Tahoma" panose="020B0604030504040204" pitchFamily="34" charset="0"/>
              </a:rPr>
              <a:t>Maryana</a:t>
            </a:r>
            <a:r>
              <a:rPr lang="fr-FR" sz="1400" dirty="0">
                <a:latin typeface="Tahoma" panose="020B0604030504040204" pitchFamily="34" charset="0"/>
                <a:ea typeface="Tahoma" panose="020B0604030504040204" pitchFamily="34" charset="0"/>
                <a:cs typeface="Tahoma" panose="020B0604030504040204" pitchFamily="34" charset="0"/>
              </a:rPr>
              <a:t> </a:t>
            </a:r>
            <a:r>
              <a:rPr lang="fr-FR" sz="1400" dirty="0" err="1">
                <a:latin typeface="Tahoma" panose="020B0604030504040204" pitchFamily="34" charset="0"/>
                <a:ea typeface="Tahoma" panose="020B0604030504040204" pitchFamily="34" charset="0"/>
                <a:cs typeface="Tahoma" panose="020B0604030504040204" pitchFamily="34" charset="0"/>
              </a:rPr>
              <a:t>Itoïz</a:t>
            </a:r>
            <a:endParaRPr lang="fr-FR" sz="1400" dirty="0">
              <a:latin typeface="Tahoma" panose="020B0604030504040204" pitchFamily="34" charset="0"/>
              <a:ea typeface="Tahoma" panose="020B0604030504040204" pitchFamily="34" charset="0"/>
              <a:cs typeface="Tahoma" panose="020B0604030504040204" pitchFamily="34" charset="0"/>
            </a:endParaRPr>
          </a:p>
          <a:p>
            <a:pPr algn="r">
              <a:lnSpc>
                <a:spcPct val="100000"/>
              </a:lnSpc>
            </a:pPr>
            <a:r>
              <a:rPr lang="fr-FR" sz="1400" b="0" dirty="0">
                <a:latin typeface="Tahoma" panose="020B0604030504040204" pitchFamily="34" charset="0"/>
                <a:ea typeface="Tahoma" panose="020B0604030504040204" pitchFamily="34" charset="0"/>
                <a:cs typeface="Tahoma" panose="020B0604030504040204" pitchFamily="34" charset="0"/>
              </a:rPr>
              <a:t>Dans </a:t>
            </a:r>
            <a:r>
              <a:rPr lang="fr-FR" sz="1400" i="1" dirty="0">
                <a:latin typeface="Tahoma" panose="020B0604030504040204" pitchFamily="34" charset="0"/>
                <a:ea typeface="Tahoma" panose="020B0604030504040204" pitchFamily="34" charset="0"/>
                <a:cs typeface="Tahoma" panose="020B0604030504040204" pitchFamily="34" charset="0"/>
              </a:rPr>
              <a:t>24 histoires pour attendre Noël avec les petits</a:t>
            </a:r>
            <a:r>
              <a:rPr lang="fr-FR" sz="1400" b="0" dirty="0">
                <a:latin typeface="Tahoma" panose="020B0604030504040204" pitchFamily="34" charset="0"/>
                <a:ea typeface="Tahoma" panose="020B0604030504040204" pitchFamily="34" charset="0"/>
                <a:cs typeface="Tahoma" panose="020B0604030504040204" pitchFamily="34" charset="0"/>
              </a:rPr>
              <a:t>, Fleurus, octobre 2011</a:t>
            </a:r>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Questionnaire de compréhension.</a:t>
            </a:r>
          </a:p>
          <a:p>
            <a:endParaRPr lang="fr-FR" dirty="0"/>
          </a:p>
          <a:p>
            <a:r>
              <a:rPr lang="fr-FR" dirty="0" smtClean="0"/>
              <a:t>Lecture du premier tiers du texte par la maitresse.</a:t>
            </a:r>
          </a:p>
          <a:p>
            <a:r>
              <a:rPr lang="fr-FR" dirty="0" smtClean="0"/>
              <a:t>Lecture du deuxième tiers collectivement et à voix haute par les enfants.</a:t>
            </a:r>
          </a:p>
          <a:p>
            <a:r>
              <a:rPr lang="fr-FR" dirty="0" smtClean="0"/>
              <a:t>Lecture individuelle et silencieuse du dernier tiers.</a:t>
            </a:r>
            <a:endParaRPr lang="fr-FR" dirty="0"/>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341992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2</a:t>
            </a:r>
          </a:p>
        </p:txBody>
      </p:sp>
    </p:spTree>
    <p:extLst>
      <p:ext uri="{BB962C8B-B14F-4D97-AF65-F5344CB8AC3E}">
        <p14:creationId xmlns:p14="http://schemas.microsoft.com/office/powerpoint/2010/main" val="793332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p:cNvSpPr>
            <a:spLocks noGrp="1"/>
          </p:cNvSpPr>
          <p:nvPr>
            <p:ph type="body" sz="quarter" idx="10"/>
          </p:nvPr>
        </p:nvSpPr>
        <p:spPr/>
        <p:txBody>
          <a:bodyPr/>
          <a:lstStyle/>
          <a:p>
            <a:r>
              <a:rPr lang="fr-FR" dirty="0" smtClean="0"/>
              <a:t>Correction collective des exercices.</a:t>
            </a:r>
          </a:p>
          <a:p>
            <a:endParaRPr lang="fr-FR" dirty="0"/>
          </a:p>
          <a:p>
            <a:r>
              <a:rPr lang="fr-FR" dirty="0" smtClean="0"/>
              <a:t>Mettre à l’affichage les images des exercices.</a:t>
            </a:r>
            <a:endParaRPr lang="fr-FR" dirty="0"/>
          </a:p>
        </p:txBody>
      </p:sp>
      <p:sp>
        <p:nvSpPr>
          <p:cNvPr id="8" name="Espace réservé du texte 7"/>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30048536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endParaRPr lang="fr-FR"/>
          </a:p>
        </p:txBody>
      </p:sp>
      <p:sp>
        <p:nvSpPr>
          <p:cNvPr id="5" name="Espace réservé du texte 4"/>
          <p:cNvSpPr>
            <a:spLocks noGrp="1"/>
          </p:cNvSpPr>
          <p:nvPr>
            <p:ph type="body" sz="quarter" idx="11"/>
          </p:nvPr>
        </p:nvSpPr>
        <p:spPr/>
        <p:txBody>
          <a:bodyPr/>
          <a:lstStyle/>
          <a:p>
            <a:pPr algn="ctr"/>
            <a:r>
              <a:rPr lang="fr-FR" dirty="0" smtClean="0">
                <a:solidFill>
                  <a:srgbClr val="FF0000"/>
                </a:solidFill>
              </a:rPr>
              <a:t>Diapositives de correction.</a:t>
            </a:r>
            <a:endParaRPr lang="fr-FR" dirty="0">
              <a:solidFill>
                <a:srgbClr val="FF0000"/>
              </a:solidFill>
            </a:endParaRPr>
          </a:p>
        </p:txBody>
      </p:sp>
      <p:sp>
        <p:nvSpPr>
          <p:cNvPr id="6" name="Espace réservé du texte 5"/>
          <p:cNvSpPr>
            <a:spLocks noGrp="1"/>
          </p:cNvSpPr>
          <p:nvPr>
            <p:ph type="body" sz="quarter" idx="12"/>
          </p:nvPr>
        </p:nvSpPr>
        <p:spPr/>
        <p:txBody>
          <a:bodyPr/>
          <a:lstStyle/>
          <a:p>
            <a:r>
              <a:rPr lang="fr-FR" dirty="0" smtClean="0"/>
              <a:t>Correction</a:t>
            </a:r>
            <a:endParaRPr lang="fr-FR" dirty="0"/>
          </a:p>
        </p:txBody>
      </p:sp>
    </p:spTree>
    <p:extLst>
      <p:ext uri="{BB962C8B-B14F-4D97-AF65-F5344CB8AC3E}">
        <p14:creationId xmlns:p14="http://schemas.microsoft.com/office/powerpoint/2010/main" val="6460922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Le temps du texte, et transposition au passé puis au futur.</a:t>
            </a:r>
          </a:p>
          <a:p>
            <a:endParaRPr lang="fr-FR" dirty="0"/>
          </a:p>
          <a:p>
            <a:r>
              <a:rPr lang="fr-FR" dirty="0" smtClean="0"/>
              <a:t>A partir d’un morceau précis du texte :</a:t>
            </a:r>
          </a:p>
          <a:p>
            <a:pPr lvl="1"/>
            <a:r>
              <a:rPr lang="fr-FR" dirty="0"/>
              <a:t>Tout le monde applaudit, et on commence à se creuser la cervelle. On fait plusieurs essais. On découpe le papier comme ci, puis comme ça. On dévide des tas de rouleaux de scotch. On invente des nœuds compliqués. Mais le résultat n’est jamais très réussi</a:t>
            </a:r>
            <a:r>
              <a:rPr lang="fr-FR" dirty="0" smtClean="0"/>
              <a:t>.</a:t>
            </a:r>
          </a:p>
          <a:p>
            <a:endParaRPr lang="fr-FR" dirty="0" smtClean="0"/>
          </a:p>
          <a:p>
            <a:r>
              <a:rPr lang="fr-FR" dirty="0" smtClean="0"/>
              <a:t>Collectivement : chercher à quel temps est ce texte.</a:t>
            </a:r>
          </a:p>
          <a:p>
            <a:pPr marL="285750" indent="-285750">
              <a:buFont typeface="Wingdings"/>
              <a:buChar char="à"/>
            </a:pPr>
            <a:r>
              <a:rPr lang="fr-FR" dirty="0" smtClean="0">
                <a:sym typeface="Wingdings" panose="05000000000000000000" pitchFamily="2" charset="2"/>
              </a:rPr>
              <a:t>au présent.</a:t>
            </a:r>
          </a:p>
          <a:p>
            <a:endParaRPr lang="fr-FR" dirty="0" smtClean="0">
              <a:sym typeface="Wingdings" panose="05000000000000000000" pitchFamily="2" charset="2"/>
            </a:endParaRPr>
          </a:p>
          <a:p>
            <a:r>
              <a:rPr lang="fr-FR" dirty="0" smtClean="0">
                <a:sym typeface="Wingdings" panose="05000000000000000000" pitchFamily="2" charset="2"/>
              </a:rPr>
              <a:t>Chercher les verbes du texte.</a:t>
            </a:r>
          </a:p>
          <a:p>
            <a:r>
              <a:rPr lang="fr-FR" dirty="0" smtClean="0">
                <a:sym typeface="Wingdings" panose="05000000000000000000" pitchFamily="2" charset="2"/>
              </a:rPr>
              <a:t>Les encadrer en rouge, souligner en bleu qui fait l’action.</a:t>
            </a:r>
          </a:p>
          <a:p>
            <a:r>
              <a:rPr lang="fr-FR" dirty="0" smtClean="0">
                <a:sym typeface="Wingdings" panose="05000000000000000000" pitchFamily="2" charset="2"/>
              </a:rPr>
              <a:t>D’abord travail individuel, puis correction collective.</a:t>
            </a:r>
          </a:p>
          <a:p>
            <a:r>
              <a:rPr lang="fr-FR" dirty="0" smtClean="0">
                <a:sym typeface="Wingdings" panose="05000000000000000000" pitchFamily="2" charset="2"/>
              </a:rPr>
              <a:t>Faire la liste de tous les verbes, accompagnés de leur sujet</a:t>
            </a:r>
          </a:p>
        </p:txBody>
      </p:sp>
      <p:sp>
        <p:nvSpPr>
          <p:cNvPr id="3" name="Espace réservé du texte 2"/>
          <p:cNvSpPr>
            <a:spLocks noGrp="1"/>
          </p:cNvSpPr>
          <p:nvPr>
            <p:ph type="body" sz="quarter" idx="11"/>
          </p:nvPr>
        </p:nvSpPr>
        <p:spPr/>
        <p:txBody>
          <a:bodyPr/>
          <a:lstStyle/>
          <a:p>
            <a:r>
              <a:rPr lang="fr-FR" dirty="0" smtClean="0"/>
              <a:t>Le texte</a:t>
            </a:r>
            <a:endParaRPr lang="fr-FR" dirty="0"/>
          </a:p>
        </p:txBody>
      </p:sp>
    </p:spTree>
    <p:extLst>
      <p:ext uri="{BB962C8B-B14F-4D97-AF65-F5344CB8AC3E}">
        <p14:creationId xmlns:p14="http://schemas.microsoft.com/office/powerpoint/2010/main" val="3389690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45</TotalTime>
  <Words>700</Words>
  <Application>Microsoft Office PowerPoint</Application>
  <PresentationFormat>Personnalisé</PresentationFormat>
  <Paragraphs>110</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Faire de la grammaire au CE1 - Prérempli</vt:lpstr>
      <vt:lpstr>Présentation PowerPoint</vt:lpstr>
      <vt:lpstr>Présentation PowerPoint</vt:lpstr>
      <vt:lpstr>Présentation PowerPoint</vt:lpstr>
      <vt:lpstr>Paquets cadeaux</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12</cp:revision>
  <dcterms:created xsi:type="dcterms:W3CDTF">2014-12-11T17:02:59Z</dcterms:created>
  <dcterms:modified xsi:type="dcterms:W3CDTF">2014-12-14T10:27:23Z</dcterms:modified>
</cp:coreProperties>
</file>