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72" r:id="rId5"/>
    <p:sldId id="275" r:id="rId6"/>
    <p:sldId id="259" r:id="rId7"/>
    <p:sldId id="271" r:id="rId8"/>
    <p:sldId id="276" r:id="rId9"/>
    <p:sldId id="265" r:id="rId10"/>
    <p:sldId id="260" r:id="rId11"/>
    <p:sldId id="264" r:id="rId12"/>
    <p:sldId id="277" r:id="rId13"/>
    <p:sldId id="273" r:id="rId14"/>
    <p:sldId id="278" r:id="rId15"/>
    <p:sldId id="266" r:id="rId16"/>
    <p:sldId id="261" r:id="rId17"/>
    <p:sldId id="262" r:id="rId18"/>
    <p:sldId id="279" r:id="rId19"/>
    <p:sldId id="280" r:id="rId20"/>
    <p:sldId id="267" r:id="rId21"/>
    <p:sldId id="282" r:id="rId22"/>
    <p:sldId id="281" r:id="rId23"/>
    <p:sldId id="269" r:id="rId24"/>
    <p:sldId id="274" r:id="rId25"/>
    <p:sldId id="263" r:id="rId26"/>
    <p:sldId id="283" r:id="rId27"/>
  </p:sldIdLst>
  <p:sldSz cx="9901238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5FCF"/>
    <a:srgbClr val="9933FF"/>
    <a:srgbClr val="339933"/>
    <a:srgbClr val="3333FF"/>
    <a:srgbClr val="33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1" autoAdjust="0"/>
    <p:restoredTop sz="94660"/>
  </p:normalViewPr>
  <p:slideViewPr>
    <p:cSldViewPr snapToObjects="1">
      <p:cViewPr varScale="1">
        <p:scale>
          <a:sx n="94" d="100"/>
          <a:sy n="94" d="100"/>
        </p:scale>
        <p:origin x="-802" y="-77"/>
      </p:cViewPr>
      <p:guideLst>
        <p:guide orient="horz" pos="368"/>
        <p:guide pos="615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1526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540" y="115892"/>
            <a:ext cx="6646159" cy="662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309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ou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330" y="115888"/>
            <a:ext cx="6680579" cy="661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897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 userDrawn="1"/>
        </p:nvSpPr>
        <p:spPr>
          <a:xfrm>
            <a:off x="125412" y="115888"/>
            <a:ext cx="9648825" cy="630000"/>
          </a:xfrm>
          <a:prstGeom prst="rect">
            <a:avLst/>
          </a:prstGeom>
          <a:ln w="127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marL="3175" lvl="3" indent="0" algn="ctr"/>
            <a:endParaRPr lang="fr-FR" sz="3000" dirty="0">
              <a:latin typeface="Androgyne" pitchFamily="82" charset="0"/>
            </a:endParaRPr>
          </a:p>
        </p:txBody>
      </p:sp>
      <p:sp>
        <p:nvSpPr>
          <p:cNvPr id="3" name="Arrondir un rectangle avec un coin diagonal 2"/>
          <p:cNvSpPr/>
          <p:nvPr userDrawn="1"/>
        </p:nvSpPr>
        <p:spPr>
          <a:xfrm>
            <a:off x="233363" y="250888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070C0"/>
                </a:solidFill>
              </a:rPr>
              <a:t>Le texte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182426" y="26824"/>
            <a:ext cx="7591812" cy="699782"/>
          </a:xfrm>
          <a:prstGeom prst="rect">
            <a:avLst/>
          </a:prstGeom>
        </p:spPr>
        <p:txBody>
          <a:bodyPr anchor="ctr" anchorCtr="0"/>
          <a:lstStyle>
            <a:lvl1pPr>
              <a:defRPr sz="4000">
                <a:solidFill>
                  <a:srgbClr val="0070C0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0"/>
          </p:nvPr>
        </p:nvSpPr>
        <p:spPr>
          <a:xfrm>
            <a:off x="125412" y="836712"/>
            <a:ext cx="9648825" cy="5905401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1pPr>
            <a:lvl2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2pPr>
            <a:lvl3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3pPr>
            <a:lvl4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4pPr>
            <a:lvl5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7908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Maitres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339966"/>
                </a:solidFill>
              </a:rPr>
              <a:t>Collectif</a:t>
            </a:r>
            <a:endParaRPr lang="fr-FR" dirty="0">
              <a:solidFill>
                <a:srgbClr val="339966"/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3" y="584199"/>
            <a:ext cx="9645960" cy="6157913"/>
          </a:xfrm>
          <a:prstGeom prst="rect">
            <a:avLst/>
          </a:prstGeom>
          <a:ln w="25400">
            <a:solidFill>
              <a:srgbClr val="00B050"/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200" b="1" kern="1200" dirty="0">
                <a:solidFill>
                  <a:srgbClr val="00B050"/>
                </a:solidFill>
                <a:latin typeface="Gabriola" panose="04040605051002020D02" pitchFamily="82" charset="0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1"/>
          </p:nvPr>
        </p:nvSpPr>
        <p:spPr>
          <a:xfrm>
            <a:off x="7625615" y="132384"/>
            <a:ext cx="2026659" cy="360362"/>
          </a:xfrm>
          <a:prstGeom prst="rect">
            <a:avLst/>
          </a:prstGeom>
        </p:spPr>
        <p:txBody>
          <a:bodyPr/>
          <a:lstStyle>
            <a:lvl1pPr marL="285750" indent="-28575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buFontTx/>
              <a:buNone/>
              <a:defRPr lang="fr-FR" sz="1800" kern="1200" dirty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</a:pPr>
            <a:r>
              <a:rPr lang="fr-FR" dirty="0" smtClean="0"/>
              <a:t>Modifiez les styles du texte du masque</a:t>
            </a:r>
          </a:p>
          <a:p>
            <a:pPr marL="0" lvl="1" indent="0" algn="ctr" defTabSz="914400" rtl="0" eaLnBrk="1" latinLnBrk="0" hangingPunct="1">
              <a:spcBef>
                <a:spcPct val="20000"/>
              </a:spcBef>
            </a:pPr>
            <a:r>
              <a:rPr lang="fr-FR" dirty="0" smtClean="0"/>
              <a:t>Deuxième niveau</a:t>
            </a:r>
          </a:p>
          <a:p>
            <a:pPr marL="0" lvl="2" indent="0" algn="ctr" defTabSz="914400" rtl="0" eaLnBrk="1" latinLnBrk="0" hangingPunct="1">
              <a:spcBef>
                <a:spcPct val="20000"/>
              </a:spcBef>
            </a:pPr>
            <a:r>
              <a:rPr lang="fr-FR" dirty="0" smtClean="0"/>
              <a:t>Troisième niveau</a:t>
            </a:r>
          </a:p>
          <a:p>
            <a:pPr marL="0" lvl="3" indent="0" algn="ctr" defTabSz="914400" rtl="0" eaLnBrk="1" latinLnBrk="0" hangingPunct="1">
              <a:spcBef>
                <a:spcPct val="20000"/>
              </a:spcBef>
            </a:pPr>
            <a:r>
              <a:rPr lang="fr-FR" dirty="0" smtClean="0"/>
              <a:t>Quatrième niveau</a:t>
            </a:r>
          </a:p>
          <a:p>
            <a:pPr marL="0" lvl="4" indent="0" algn="ctr" defTabSz="914400" rtl="0" eaLnBrk="1" latinLnBrk="0" hangingPunct="1">
              <a:spcBef>
                <a:spcPct val="20000"/>
              </a:spcBef>
            </a:pPr>
            <a:r>
              <a:rPr lang="fr-FR" dirty="0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26380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Élè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30991" y="130174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Collectif</a:t>
            </a:r>
            <a:endParaRPr lang="fr-FR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684"/>
            <a:ext cx="9648824" cy="6157429"/>
          </a:xfrm>
          <a:prstGeom prst="rect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dirty="0" smtClean="0">
                <a:latin typeface="Ecriture A" pitchFamily="50" charset="0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dirty="0" smtClean="0">
                <a:latin typeface="Cursive standard" pitchFamily="2" charset="0"/>
              </a:defRPr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dirty="0" smtClean="0"/>
            </a:lvl4pPr>
            <a:lvl5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b="1" dirty="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1124744"/>
            <a:ext cx="9643246" cy="5617369"/>
          </a:xfrm>
          <a:prstGeom prst="rect">
            <a:avLst/>
          </a:prstGeom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1800" u="sng" dirty="0" smtClean="0">
                <a:solidFill>
                  <a:srgbClr val="3333FF"/>
                </a:solidFill>
                <a:latin typeface="Sassoon Infant Std" pitchFamily="34" charset="0"/>
              </a:defRPr>
            </a:lvl3pPr>
            <a:lvl4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dirty="0" smtClean="0"/>
            </a:lvl4pPr>
            <a:lvl5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7" name="Rogner un rectangle avec un coin du même côté 6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7632074" y="129812"/>
            <a:ext cx="2026659" cy="360362"/>
          </a:xfrm>
          <a:prstGeom prst="rect">
            <a:avLst/>
          </a:prstGeom>
        </p:spPr>
        <p:txBody>
          <a:bodyPr anchor="t" anchorCtr="0"/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2316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nage Sey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" y="98057"/>
            <a:ext cx="9901238" cy="669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038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ivid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101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9F5FC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9F5FCF"/>
                </a:solidFill>
              </a:rPr>
              <a:t>Individuel</a:t>
            </a:r>
            <a:endParaRPr lang="fr-FR" dirty="0">
              <a:solidFill>
                <a:srgbClr val="9F5FCF"/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8964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9F5F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rgbClr val="9F5FCF"/>
              </a:solidFill>
            </a:endParaRPr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199"/>
            <a:ext cx="9648824" cy="6157913"/>
          </a:xfrm>
          <a:prstGeom prst="rect">
            <a:avLst/>
          </a:prstGeom>
          <a:ln w="25400">
            <a:solidFill>
              <a:srgbClr val="9F5FCF"/>
            </a:solidFill>
          </a:ln>
        </p:spPr>
        <p:txBody>
          <a:bodyPr/>
          <a:lstStyle>
            <a:lvl1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3pPr>
            <a:lvl4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0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7626350" y="131763"/>
            <a:ext cx="2076450" cy="357187"/>
          </a:xfrm>
          <a:prstGeom prst="rect">
            <a:avLst/>
          </a:prstGeom>
        </p:spPr>
        <p:txBody>
          <a:bodyPr/>
          <a:lstStyle>
            <a:lvl1pPr>
              <a:defRPr lang="fr-FR" sz="1800" kern="1200" dirty="0" smtClean="0">
                <a:solidFill>
                  <a:srgbClr val="9F5FCF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FontTx/>
              <a:buNone/>
            </a:pPr>
            <a:r>
              <a:rPr lang="fr-FR" dirty="0" smtClean="0"/>
              <a:t>Modifiez les styles du texte du masque</a:t>
            </a:r>
          </a:p>
          <a:p>
            <a:pPr marL="0" lvl="0" indent="0" algn="ctr" defTabSz="914400" rtl="0" eaLnBrk="1" latinLnBrk="0" hangingPunct="1">
              <a:spcBef>
                <a:spcPct val="20000"/>
              </a:spcBef>
              <a:buFontTx/>
              <a:buNone/>
            </a:pPr>
            <a:r>
              <a:rPr lang="fr-FR" dirty="0" smtClean="0"/>
              <a:t>Deuxième niveau</a:t>
            </a:r>
          </a:p>
          <a:p>
            <a:pPr marL="0" lvl="0" indent="0" algn="ctr" defTabSz="914400" rtl="0" eaLnBrk="1" latinLnBrk="0" hangingPunct="1">
              <a:spcBef>
                <a:spcPct val="20000"/>
              </a:spcBef>
              <a:buFontTx/>
              <a:buNone/>
            </a:pPr>
            <a:r>
              <a:rPr lang="fr-FR" dirty="0" smtClean="0"/>
              <a:t>Troisième niveau</a:t>
            </a:r>
          </a:p>
          <a:p>
            <a:pPr marL="0" lvl="0" indent="0" algn="ctr" defTabSz="914400" rtl="0" eaLnBrk="1" latinLnBrk="0" hangingPunct="1">
              <a:spcBef>
                <a:spcPct val="20000"/>
              </a:spcBef>
              <a:buFontTx/>
              <a:buNone/>
            </a:pPr>
            <a:r>
              <a:rPr lang="fr-FR" dirty="0" smtClean="0"/>
              <a:t>Quatrième niveau</a:t>
            </a:r>
          </a:p>
          <a:p>
            <a:pPr marL="0" lvl="0" indent="0" algn="ctr" defTabSz="914400" rtl="0" eaLnBrk="1" latinLnBrk="0" hangingPunct="1">
              <a:spcBef>
                <a:spcPct val="20000"/>
              </a:spcBef>
              <a:buFontTx/>
              <a:buNone/>
            </a:pPr>
            <a:r>
              <a:rPr lang="fr-FR" dirty="0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1740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ynthè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Page</a:t>
            </a:r>
            <a:r>
              <a:rPr lang="fr-FR" baseline="0" dirty="0" smtClean="0">
                <a:solidFill>
                  <a:schemeClr val="accent6">
                    <a:lumMod val="75000"/>
                  </a:schemeClr>
                </a:solidFill>
              </a:rPr>
              <a:t> de garde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341" y="-758715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Synthèse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Rectangle à coins arrondis 1"/>
          <p:cNvSpPr/>
          <p:nvPr userDrawn="1"/>
        </p:nvSpPr>
        <p:spPr>
          <a:xfrm>
            <a:off x="125414" y="2035410"/>
            <a:ext cx="9648824" cy="2628292"/>
          </a:xfrm>
          <a:prstGeom prst="roundRect">
            <a:avLst>
              <a:gd name="adj" fmla="val 6029"/>
            </a:avLst>
          </a:prstGeom>
          <a:ln w="254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125414" y="2629476"/>
            <a:ext cx="9643912" cy="72008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rgbClr val="3333FF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/>
          </p:nvPr>
        </p:nvSpPr>
        <p:spPr>
          <a:xfrm>
            <a:off x="125414" y="3349556"/>
            <a:ext cx="9643911" cy="131445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lang="fr-FR" sz="2000" dirty="0" smtClean="0"/>
            </a:lvl1pPr>
            <a:lvl2pPr>
              <a:defRPr lang="fr-FR" dirty="0" smtClean="0"/>
            </a:lvl2pPr>
            <a:lvl3pPr>
              <a:defRPr lang="fr-FR" dirty="0" smtClean="0"/>
            </a:lvl3pPr>
            <a:lvl4pPr>
              <a:defRPr lang="fr-FR" dirty="0" smtClean="0"/>
            </a:lvl4pPr>
            <a:lvl5pPr>
              <a:defRPr lang="fr-FR" dirty="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4519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5432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2119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61" r:id="rId3"/>
    <p:sldLayoutId id="2147483662" r:id="rId4"/>
    <p:sldLayoutId id="2147483664" r:id="rId5"/>
    <p:sldLayoutId id="2147483670" r:id="rId6"/>
    <p:sldLayoutId id="2147483668" r:id="rId7"/>
    <p:sldLayoutId id="2147483669" r:id="rId8"/>
    <p:sldLayoutId id="2147483671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299599" y="620688"/>
            <a:ext cx="5457982" cy="11881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Texte 1   ~   Semaine 1, période </a:t>
            </a:r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3</a:t>
            </a:r>
            <a:endParaRPr lang="fr-FR" sz="3000" dirty="0" smtClean="0">
              <a:solidFill>
                <a:schemeClr val="bg1"/>
              </a:solidFill>
              <a:latin typeface="Gabriola" panose="04040605051002020D02" pitchFamily="82" charset="0"/>
            </a:endParaRPr>
          </a:p>
          <a:p>
            <a:pPr algn="ctr"/>
            <a:r>
              <a:rPr lang="fr-FR" sz="36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Adèle la petite tortue</a:t>
            </a:r>
            <a:endParaRPr lang="fr-FR" sz="3600" dirty="0">
              <a:solidFill>
                <a:schemeClr val="bg1"/>
              </a:soli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04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 smtClean="0"/>
              <a:t>(Diapo de travail : voir les phases suivantes – Compléter avec les étiquettes mots)</a:t>
            </a:r>
          </a:p>
          <a:p>
            <a:endParaRPr lang="fr-FR" dirty="0"/>
          </a:p>
          <a:p>
            <a:r>
              <a:rPr lang="fr-FR" dirty="0" smtClean="0"/>
              <a:t>1) Reconstituer </a:t>
            </a:r>
            <a:r>
              <a:rPr lang="fr-FR" dirty="0" smtClean="0"/>
              <a:t>la</a:t>
            </a:r>
            <a:r>
              <a:rPr lang="fr-FR" dirty="0" smtClean="0"/>
              <a:t> phrase suivante </a:t>
            </a:r>
            <a:r>
              <a:rPr lang="fr-FR" dirty="0" smtClean="0"/>
              <a:t>:</a:t>
            </a:r>
          </a:p>
          <a:p>
            <a:pPr lvl="1"/>
            <a:r>
              <a:rPr lang="fr-FR" dirty="0" smtClean="0"/>
              <a:t>mange   -   une feuille   -   Raoul l’escargot   -   tranquillement   -   derrière Adèle</a:t>
            </a:r>
            <a:endParaRPr lang="fr-FR" dirty="0" smtClean="0"/>
          </a:p>
          <a:p>
            <a:r>
              <a:rPr lang="fr-FR" dirty="0" smtClean="0"/>
              <a:t>Donner les différentes possibilités en fonction de la place des compléments circonstanciels.</a:t>
            </a:r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r>
              <a:rPr lang="fr-FR" dirty="0" smtClean="0"/>
              <a:t>2) Transformation des phrases interrogatives :</a:t>
            </a:r>
          </a:p>
          <a:p>
            <a:pPr lvl="1"/>
            <a:r>
              <a:rPr lang="fr-FR" dirty="0" smtClean="0"/>
              <a:t>Tu pleures ?</a:t>
            </a:r>
          </a:p>
          <a:p>
            <a:pPr lvl="1"/>
            <a:r>
              <a:rPr lang="fr-FR" dirty="0" smtClean="0"/>
              <a:t>Tu veux bien ?</a:t>
            </a:r>
            <a:endParaRPr lang="fr-FR" dirty="0"/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3) Transformation </a:t>
            </a:r>
            <a:r>
              <a:rPr lang="fr-FR" dirty="0" smtClean="0"/>
              <a:t>affirmatif / négatif :</a:t>
            </a:r>
          </a:p>
          <a:p>
            <a:pPr lvl="1"/>
            <a:r>
              <a:rPr lang="fr-FR" dirty="0" smtClean="0"/>
              <a:t>Je n’ai pas d’amis.</a:t>
            </a:r>
          </a:p>
          <a:p>
            <a:pPr lvl="1"/>
            <a:r>
              <a:rPr lang="fr-FR" dirty="0" smtClean="0"/>
              <a:t>Je reste toujours dans ce jardin.</a:t>
            </a:r>
          </a:p>
          <a:p>
            <a:pPr lvl="1"/>
            <a:r>
              <a:rPr lang="fr-FR" dirty="0" smtClean="0"/>
              <a:t>Je peux être ton ami.</a:t>
            </a:r>
          </a:p>
          <a:p>
            <a:endParaRPr lang="fr-FR" dirty="0"/>
          </a:p>
          <a:p>
            <a:endParaRPr lang="fr-FR" dirty="0" smtClean="0"/>
          </a:p>
          <a:p>
            <a:r>
              <a:rPr lang="fr-FR" dirty="0" smtClean="0"/>
              <a:t>4) Analyse fonctionnelle de phrases : trouver le verbe et sujet d’une (ou plusieurs) phrase(s)</a:t>
            </a:r>
          </a:p>
          <a:p>
            <a:pPr lvl="1"/>
            <a:r>
              <a:rPr lang="fr-FR" dirty="0" smtClean="0"/>
              <a:t>Raoul l’escargot mange une feuille de laitue.</a:t>
            </a:r>
          </a:p>
          <a:p>
            <a:pPr lvl="1"/>
            <a:r>
              <a:rPr lang="fr-FR" dirty="0" smtClean="0"/>
              <a:t>Adèle la tortue avance lentement.</a:t>
            </a:r>
          </a:p>
          <a:p>
            <a:pPr lvl="1"/>
            <a:r>
              <a:rPr lang="fr-FR" dirty="0" smtClean="0"/>
              <a:t>Les deux amis sortent du jardin et partent ensemble.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5060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Remets les mots dans l’ordre pour former une phrase </a:t>
            </a:r>
            <a:r>
              <a:rPr lang="fr-FR" dirty="0" smtClean="0"/>
              <a:t>correcte. Trouve toutes les phrases possibles.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>
          <a:xfrm>
            <a:off x="125414" y="1268760"/>
            <a:ext cx="9358045" cy="5473353"/>
          </a:xfrm>
        </p:spPr>
        <p:txBody>
          <a:bodyPr/>
          <a:lstStyle/>
          <a:p>
            <a:pPr lvl="2"/>
            <a:endParaRPr lang="fr-FR" dirty="0"/>
          </a:p>
          <a:p>
            <a:pPr lvl="2"/>
            <a:endParaRPr lang="fr-FR" b="0" dirty="0" smtClean="0"/>
          </a:p>
          <a:p>
            <a:pPr lvl="2"/>
            <a:endParaRPr lang="fr-FR" b="0" dirty="0" smtClean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5515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Réécris ces questions d’une autre manière :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360000" indent="-360000">
              <a:buFont typeface="+mj-lt"/>
              <a:buAutoNum type="arabicParenR"/>
            </a:pPr>
            <a:r>
              <a:rPr lang="fr-FR" dirty="0"/>
              <a:t>Tu pleures ?</a:t>
            </a:r>
          </a:p>
          <a:p>
            <a:pPr marL="360000" indent="-360000">
              <a:lnSpc>
                <a:spcPct val="400000"/>
              </a:lnSpc>
              <a:buFont typeface="+mj-lt"/>
              <a:buAutoNum type="arabicParenR"/>
            </a:pPr>
            <a:r>
              <a:rPr lang="fr-FR" dirty="0"/>
              <a:t>Tu veux bien </a:t>
            </a:r>
            <a:r>
              <a:rPr lang="fr-FR" dirty="0" smtClean="0"/>
              <a:t>?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1513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Transforme les phrases en phrase négative, ou le contraire :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360000" lvl="1" indent="-360000">
              <a:lnSpc>
                <a:spcPct val="100000"/>
              </a:lnSpc>
              <a:buFont typeface="+mj-lt"/>
              <a:buAutoNum type="arabicParenR"/>
            </a:pPr>
            <a:r>
              <a:rPr lang="fr-FR" sz="3600" dirty="0">
                <a:latin typeface="Ecriture A" pitchFamily="50" charset="0"/>
              </a:rPr>
              <a:t>Je n’ai pas d’amis.</a:t>
            </a:r>
          </a:p>
          <a:p>
            <a:pPr marL="360000" lvl="1" indent="-360000">
              <a:lnSpc>
                <a:spcPct val="400000"/>
              </a:lnSpc>
              <a:buFont typeface="+mj-lt"/>
              <a:buAutoNum type="arabicParenR"/>
            </a:pPr>
            <a:r>
              <a:rPr lang="fr-FR" sz="3600" dirty="0">
                <a:latin typeface="Ecriture A" pitchFamily="50" charset="0"/>
              </a:rPr>
              <a:t>Je reste toujours dans ce jardin.</a:t>
            </a:r>
          </a:p>
          <a:p>
            <a:pPr marL="360000" lvl="1" indent="-360000">
              <a:lnSpc>
                <a:spcPct val="400000"/>
              </a:lnSpc>
              <a:buFont typeface="+mj-lt"/>
              <a:buAutoNum type="arabicParenR"/>
            </a:pPr>
            <a:r>
              <a:rPr lang="fr-FR" sz="3600" dirty="0">
                <a:latin typeface="Ecriture A" pitchFamily="50" charset="0"/>
              </a:rPr>
              <a:t>Je peux être ton ami.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42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Encadre le verbe de la phrase en rouge.</a:t>
            </a:r>
          </a:p>
          <a:p>
            <a:r>
              <a:rPr lang="fr-FR" dirty="0" smtClean="0"/>
              <a:t>Souligne qui fait l’action en bleu.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140062" y="1264859"/>
            <a:ext cx="9643246" cy="5477254"/>
          </a:xfrm>
        </p:spPr>
        <p:txBody>
          <a:bodyPr/>
          <a:lstStyle/>
          <a:p>
            <a:pPr marL="360000" indent="-360000">
              <a:buFont typeface="+mj-lt"/>
              <a:buAutoNum type="arabicParenR"/>
            </a:pPr>
            <a:r>
              <a:rPr lang="fr-FR" dirty="0" smtClean="0"/>
              <a:t>Raoul  l’escargot  </a:t>
            </a:r>
            <a:r>
              <a:rPr lang="fr-FR" dirty="0"/>
              <a:t>mange </a:t>
            </a:r>
            <a:r>
              <a:rPr lang="fr-FR" dirty="0" smtClean="0"/>
              <a:t> une  feuille  de  laitue .</a:t>
            </a:r>
            <a:endParaRPr lang="fr-FR" dirty="0"/>
          </a:p>
          <a:p>
            <a:pPr marL="360000" indent="-360000">
              <a:lnSpc>
                <a:spcPct val="300000"/>
              </a:lnSpc>
              <a:buFont typeface="+mj-lt"/>
              <a:buAutoNum type="arabicParenR"/>
            </a:pPr>
            <a:r>
              <a:rPr lang="fr-FR" dirty="0" smtClean="0"/>
              <a:t>Adèle  la  tortue  </a:t>
            </a:r>
            <a:r>
              <a:rPr lang="fr-FR" dirty="0"/>
              <a:t>avance </a:t>
            </a:r>
            <a:r>
              <a:rPr lang="fr-FR" dirty="0" smtClean="0"/>
              <a:t> lentement .</a:t>
            </a:r>
          </a:p>
          <a:p>
            <a:pPr marL="360000" indent="-360000">
              <a:lnSpc>
                <a:spcPct val="300000"/>
              </a:lnSpc>
              <a:buFont typeface="+mj-lt"/>
              <a:buAutoNum type="arabicParenR"/>
            </a:pPr>
            <a:r>
              <a:rPr lang="fr-FR" dirty="0" smtClean="0"/>
              <a:t>Les  deux  amis  sortent  </a:t>
            </a:r>
            <a:r>
              <a:rPr lang="fr-FR" dirty="0"/>
              <a:t>du </a:t>
            </a:r>
            <a:r>
              <a:rPr lang="fr-FR" dirty="0" smtClean="0"/>
              <a:t> jardin  </a:t>
            </a:r>
            <a:r>
              <a:rPr lang="fr-FR" dirty="0"/>
              <a:t>et </a:t>
            </a:r>
            <a:r>
              <a:rPr lang="fr-FR" dirty="0" smtClean="0"/>
              <a:t> partent  ensemble .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35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 smtClean="0">
                <a:latin typeface="Lilly" pitchFamily="2" charset="0"/>
              </a:rPr>
              <a:t>4</a:t>
            </a:r>
            <a:endParaRPr lang="fr-FR" sz="45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57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>
                <a:sym typeface="Wingdings" panose="05000000000000000000" pitchFamily="2" charset="2"/>
              </a:rPr>
              <a:t>(Diapo de travail : voir la page suivante.)</a:t>
            </a:r>
          </a:p>
          <a:p>
            <a:endParaRPr lang="fr-FR" dirty="0" smtClean="0"/>
          </a:p>
          <a:p>
            <a:r>
              <a:rPr lang="fr-FR" dirty="0" smtClean="0">
                <a:solidFill>
                  <a:srgbClr val="0070C0"/>
                </a:solidFill>
              </a:rPr>
              <a:t>Transposition 1 :</a:t>
            </a:r>
            <a:endParaRPr lang="fr-FR" dirty="0" smtClean="0">
              <a:solidFill>
                <a:srgbClr val="0070C0"/>
              </a:solidFill>
            </a:endParaRPr>
          </a:p>
          <a:p>
            <a:r>
              <a:rPr lang="fr-FR" dirty="0" smtClean="0"/>
              <a:t>De « Dans un coin du jardin, … » à « Je n’ai pas d’amis… », transposer </a:t>
            </a:r>
            <a:r>
              <a:rPr lang="fr-FR" dirty="0" smtClean="0"/>
              <a:t>le texte en transformant « </a:t>
            </a:r>
            <a:r>
              <a:rPr lang="fr-FR" dirty="0" smtClean="0"/>
              <a:t>Adèle</a:t>
            </a:r>
            <a:r>
              <a:rPr lang="fr-FR" dirty="0" smtClean="0"/>
              <a:t> » en « </a:t>
            </a:r>
            <a:r>
              <a:rPr lang="fr-FR" dirty="0" smtClean="0"/>
              <a:t>Adèle et Aglaé</a:t>
            </a:r>
            <a:r>
              <a:rPr lang="fr-FR" dirty="0" smtClean="0"/>
              <a:t> » </a:t>
            </a:r>
            <a:r>
              <a:rPr lang="fr-FR" dirty="0" smtClean="0"/>
              <a:t>(elle </a:t>
            </a:r>
            <a:r>
              <a:rPr lang="fr-FR" dirty="0" smtClean="0">
                <a:sym typeface="Wingdings" panose="05000000000000000000" pitchFamily="2" charset="2"/>
              </a:rPr>
              <a:t> </a:t>
            </a:r>
            <a:r>
              <a:rPr lang="fr-FR" dirty="0" smtClean="0">
                <a:sym typeface="Wingdings" panose="05000000000000000000" pitchFamily="2" charset="2"/>
              </a:rPr>
              <a:t>elles</a:t>
            </a:r>
            <a:r>
              <a:rPr lang="fr-FR" dirty="0" smtClean="0">
                <a:sym typeface="Wingdings" panose="05000000000000000000" pitchFamily="2" charset="2"/>
              </a:rPr>
              <a:t>).</a:t>
            </a:r>
          </a:p>
          <a:p>
            <a:endParaRPr lang="fr-FR" dirty="0">
              <a:sym typeface="Wingdings" panose="05000000000000000000" pitchFamily="2" charset="2"/>
            </a:endParaRPr>
          </a:p>
          <a:p>
            <a:r>
              <a:rPr lang="fr-FR" dirty="0" smtClean="0">
                <a:solidFill>
                  <a:srgbClr val="0070C0"/>
                </a:solidFill>
                <a:sym typeface="Wingdings" panose="05000000000000000000" pitchFamily="2" charset="2"/>
              </a:rPr>
              <a:t>Transposition 2 :</a:t>
            </a:r>
          </a:p>
          <a:p>
            <a:r>
              <a:rPr lang="fr-FR" dirty="0" smtClean="0">
                <a:sym typeface="Wingdings" panose="05000000000000000000" pitchFamily="2" charset="2"/>
              </a:rPr>
              <a:t>De « Hélas, je suis toujours…. » à « Je n’ai pas d’amis… », transposer le texte en le mettant au futur.</a:t>
            </a:r>
          </a:p>
          <a:p>
            <a:endParaRPr lang="fr-FR" dirty="0">
              <a:sym typeface="Wingdings" panose="05000000000000000000" pitchFamily="2" charset="2"/>
            </a:endParaRPr>
          </a:p>
          <a:p>
            <a:endParaRPr lang="fr-FR" dirty="0" smtClean="0">
              <a:sym typeface="Wingdings" panose="05000000000000000000" pitchFamily="2" charset="2"/>
            </a:endParaRPr>
          </a:p>
          <a:p>
            <a:r>
              <a:rPr lang="fr-FR" dirty="0">
                <a:solidFill>
                  <a:srgbClr val="0070C0"/>
                </a:solidFill>
                <a:sym typeface="Wingdings" panose="05000000000000000000" pitchFamily="2" charset="2"/>
              </a:rPr>
              <a:t>Transposition </a:t>
            </a:r>
            <a:r>
              <a:rPr lang="fr-FR" dirty="0" smtClean="0">
                <a:solidFill>
                  <a:srgbClr val="0070C0"/>
                </a:solidFill>
                <a:sym typeface="Wingdings" panose="05000000000000000000" pitchFamily="2" charset="2"/>
              </a:rPr>
              <a:t>3 </a:t>
            </a:r>
            <a:r>
              <a:rPr lang="fr-FR" dirty="0">
                <a:solidFill>
                  <a:srgbClr val="0070C0"/>
                </a:solidFill>
                <a:sym typeface="Wingdings" panose="05000000000000000000" pitchFamily="2" charset="2"/>
              </a:rPr>
              <a:t>:</a:t>
            </a:r>
          </a:p>
          <a:p>
            <a:r>
              <a:rPr lang="fr-FR" dirty="0">
                <a:sym typeface="Wingdings" panose="05000000000000000000" pitchFamily="2" charset="2"/>
              </a:rPr>
              <a:t>De « Hélas, je suis toujours…. » à « Je n’ai pas d’amis… », transposer le texte en le mettant au </a:t>
            </a:r>
            <a:r>
              <a:rPr lang="fr-FR" dirty="0" smtClean="0">
                <a:sym typeface="Wingdings" panose="05000000000000000000" pitchFamily="2" charset="2"/>
              </a:rPr>
              <a:t>passé.</a:t>
            </a:r>
            <a:endParaRPr lang="fr-FR" dirty="0">
              <a:sym typeface="Wingdings" panose="05000000000000000000" pitchFamily="2" charset="2"/>
            </a:endParaRPr>
          </a:p>
          <a:p>
            <a:endParaRPr lang="fr-FR" dirty="0">
              <a:sym typeface="Wingdings" panose="05000000000000000000" pitchFamily="2" charset="2"/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797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Transforme « </a:t>
            </a:r>
            <a:r>
              <a:rPr lang="fr-FR" dirty="0" smtClean="0"/>
              <a:t>Adèle</a:t>
            </a:r>
            <a:r>
              <a:rPr lang="fr-FR" dirty="0" smtClean="0"/>
              <a:t> » en « </a:t>
            </a:r>
            <a:r>
              <a:rPr lang="fr-FR" dirty="0" smtClean="0"/>
              <a:t>Adèle et Aglaé</a:t>
            </a:r>
            <a:r>
              <a:rPr lang="fr-FR" dirty="0" smtClean="0"/>
              <a:t> ».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584200"/>
            <a:ext cx="9643246" cy="5617369"/>
          </a:xfrm>
        </p:spPr>
        <p:txBody>
          <a:bodyPr/>
          <a:lstStyle/>
          <a:p>
            <a:pPr lvl="3">
              <a:lnSpc>
                <a:spcPct val="350000"/>
              </a:lnSpc>
            </a:pPr>
            <a:r>
              <a:rPr lang="fr-FR" dirty="0"/>
              <a:t>Dans   un   coin   du   jardin,   Adèle   la   petite   tortue   mange   une   laitue.   Elle   est   triste :</a:t>
            </a:r>
          </a:p>
          <a:p>
            <a:pPr lvl="3">
              <a:lnSpc>
                <a:spcPct val="350000"/>
              </a:lnSpc>
            </a:pPr>
            <a:r>
              <a:rPr lang="fr-FR" dirty="0"/>
              <a:t>– Hélas,   je   suis   toujours   toute   seule   sous   ma   carapace   si   lourde !   Je   reste   toujours   dans   ce   jardin.   Je   mange   toujours   la   même   chose.   J’avance   tellement   lentement.   Je   n’ai   pas   d’amis…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554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Transforme le texte en le mettant au futur :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125414" y="584200"/>
            <a:ext cx="9643246" cy="5617369"/>
          </a:xfrm>
        </p:spPr>
        <p:txBody>
          <a:bodyPr/>
          <a:lstStyle/>
          <a:p>
            <a:pPr lvl="3">
              <a:lnSpc>
                <a:spcPct val="350000"/>
              </a:lnSpc>
            </a:pPr>
            <a:r>
              <a:rPr lang="fr-FR" dirty="0"/>
              <a:t>Hélas,   je   suis   toujours   toute   seule   sous   ma   carapace   si   lourde !   Je   reste   toujours   dans   ce   jardin.   Je   mange   toujours   la   même   chose.   J’avance   tellement   lentement.   Je   n’ai   pas   d’amis</a:t>
            </a:r>
            <a:r>
              <a:rPr lang="fr-FR" dirty="0" smtClean="0"/>
              <a:t>…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93438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Transforme le texte en le mettant au passé :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125414" y="584684"/>
            <a:ext cx="9643246" cy="5617369"/>
          </a:xfrm>
        </p:spPr>
        <p:txBody>
          <a:bodyPr/>
          <a:lstStyle/>
          <a:p>
            <a:pPr lvl="3">
              <a:lnSpc>
                <a:spcPct val="350000"/>
              </a:lnSpc>
            </a:pPr>
            <a:r>
              <a:rPr lang="fr-FR" dirty="0"/>
              <a:t>Hélas,   je   suis   toujours   toute   seule   sous   ma   carapace   si   lourde !   Je   reste   toujours   dans   ce   jardin.   Je   mange   toujours   la   même   chose.   J’avance   tellement   lentement.   Je   n’ai   pas   d’amis</a:t>
            </a:r>
            <a:r>
              <a:rPr lang="fr-FR" dirty="0" smtClean="0"/>
              <a:t>…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9778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 smtClean="0">
                <a:latin typeface="Lilly" pitchFamily="2" charset="0"/>
              </a:rPr>
              <a:t>1</a:t>
            </a:r>
            <a:endParaRPr lang="fr-FR" sz="45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61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Trouver le contraire de « </a:t>
            </a:r>
            <a:r>
              <a:rPr lang="fr-FR" dirty="0">
                <a:solidFill>
                  <a:srgbClr val="C00000"/>
                </a:solidFill>
                <a:latin typeface="Sassoon Infant Std" pitchFamily="34" charset="0"/>
              </a:rPr>
              <a:t>triste</a:t>
            </a:r>
            <a:r>
              <a:rPr lang="fr-FR" dirty="0" smtClean="0"/>
              <a:t> ».</a:t>
            </a:r>
          </a:p>
          <a:p>
            <a:endParaRPr lang="fr-FR" dirty="0" smtClean="0"/>
          </a:p>
          <a:p>
            <a:endParaRPr lang="fr-FR" dirty="0"/>
          </a:p>
          <a:p>
            <a:r>
              <a:rPr lang="fr-FR" dirty="0" smtClean="0"/>
              <a:t>Chercher des mots de la famille de « jardin » : </a:t>
            </a:r>
            <a:r>
              <a:rPr lang="fr-FR" dirty="0" smtClean="0">
                <a:solidFill>
                  <a:srgbClr val="C00000"/>
                </a:solidFill>
                <a:latin typeface="Sassoon Infant Std" pitchFamily="34" charset="0"/>
              </a:rPr>
              <a:t>jardinier – jardiner – jardinière</a:t>
            </a:r>
          </a:p>
          <a:p>
            <a:endParaRPr lang="fr-FR" dirty="0" smtClean="0"/>
          </a:p>
          <a:p>
            <a:endParaRPr lang="fr-FR" dirty="0"/>
          </a:p>
          <a:p>
            <a:r>
              <a:rPr lang="fr-FR" dirty="0" smtClean="0"/>
              <a:t>Remettre dans l’ordre alphabétique : </a:t>
            </a:r>
            <a:r>
              <a:rPr lang="fr-FR" dirty="0">
                <a:solidFill>
                  <a:srgbClr val="C00000"/>
                </a:solidFill>
                <a:latin typeface="Sassoon Infant Std" pitchFamily="34" charset="0"/>
              </a:rPr>
              <a:t>tortue – voix – ami – jardin – maison – vélo </a:t>
            </a:r>
            <a:endParaRPr lang="fr-FR" dirty="0">
              <a:solidFill>
                <a:srgbClr val="C00000"/>
              </a:solidFill>
              <a:latin typeface="Sassoon Infant Std" pitchFamily="34" charset="0"/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Vocabulaire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4228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Faire la liste des mots de la même famille que « jardin » :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Vocabulaire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7320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Remettre dans l’ordre alphabétique :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Vocabulaire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245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>
                <a:latin typeface="Lilly" pitchFamily="2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61021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Écrire quelques lignes racontant ce que font Adèle et Raoul quand ils sont sortis du jardin.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Production d’écrit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52262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Reconstitue les phrases suivantes :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r>
              <a:rPr lang="fr-FR" dirty="0" smtClean="0"/>
              <a:t>Écris cette question d’une autre manière :</a:t>
            </a:r>
            <a:endParaRPr lang="fr-FR" dirty="0" smtClean="0"/>
          </a:p>
          <a:p>
            <a:pPr lvl="2">
              <a:lnSpc>
                <a:spcPct val="150000"/>
              </a:lnSpc>
            </a:pPr>
            <a:r>
              <a:rPr lang="fr-FR" dirty="0" err="1" smtClean="0"/>
              <a:t>Nou</a:t>
            </a:r>
            <a:r>
              <a:rPr lang="fr-FR" dirty="0" smtClean="0"/>
              <a:t>$ </a:t>
            </a:r>
            <a:r>
              <a:rPr lang="fr-FR" dirty="0" err="1" smtClean="0"/>
              <a:t>²pouvon</a:t>
            </a:r>
            <a:r>
              <a:rPr lang="fr-FR" dirty="0" smtClean="0"/>
              <a:t>$ </a:t>
            </a:r>
            <a:r>
              <a:rPr lang="fr-FR" dirty="0" err="1" smtClean="0"/>
              <a:t>²partir</a:t>
            </a:r>
            <a:r>
              <a:rPr lang="fr-FR" dirty="0" smtClean="0"/>
              <a:t> </a:t>
            </a:r>
            <a:r>
              <a:rPr lang="fr-FR" dirty="0" err="1" smtClean="0"/>
              <a:t>²ensemble</a:t>
            </a:r>
            <a:r>
              <a:rPr lang="fr-FR" dirty="0" smtClean="0"/>
              <a:t> ?</a:t>
            </a:r>
            <a:endParaRPr lang="fr-FR" dirty="0" smtClean="0"/>
          </a:p>
          <a:p>
            <a:endParaRPr lang="fr-FR" dirty="0"/>
          </a:p>
          <a:p>
            <a:r>
              <a:rPr lang="fr-FR" dirty="0" smtClean="0"/>
              <a:t>Transforme à la forme négative :</a:t>
            </a:r>
          </a:p>
          <a:p>
            <a:pPr marL="874350" lvl="2" indent="-514350">
              <a:lnSpc>
                <a:spcPct val="150000"/>
              </a:lnSpc>
              <a:buFont typeface="+mj-lt"/>
              <a:buAutoNum type="arabicParenR"/>
            </a:pPr>
            <a:r>
              <a:rPr lang="fr-FR" dirty="0" smtClean="0"/>
              <a:t>Adèle mange </a:t>
            </a:r>
            <a:r>
              <a:rPr lang="fr-FR" dirty="0" err="1" smtClean="0"/>
              <a:t>²toujour</a:t>
            </a:r>
            <a:r>
              <a:rPr lang="fr-FR" dirty="0" smtClean="0"/>
              <a:t>$ </a:t>
            </a:r>
            <a:r>
              <a:rPr lang="fr-FR" dirty="0" err="1" smtClean="0"/>
              <a:t>²une</a:t>
            </a:r>
            <a:r>
              <a:rPr lang="fr-FR" dirty="0" smtClean="0"/>
              <a:t> </a:t>
            </a:r>
            <a:r>
              <a:rPr lang="fr-FR" dirty="0" err="1" smtClean="0"/>
              <a:t>²laitue</a:t>
            </a:r>
            <a:r>
              <a:rPr lang="fr-FR" dirty="0" smtClean="0"/>
              <a:t>.</a:t>
            </a:r>
          </a:p>
          <a:p>
            <a:pPr marL="874350" lvl="2" indent="-514350">
              <a:lnSpc>
                <a:spcPct val="150000"/>
              </a:lnSpc>
              <a:buFont typeface="+mj-lt"/>
              <a:buAutoNum type="arabicParenR"/>
            </a:pPr>
            <a:r>
              <a:rPr lang="fr-FR" dirty="0" smtClean="0"/>
              <a:t>L’</a:t>
            </a:r>
            <a:r>
              <a:rPr lang="fr-FR" dirty="0" err="1" smtClean="0"/>
              <a:t>²escargot</a:t>
            </a:r>
            <a:r>
              <a:rPr lang="fr-FR" dirty="0" smtClean="0"/>
              <a:t> </a:t>
            </a:r>
            <a:r>
              <a:rPr lang="fr-FR" dirty="0" err="1" smtClean="0"/>
              <a:t>²reste</a:t>
            </a:r>
            <a:r>
              <a:rPr lang="fr-FR" dirty="0" smtClean="0"/>
              <a:t> </a:t>
            </a:r>
            <a:r>
              <a:rPr lang="fr-FR" dirty="0" err="1" smtClean="0"/>
              <a:t>²souvent</a:t>
            </a:r>
            <a:r>
              <a:rPr lang="fr-FR" dirty="0" smtClean="0"/>
              <a:t> </a:t>
            </a:r>
            <a:r>
              <a:rPr lang="fr-FR" dirty="0" err="1" smtClean="0"/>
              <a:t>²dans</a:t>
            </a:r>
            <a:r>
              <a:rPr lang="fr-FR" dirty="0" smtClean="0"/>
              <a:t> </a:t>
            </a:r>
            <a:r>
              <a:rPr lang="fr-FR" dirty="0" err="1" smtClean="0"/>
              <a:t>²le</a:t>
            </a:r>
            <a:r>
              <a:rPr lang="fr-FR" dirty="0" smtClean="0"/>
              <a:t> </a:t>
            </a:r>
            <a:r>
              <a:rPr lang="fr-FR" dirty="0" err="1" smtClean="0"/>
              <a:t>²jardin</a:t>
            </a:r>
            <a:r>
              <a:rPr lang="fr-FR" dirty="0" smtClean="0"/>
              <a:t>.</a:t>
            </a:r>
            <a:endParaRPr lang="fr-FR" dirty="0" smtClean="0"/>
          </a:p>
          <a:p>
            <a:endParaRPr lang="fr-FR" dirty="0"/>
          </a:p>
          <a:p>
            <a:r>
              <a:rPr lang="fr-FR" dirty="0" smtClean="0"/>
              <a:t>Transforme « Raoul » en « Raoul et Rémi » :</a:t>
            </a:r>
          </a:p>
          <a:p>
            <a:pPr lvl="2">
              <a:lnSpc>
                <a:spcPct val="150000"/>
              </a:lnSpc>
            </a:pPr>
            <a:r>
              <a:rPr lang="fr-FR" dirty="0"/>
              <a:t>Raoul </a:t>
            </a:r>
            <a:r>
              <a:rPr lang="fr-FR" dirty="0" smtClean="0"/>
              <a:t>²l’escargot </a:t>
            </a:r>
            <a:r>
              <a:rPr lang="fr-FR" dirty="0" err="1" smtClean="0"/>
              <a:t>²grimpe</a:t>
            </a:r>
            <a:r>
              <a:rPr lang="fr-FR" dirty="0" smtClean="0"/>
              <a:t> </a:t>
            </a:r>
            <a:r>
              <a:rPr lang="fr-FR" dirty="0" err="1" smtClean="0"/>
              <a:t>²sur</a:t>
            </a:r>
            <a:r>
              <a:rPr lang="fr-FR" dirty="0" smtClean="0"/>
              <a:t> </a:t>
            </a:r>
            <a:r>
              <a:rPr lang="fr-FR" dirty="0" err="1" smtClean="0"/>
              <a:t>²une</a:t>
            </a:r>
            <a:r>
              <a:rPr lang="fr-FR" dirty="0" smtClean="0"/>
              <a:t> </a:t>
            </a:r>
            <a:r>
              <a:rPr lang="fr-FR" dirty="0" err="1" smtClean="0"/>
              <a:t>²feuille</a:t>
            </a:r>
            <a:r>
              <a:rPr lang="fr-FR" dirty="0"/>
              <a:t>. Il mange </a:t>
            </a:r>
            <a:r>
              <a:rPr lang="fr-FR" dirty="0" err="1" smtClean="0"/>
              <a:t>²le</a:t>
            </a:r>
            <a:r>
              <a:rPr lang="fr-FR" dirty="0" smtClean="0"/>
              <a:t> </a:t>
            </a:r>
            <a:r>
              <a:rPr lang="fr-FR" dirty="0" err="1" smtClean="0"/>
              <a:t>²bout</a:t>
            </a:r>
            <a:r>
              <a:rPr lang="fr-FR" dirty="0" smtClean="0"/>
              <a:t> </a:t>
            </a:r>
            <a:r>
              <a:rPr lang="fr-FR" dirty="0" err="1" smtClean="0"/>
              <a:t>²de</a:t>
            </a:r>
            <a:r>
              <a:rPr lang="fr-FR" dirty="0" smtClean="0"/>
              <a:t> </a:t>
            </a:r>
            <a:r>
              <a:rPr lang="fr-FR" dirty="0" err="1" smtClean="0"/>
              <a:t>²feuille</a:t>
            </a:r>
            <a:r>
              <a:rPr lang="fr-FR" dirty="0" smtClean="0"/>
              <a:t>. Il$ </a:t>
            </a:r>
            <a:r>
              <a:rPr lang="fr-FR" dirty="0" err="1" smtClean="0"/>
              <a:t>²disent</a:t>
            </a:r>
            <a:r>
              <a:rPr lang="fr-FR" dirty="0" smtClean="0"/>
              <a:t> :</a:t>
            </a:r>
            <a:endParaRPr lang="fr-FR" dirty="0"/>
          </a:p>
          <a:p>
            <a:pPr lvl="2">
              <a:lnSpc>
                <a:spcPct val="150000"/>
              </a:lnSpc>
            </a:pPr>
            <a:r>
              <a:rPr lang="fr-FR" dirty="0"/>
              <a:t>- </a:t>
            </a:r>
            <a:r>
              <a:rPr lang="fr-FR" dirty="0" smtClean="0"/>
              <a:t>J’</a:t>
            </a:r>
            <a:r>
              <a:rPr lang="fr-FR" dirty="0" err="1" smtClean="0"/>
              <a:t>²aime</a:t>
            </a:r>
            <a:r>
              <a:rPr lang="fr-FR" dirty="0" smtClean="0"/>
              <a:t> </a:t>
            </a:r>
            <a:r>
              <a:rPr lang="fr-FR" dirty="0" err="1" smtClean="0"/>
              <a:t>²le</a:t>
            </a:r>
            <a:r>
              <a:rPr lang="fr-FR" dirty="0" smtClean="0"/>
              <a:t>$ </a:t>
            </a:r>
            <a:r>
              <a:rPr lang="fr-FR" dirty="0" err="1" smtClean="0"/>
              <a:t>²feuille</a:t>
            </a:r>
            <a:r>
              <a:rPr lang="fr-FR" dirty="0" smtClean="0"/>
              <a:t>$ </a:t>
            </a:r>
            <a:r>
              <a:rPr lang="fr-FR" dirty="0" err="1" smtClean="0"/>
              <a:t>²bien</a:t>
            </a:r>
            <a:r>
              <a:rPr lang="fr-FR" dirty="0" smtClean="0"/>
              <a:t> verte$.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dirty="0" smtClean="0"/>
              <a:t>Exercices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28" y="587625"/>
            <a:ext cx="508221" cy="585168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28" y="1678460"/>
            <a:ext cx="508221" cy="58516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3" y="2816932"/>
            <a:ext cx="508221" cy="58516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41" y="4524445"/>
            <a:ext cx="508221" cy="58516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70061" y="1678460"/>
            <a:ext cx="508221" cy="585168"/>
          </a:xfrm>
          <a:prstGeom prst="rect">
            <a:avLst/>
          </a:prstGeom>
        </p:spPr>
      </p:pic>
      <p:sp>
        <p:nvSpPr>
          <p:cNvPr id="9" name="Rectangle à coins arrondis 8"/>
          <p:cNvSpPr/>
          <p:nvPr/>
        </p:nvSpPr>
        <p:spPr>
          <a:xfrm>
            <a:off x="3582467" y="975740"/>
            <a:ext cx="1902549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la petite tortue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7533655" y="969546"/>
            <a:ext cx="1231751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avance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2358331" y="975740"/>
            <a:ext cx="1080120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trop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702147" y="975740"/>
            <a:ext cx="1519783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lentement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3" name="Rectangle à coins arrondis 12"/>
          <p:cNvSpPr/>
          <p:nvPr/>
        </p:nvSpPr>
        <p:spPr>
          <a:xfrm>
            <a:off x="5634695" y="969546"/>
            <a:ext cx="1728192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hors du jardin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62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Transforme « Adèle et Aglaé » en « Adèle » :</a:t>
            </a:r>
          </a:p>
          <a:p>
            <a:pPr lvl="2">
              <a:lnSpc>
                <a:spcPct val="150000"/>
              </a:lnSpc>
            </a:pPr>
            <a:r>
              <a:rPr lang="fr-FR" dirty="0"/>
              <a:t>Adèle </a:t>
            </a:r>
            <a:r>
              <a:rPr lang="fr-FR" dirty="0" err="1" smtClean="0"/>
              <a:t>²et</a:t>
            </a:r>
            <a:r>
              <a:rPr lang="fr-FR" dirty="0" smtClean="0"/>
              <a:t> </a:t>
            </a:r>
            <a:r>
              <a:rPr lang="fr-FR" dirty="0"/>
              <a:t>Aglaé mangent </a:t>
            </a:r>
            <a:r>
              <a:rPr lang="fr-FR" dirty="0" err="1" smtClean="0"/>
              <a:t>²une</a:t>
            </a:r>
            <a:r>
              <a:rPr lang="fr-FR" dirty="0" smtClean="0"/>
              <a:t> </a:t>
            </a:r>
            <a:r>
              <a:rPr lang="fr-FR" dirty="0" err="1" smtClean="0"/>
              <a:t>²laitue</a:t>
            </a:r>
            <a:r>
              <a:rPr lang="fr-FR" dirty="0"/>
              <a:t>. Elles </a:t>
            </a:r>
            <a:r>
              <a:rPr lang="fr-FR" dirty="0" err="1" smtClean="0"/>
              <a:t>²sont</a:t>
            </a:r>
            <a:r>
              <a:rPr lang="fr-FR" dirty="0" smtClean="0"/>
              <a:t> </a:t>
            </a:r>
            <a:r>
              <a:rPr lang="fr-FR" dirty="0" err="1" smtClean="0"/>
              <a:t>²triste</a:t>
            </a:r>
            <a:r>
              <a:rPr lang="fr-FR" dirty="0" smtClean="0"/>
              <a:t>$. </a:t>
            </a:r>
            <a:r>
              <a:rPr lang="fr-FR" dirty="0"/>
              <a:t>Tout </a:t>
            </a:r>
            <a:r>
              <a:rPr lang="fr-FR" dirty="0" err="1" smtClean="0"/>
              <a:t>²à</a:t>
            </a:r>
            <a:r>
              <a:rPr lang="fr-FR" dirty="0" smtClean="0"/>
              <a:t> </a:t>
            </a:r>
            <a:r>
              <a:rPr lang="fr-FR" dirty="0" err="1" smtClean="0"/>
              <a:t>²coup</a:t>
            </a:r>
            <a:r>
              <a:rPr lang="fr-FR" dirty="0"/>
              <a:t>, </a:t>
            </a:r>
            <a:r>
              <a:rPr lang="fr-FR" dirty="0" smtClean="0"/>
              <a:t>elle$ </a:t>
            </a:r>
            <a:r>
              <a:rPr lang="fr-FR" dirty="0" err="1" smtClean="0"/>
              <a:t>²entendent</a:t>
            </a:r>
            <a:r>
              <a:rPr lang="fr-FR" dirty="0" smtClean="0"/>
              <a:t> </a:t>
            </a:r>
            <a:r>
              <a:rPr lang="fr-FR" dirty="0" err="1" smtClean="0"/>
              <a:t>²une</a:t>
            </a:r>
            <a:r>
              <a:rPr lang="fr-FR" dirty="0" smtClean="0"/>
              <a:t> </a:t>
            </a:r>
            <a:r>
              <a:rPr lang="fr-FR" dirty="0" err="1" smtClean="0"/>
              <a:t>²petite</a:t>
            </a:r>
            <a:r>
              <a:rPr lang="fr-FR" dirty="0" smtClean="0"/>
              <a:t> </a:t>
            </a:r>
            <a:r>
              <a:rPr lang="fr-FR" dirty="0"/>
              <a:t>voix </a:t>
            </a:r>
            <a:r>
              <a:rPr lang="fr-FR" dirty="0" err="1" smtClean="0"/>
              <a:t>²derrière</a:t>
            </a:r>
            <a:r>
              <a:rPr lang="fr-FR" dirty="0" smtClean="0"/>
              <a:t> </a:t>
            </a:r>
            <a:r>
              <a:rPr lang="fr-FR" dirty="0" err="1" smtClean="0"/>
              <a:t>²elle</a:t>
            </a:r>
            <a:r>
              <a:rPr lang="fr-FR" dirty="0" smtClean="0"/>
              <a:t>$.</a:t>
            </a:r>
            <a:endParaRPr lang="fr-FR" dirty="0"/>
          </a:p>
          <a:p>
            <a:endParaRPr lang="fr-FR" sz="1200" dirty="0"/>
          </a:p>
          <a:p>
            <a:r>
              <a:rPr lang="fr-FR" u="none" dirty="0" smtClean="0"/>
              <a:t>n° 6 - </a:t>
            </a:r>
            <a:r>
              <a:rPr lang="fr-FR" u="none" dirty="0" smtClean="0"/>
              <a:t>Exercice </a:t>
            </a:r>
            <a:r>
              <a:rPr lang="fr-FR" u="none" dirty="0" smtClean="0"/>
              <a:t>sur </a:t>
            </a:r>
            <a:r>
              <a:rPr lang="fr-FR" u="none" dirty="0" smtClean="0"/>
              <a:t>feuille : Analyse de phrases.</a:t>
            </a:r>
            <a:endParaRPr lang="fr-FR" u="none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dirty="0" smtClean="0"/>
              <a:t>Exercices</a:t>
            </a:r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87" y="584200"/>
            <a:ext cx="508221" cy="585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013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Adèle la petite tortue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Dans   un   coin   du   jardin,   Adèle   la   petite   tortue   mange   une   laitue.   Elle   est   triste :</a:t>
            </a:r>
          </a:p>
          <a:p>
            <a:r>
              <a:rPr lang="fr-FR" dirty="0"/>
              <a:t>– Hélas,   je   suis   toujours   toute   seule   sous   ma   carapace   si   lourde !   Je   reste   toujours   dans   ce   jardin.   Je   mange   toujours   la   même   chose.   J’avance   tellement   lentement.   Je   n’ai   pas   d’amis…</a:t>
            </a:r>
          </a:p>
          <a:p>
            <a:r>
              <a:rPr lang="fr-FR" dirty="0"/>
              <a:t>À   ce   moment,   Adèle   entend   une   toute   petite   voix   derrière   elle.   Perché   sur   une   feuille,   Raoul   l’escargot   lui   demande :</a:t>
            </a:r>
          </a:p>
          <a:p>
            <a:r>
              <a:rPr lang="fr-FR" dirty="0"/>
              <a:t>– Tu   es   triste,   petite   tortue ?   Tu   pleures ?   Pourquoi ?</a:t>
            </a:r>
          </a:p>
          <a:p>
            <a:r>
              <a:rPr lang="fr-FR" dirty="0"/>
              <a:t>– Je   suis   toute   seule,   je   n’ai   pas   de   maison,   je   reste   toujours   dans   ce   jardin.   J’ai   envie   de   voir   le   monde.</a:t>
            </a:r>
          </a:p>
          <a:p>
            <a:r>
              <a:rPr lang="fr-FR" dirty="0"/>
              <a:t>– Je   peux   être   ton   ami,   nous   pouvons   partir   ensemble.   Tu   veux   bien ?</a:t>
            </a:r>
          </a:p>
          <a:p>
            <a:r>
              <a:rPr lang="fr-FR" dirty="0"/>
              <a:t>Alors,   ils   sortent   du   jardin   et   ils   partent   voir   le   monde</a:t>
            </a:r>
            <a:r>
              <a:rPr lang="fr-FR" dirty="0" smtClean="0"/>
              <a:t>.</a:t>
            </a:r>
            <a:endParaRPr lang="fr-FR" dirty="0"/>
          </a:p>
          <a:p>
            <a:pPr>
              <a:lnSpc>
                <a:spcPct val="200000"/>
              </a:lnSpc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374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Lecture silencieuse du texte.</a:t>
            </a:r>
          </a:p>
          <a:p>
            <a:r>
              <a:rPr lang="fr-FR" dirty="0" smtClean="0"/>
              <a:t>Puis lecture collective une fois.</a:t>
            </a:r>
          </a:p>
          <a:p>
            <a:endParaRPr lang="fr-FR" dirty="0"/>
          </a:p>
          <a:p>
            <a:r>
              <a:rPr lang="fr-FR" dirty="0" smtClean="0"/>
              <a:t>Questions de compréhension, à faire à l’écrit désormais. (voir diapo suivante).</a:t>
            </a:r>
          </a:p>
          <a:p>
            <a:pPr marL="342900" lvl="1" indent="-342900">
              <a:buFont typeface="+mj-lt"/>
              <a:buAutoNum type="arabicParenR"/>
            </a:pPr>
            <a:r>
              <a:rPr lang="fr-FR" dirty="0"/>
              <a:t>Quels sont les personnages ?</a:t>
            </a:r>
          </a:p>
          <a:p>
            <a:pPr marL="342900" lvl="1" indent="-342900">
              <a:buFont typeface="+mj-lt"/>
              <a:buAutoNum type="arabicParenR"/>
            </a:pPr>
            <a:r>
              <a:rPr lang="fr-FR" dirty="0"/>
              <a:t>Où est la tortue ?</a:t>
            </a:r>
          </a:p>
          <a:p>
            <a:pPr marL="342900" lvl="1" indent="-342900">
              <a:buFont typeface="+mj-lt"/>
              <a:buAutoNum type="arabicParenR"/>
            </a:pPr>
            <a:r>
              <a:rPr lang="fr-FR" dirty="0"/>
              <a:t>Où est l’escargot ?</a:t>
            </a:r>
          </a:p>
          <a:p>
            <a:pPr marL="342900" lvl="1" indent="-342900">
              <a:buFont typeface="+mj-lt"/>
              <a:buAutoNum type="arabicParenR"/>
            </a:pPr>
            <a:r>
              <a:rPr lang="fr-FR" dirty="0"/>
              <a:t>Pourquoi la tortue est-elle triste ?</a:t>
            </a:r>
          </a:p>
          <a:p>
            <a:pPr marL="342900" lvl="1" indent="-342900">
              <a:buFont typeface="+mj-lt"/>
              <a:buAutoNum type="arabicParenR"/>
            </a:pPr>
            <a:r>
              <a:rPr lang="fr-FR" dirty="0"/>
              <a:t>Que lui propose Raoul </a:t>
            </a:r>
            <a:r>
              <a:rPr lang="fr-FR" dirty="0" smtClean="0"/>
              <a:t>?</a:t>
            </a:r>
          </a:p>
          <a:p>
            <a:endParaRPr lang="fr-FR" dirty="0" smtClean="0"/>
          </a:p>
          <a:p>
            <a:r>
              <a:rPr lang="fr-FR" dirty="0" smtClean="0"/>
              <a:t>Temps de travail individuel, puis correction collective des questions.</a:t>
            </a:r>
          </a:p>
          <a:p>
            <a:r>
              <a:rPr lang="fr-FR" dirty="0" smtClean="0"/>
              <a:t>Finir par une dernière lecture collective.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Compréhension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545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exte 8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Réponds aux questions, en faisant une phrase correcte :</a:t>
            </a:r>
          </a:p>
          <a:p>
            <a:pPr marL="817200" lvl="3" indent="-457200">
              <a:lnSpc>
                <a:spcPct val="300000"/>
              </a:lnSpc>
              <a:buFont typeface="+mj-lt"/>
              <a:buAutoNum type="arabicParenR"/>
            </a:pPr>
            <a:r>
              <a:rPr lang="fr-FR" dirty="0"/>
              <a:t>Quels </a:t>
            </a:r>
            <a:r>
              <a:rPr lang="fr-FR" u="sng" dirty="0"/>
              <a:t>sont</a:t>
            </a:r>
            <a:r>
              <a:rPr lang="fr-FR" dirty="0"/>
              <a:t> </a:t>
            </a:r>
            <a:r>
              <a:rPr lang="fr-FR" u="sng" dirty="0"/>
              <a:t>les personnages</a:t>
            </a:r>
            <a:r>
              <a:rPr lang="fr-FR" dirty="0"/>
              <a:t> ?</a:t>
            </a:r>
          </a:p>
          <a:p>
            <a:pPr marL="817200" lvl="3" indent="-457200">
              <a:lnSpc>
                <a:spcPct val="300000"/>
              </a:lnSpc>
              <a:buFont typeface="+mj-lt"/>
              <a:buAutoNum type="arabicParenR"/>
            </a:pPr>
            <a:r>
              <a:rPr lang="fr-FR" dirty="0"/>
              <a:t>Où </a:t>
            </a:r>
            <a:r>
              <a:rPr lang="fr-FR" u="sng" dirty="0"/>
              <a:t>est</a:t>
            </a:r>
            <a:r>
              <a:rPr lang="fr-FR" dirty="0"/>
              <a:t> </a:t>
            </a:r>
            <a:r>
              <a:rPr lang="fr-FR" u="sng" dirty="0"/>
              <a:t>la tortue</a:t>
            </a:r>
            <a:r>
              <a:rPr lang="fr-FR" dirty="0"/>
              <a:t> ?</a:t>
            </a:r>
          </a:p>
          <a:p>
            <a:pPr marL="817200" lvl="3" indent="-457200">
              <a:lnSpc>
                <a:spcPct val="300000"/>
              </a:lnSpc>
              <a:buFont typeface="+mj-lt"/>
              <a:buAutoNum type="arabicParenR"/>
            </a:pPr>
            <a:r>
              <a:rPr lang="fr-FR" dirty="0"/>
              <a:t>Où </a:t>
            </a:r>
            <a:r>
              <a:rPr lang="fr-FR" u="sng" dirty="0"/>
              <a:t>est</a:t>
            </a:r>
            <a:r>
              <a:rPr lang="fr-FR" dirty="0"/>
              <a:t> </a:t>
            </a:r>
            <a:r>
              <a:rPr lang="fr-FR" u="sng" dirty="0"/>
              <a:t>l’escargot</a:t>
            </a:r>
            <a:r>
              <a:rPr lang="fr-FR" dirty="0"/>
              <a:t> ?</a:t>
            </a:r>
          </a:p>
          <a:p>
            <a:pPr marL="817200" lvl="3" indent="-457200">
              <a:lnSpc>
                <a:spcPct val="300000"/>
              </a:lnSpc>
              <a:buFont typeface="+mj-lt"/>
              <a:buAutoNum type="arabicParenR"/>
            </a:pPr>
            <a:r>
              <a:rPr lang="fr-FR" dirty="0"/>
              <a:t>Pourquoi </a:t>
            </a:r>
            <a:r>
              <a:rPr lang="fr-FR" u="sng" dirty="0"/>
              <a:t>la tortue</a:t>
            </a:r>
            <a:r>
              <a:rPr lang="fr-FR" dirty="0"/>
              <a:t> </a:t>
            </a:r>
            <a:r>
              <a:rPr lang="fr-FR" u="sng" dirty="0"/>
              <a:t>est</a:t>
            </a:r>
            <a:r>
              <a:rPr lang="fr-FR" dirty="0"/>
              <a:t>-elle </a:t>
            </a:r>
            <a:r>
              <a:rPr lang="fr-FR" u="sng" dirty="0"/>
              <a:t>triste</a:t>
            </a:r>
            <a:r>
              <a:rPr lang="fr-FR" dirty="0"/>
              <a:t> ?</a:t>
            </a:r>
          </a:p>
          <a:p>
            <a:pPr marL="817200" lvl="3" indent="-457200">
              <a:lnSpc>
                <a:spcPct val="300000"/>
              </a:lnSpc>
              <a:buFont typeface="+mj-lt"/>
              <a:buAutoNum type="arabicParenR"/>
            </a:pPr>
            <a:r>
              <a:rPr lang="fr-FR" dirty="0"/>
              <a:t>Que </a:t>
            </a:r>
            <a:r>
              <a:rPr lang="fr-FR" u="sng" dirty="0"/>
              <a:t>lui</a:t>
            </a:r>
            <a:r>
              <a:rPr lang="fr-FR" dirty="0"/>
              <a:t> </a:t>
            </a:r>
            <a:r>
              <a:rPr lang="fr-FR" u="sng" dirty="0"/>
              <a:t>propose</a:t>
            </a:r>
            <a:r>
              <a:rPr lang="fr-FR" dirty="0"/>
              <a:t> </a:t>
            </a:r>
            <a:r>
              <a:rPr lang="fr-FR" u="sng" dirty="0"/>
              <a:t>Raoul</a:t>
            </a:r>
            <a:r>
              <a:rPr lang="fr-FR" dirty="0"/>
              <a:t> ?</a:t>
            </a: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dirty="0" smtClean="0"/>
              <a:t>Compréhension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8721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 smtClean="0"/>
              <a:t>(</a:t>
            </a:r>
            <a:r>
              <a:rPr lang="fr-FR" dirty="0" smtClean="0"/>
              <a:t>Diapos </a:t>
            </a:r>
            <a:r>
              <a:rPr lang="fr-FR" dirty="0" smtClean="0"/>
              <a:t>de travail : voir </a:t>
            </a:r>
            <a:r>
              <a:rPr lang="fr-FR" dirty="0" smtClean="0"/>
              <a:t>les pages suivantes</a:t>
            </a:r>
            <a:r>
              <a:rPr lang="fr-FR" dirty="0" smtClean="0"/>
              <a:t>)</a:t>
            </a:r>
          </a:p>
          <a:p>
            <a:endParaRPr lang="fr-FR" dirty="0"/>
          </a:p>
          <a:p>
            <a:r>
              <a:rPr lang="fr-FR" dirty="0" smtClean="0"/>
              <a:t>* À </a:t>
            </a:r>
            <a:r>
              <a:rPr lang="fr-FR" dirty="0"/>
              <a:t>quel moment se passe cette histoire ?</a:t>
            </a:r>
          </a:p>
          <a:p>
            <a:r>
              <a:rPr lang="fr-FR" dirty="0"/>
              <a:t>Quel est le temps du </a:t>
            </a:r>
            <a:r>
              <a:rPr lang="fr-FR" dirty="0" smtClean="0"/>
              <a:t>texte ? Passé / présent / futur ?</a:t>
            </a:r>
          </a:p>
          <a:p>
            <a:r>
              <a:rPr lang="fr-FR" dirty="0" smtClean="0"/>
              <a:t>Comment serait les phrases si c’était au passé ? au futur ?</a:t>
            </a:r>
          </a:p>
          <a:p>
            <a:pPr lvl="1"/>
            <a:r>
              <a:rPr lang="fr-FR" dirty="0" smtClean="0"/>
              <a:t>Faire une exemple avec : </a:t>
            </a:r>
            <a:r>
              <a:rPr lang="fr-FR" dirty="0"/>
              <a:t>Adèle   la   petite   tortue   mange   une   laitue.   Elle   est   </a:t>
            </a:r>
            <a:r>
              <a:rPr lang="fr-FR" dirty="0" smtClean="0"/>
              <a:t>triste.</a:t>
            </a:r>
            <a:endParaRPr lang="fr-FR" dirty="0"/>
          </a:p>
          <a:p>
            <a:endParaRPr lang="fr-FR" dirty="0"/>
          </a:p>
          <a:p>
            <a:r>
              <a:rPr lang="fr-FR" dirty="0" smtClean="0"/>
              <a:t>* Lecture dialoguée du texte :</a:t>
            </a:r>
          </a:p>
          <a:p>
            <a:r>
              <a:rPr lang="fr-FR" dirty="0" smtClean="0"/>
              <a:t>Repérer quels sont les paroles de chacun.</a:t>
            </a:r>
          </a:p>
          <a:p>
            <a:r>
              <a:rPr lang="fr-FR" dirty="0" smtClean="0"/>
              <a:t>Repérer les parties du texte qui ne sont pas des paroles de personnages. Expliquer qui dit cette partie là. Indiquer qu’on appelle cela un narrateur.</a:t>
            </a:r>
          </a:p>
          <a:p>
            <a:r>
              <a:rPr lang="fr-FR" dirty="0" smtClean="0"/>
              <a:t>Procéder à une lecture dialoguée avec 3 enfants (2 personnages + 1 narrateur)</a:t>
            </a:r>
          </a:p>
          <a:p>
            <a:endParaRPr lang="fr-FR" dirty="0" smtClean="0"/>
          </a:p>
          <a:p>
            <a:r>
              <a:rPr lang="fr-FR" dirty="0" smtClean="0"/>
              <a:t>* Les </a:t>
            </a:r>
            <a:r>
              <a:rPr lang="fr-FR" dirty="0" smtClean="0"/>
              <a:t>procédés anaphoriques : trouver ce que désignent chacun des mots soulignés.</a:t>
            </a:r>
          </a:p>
          <a:p>
            <a:endParaRPr lang="fr-FR" dirty="0"/>
          </a:p>
          <a:p>
            <a:r>
              <a:rPr lang="fr-FR" dirty="0" smtClean="0"/>
              <a:t>* Les </a:t>
            </a:r>
            <a:r>
              <a:rPr lang="fr-FR" dirty="0" smtClean="0"/>
              <a:t>indicateurs de temps :</a:t>
            </a:r>
            <a:r>
              <a:rPr lang="fr-FR" dirty="0"/>
              <a:t> </a:t>
            </a:r>
            <a:r>
              <a:rPr lang="fr-FR" dirty="0">
                <a:solidFill>
                  <a:srgbClr val="C00000"/>
                </a:solidFill>
                <a:latin typeface="Sassoon Infant Std" pitchFamily="34" charset="0"/>
              </a:rPr>
              <a:t>À ce moment, alors</a:t>
            </a:r>
          </a:p>
          <a:p>
            <a:r>
              <a:rPr lang="fr-FR" dirty="0" smtClean="0"/>
              <a:t>* Les </a:t>
            </a:r>
            <a:r>
              <a:rPr lang="fr-FR" dirty="0" smtClean="0"/>
              <a:t>indicateurs de lieu : </a:t>
            </a:r>
            <a:r>
              <a:rPr lang="fr-FR" dirty="0" smtClean="0">
                <a:solidFill>
                  <a:srgbClr val="C00000"/>
                </a:solidFill>
                <a:latin typeface="Sassoon Infant Std" pitchFamily="34" charset="0"/>
              </a:rPr>
              <a:t>dans un coin du jardin, dans ce jardin, perché sur une feuille, dans ce jardin + sous ma carapace</a:t>
            </a:r>
            <a:endParaRPr lang="fr-FR" dirty="0" smtClean="0">
              <a:solidFill>
                <a:srgbClr val="C00000"/>
              </a:solidFill>
              <a:latin typeface="Sassoon Infant Std" pitchFamily="34" charset="0"/>
            </a:endParaRPr>
          </a:p>
          <a:p>
            <a:endParaRPr lang="fr-FR" dirty="0"/>
          </a:p>
        </p:txBody>
      </p:sp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 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6060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Que signifie chacun des mots soulignés ?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1"/>
          </p:nvPr>
        </p:nvSpPr>
        <p:spPr>
          <a:xfrm>
            <a:off x="130993" y="908720"/>
            <a:ext cx="9643246" cy="5833393"/>
          </a:xfrm>
        </p:spPr>
        <p:txBody>
          <a:bodyPr/>
          <a:lstStyle/>
          <a:p>
            <a:pPr lvl="3">
              <a:lnSpc>
                <a:spcPct val="130000"/>
              </a:lnSpc>
            </a:pPr>
            <a:r>
              <a:rPr lang="fr-FR" dirty="0"/>
              <a:t>Dans   un   coin   du   jardin,   Adèle   la   petite   tortue   mange   une   laitue.   </a:t>
            </a:r>
            <a:r>
              <a:rPr lang="fr-FR" dirty="0" smtClean="0"/>
              <a:t>Elle </a:t>
            </a:r>
            <a:r>
              <a:rPr lang="fr-FR" dirty="0" smtClean="0">
                <a:solidFill>
                  <a:srgbClr val="3333FF"/>
                </a:solidFill>
              </a:rPr>
              <a:t>(1)</a:t>
            </a:r>
            <a:r>
              <a:rPr lang="fr-FR" dirty="0" smtClean="0"/>
              <a:t>   </a:t>
            </a:r>
            <a:r>
              <a:rPr lang="fr-FR" dirty="0"/>
              <a:t>est   triste :</a:t>
            </a:r>
          </a:p>
          <a:p>
            <a:pPr lvl="3">
              <a:lnSpc>
                <a:spcPct val="130000"/>
              </a:lnSpc>
            </a:pPr>
            <a:r>
              <a:rPr lang="fr-FR" dirty="0"/>
              <a:t>– Hélas,   </a:t>
            </a:r>
            <a:r>
              <a:rPr lang="fr-FR" dirty="0" smtClean="0"/>
              <a:t>je </a:t>
            </a:r>
            <a:r>
              <a:rPr lang="fr-FR" dirty="0" smtClean="0">
                <a:solidFill>
                  <a:srgbClr val="3333FF"/>
                </a:solidFill>
              </a:rPr>
              <a:t>(2)</a:t>
            </a:r>
            <a:r>
              <a:rPr lang="fr-FR" dirty="0" smtClean="0"/>
              <a:t>   </a:t>
            </a:r>
            <a:r>
              <a:rPr lang="fr-FR" dirty="0"/>
              <a:t>suis   toujours   toute   seule   sous   ma   carapace   si   lourde !   </a:t>
            </a:r>
            <a:r>
              <a:rPr lang="fr-FR" dirty="0" smtClean="0"/>
              <a:t>Je   </a:t>
            </a:r>
            <a:r>
              <a:rPr lang="fr-FR" dirty="0"/>
              <a:t>reste   toujours   dans   ce   jardin.   Je   mange   toujours   la   même   chose.   J’avance   tellement   lentement.   Je   n’ai   pas   d’amis…</a:t>
            </a:r>
          </a:p>
          <a:p>
            <a:pPr lvl="3">
              <a:lnSpc>
                <a:spcPct val="130000"/>
              </a:lnSpc>
            </a:pPr>
            <a:r>
              <a:rPr lang="fr-FR" dirty="0"/>
              <a:t>À   ce   moment,   Adèle   entend   une   toute   petite   voix   derrière   </a:t>
            </a:r>
            <a:r>
              <a:rPr lang="fr-FR" dirty="0" smtClean="0"/>
              <a:t>elle </a:t>
            </a:r>
            <a:r>
              <a:rPr lang="fr-FR" dirty="0" smtClean="0">
                <a:solidFill>
                  <a:srgbClr val="3333FF"/>
                </a:solidFill>
              </a:rPr>
              <a:t>(3)</a:t>
            </a:r>
            <a:r>
              <a:rPr lang="fr-FR" dirty="0" smtClean="0"/>
              <a:t>.   </a:t>
            </a:r>
            <a:r>
              <a:rPr lang="fr-FR" dirty="0"/>
              <a:t>Perché   sur   une   feuille,   Raoul   l’escargot   </a:t>
            </a:r>
            <a:r>
              <a:rPr lang="fr-FR" dirty="0" smtClean="0"/>
              <a:t>lui </a:t>
            </a:r>
            <a:r>
              <a:rPr lang="fr-FR" dirty="0" smtClean="0">
                <a:solidFill>
                  <a:srgbClr val="3333FF"/>
                </a:solidFill>
              </a:rPr>
              <a:t>(4)</a:t>
            </a:r>
            <a:r>
              <a:rPr lang="fr-FR" dirty="0" smtClean="0"/>
              <a:t>   </a:t>
            </a:r>
            <a:r>
              <a:rPr lang="fr-FR" dirty="0"/>
              <a:t>demande :</a:t>
            </a:r>
          </a:p>
          <a:p>
            <a:pPr lvl="3">
              <a:lnSpc>
                <a:spcPct val="130000"/>
              </a:lnSpc>
            </a:pPr>
            <a:r>
              <a:rPr lang="fr-FR" dirty="0"/>
              <a:t>– </a:t>
            </a:r>
            <a:r>
              <a:rPr lang="fr-FR" dirty="0" smtClean="0"/>
              <a:t>Tu </a:t>
            </a:r>
            <a:r>
              <a:rPr lang="fr-FR" dirty="0" smtClean="0">
                <a:solidFill>
                  <a:srgbClr val="3333FF"/>
                </a:solidFill>
              </a:rPr>
              <a:t>(5)</a:t>
            </a:r>
            <a:r>
              <a:rPr lang="fr-FR" dirty="0" smtClean="0"/>
              <a:t>   </a:t>
            </a:r>
            <a:r>
              <a:rPr lang="fr-FR" dirty="0"/>
              <a:t>es   triste,   petite   tortue ?   Tu   pleures ?   Pourquoi ?</a:t>
            </a:r>
          </a:p>
          <a:p>
            <a:pPr lvl="3">
              <a:lnSpc>
                <a:spcPct val="130000"/>
              </a:lnSpc>
            </a:pPr>
            <a:r>
              <a:rPr lang="fr-FR" dirty="0"/>
              <a:t>– </a:t>
            </a:r>
            <a:r>
              <a:rPr lang="fr-FR" dirty="0" smtClean="0"/>
              <a:t>Je </a:t>
            </a:r>
            <a:r>
              <a:rPr lang="fr-FR" dirty="0" smtClean="0">
                <a:solidFill>
                  <a:srgbClr val="3333FF"/>
                </a:solidFill>
              </a:rPr>
              <a:t>(6)</a:t>
            </a:r>
            <a:r>
              <a:rPr lang="fr-FR" dirty="0" smtClean="0"/>
              <a:t>   </a:t>
            </a:r>
            <a:r>
              <a:rPr lang="fr-FR" dirty="0"/>
              <a:t>suis   toute   seule,   je   n’ai   pas   de   maison,   je   reste   toujours   dans   ce   jardin.   J’ai   envie   de   voir   le   monde.</a:t>
            </a:r>
          </a:p>
          <a:p>
            <a:pPr lvl="3">
              <a:lnSpc>
                <a:spcPct val="130000"/>
              </a:lnSpc>
            </a:pPr>
            <a:r>
              <a:rPr lang="fr-FR" dirty="0"/>
              <a:t>– </a:t>
            </a:r>
            <a:r>
              <a:rPr lang="fr-FR" dirty="0" smtClean="0"/>
              <a:t>Je </a:t>
            </a:r>
            <a:r>
              <a:rPr lang="fr-FR" dirty="0" smtClean="0">
                <a:solidFill>
                  <a:srgbClr val="3333FF"/>
                </a:solidFill>
              </a:rPr>
              <a:t>(7)</a:t>
            </a:r>
            <a:r>
              <a:rPr lang="fr-FR" dirty="0" smtClean="0"/>
              <a:t>   </a:t>
            </a:r>
            <a:r>
              <a:rPr lang="fr-FR" dirty="0"/>
              <a:t>peux   être   ton   ami,   </a:t>
            </a:r>
            <a:r>
              <a:rPr lang="fr-FR" dirty="0" smtClean="0"/>
              <a:t>nous </a:t>
            </a:r>
            <a:r>
              <a:rPr lang="fr-FR" dirty="0" smtClean="0">
                <a:solidFill>
                  <a:srgbClr val="3333FF"/>
                </a:solidFill>
              </a:rPr>
              <a:t>(8)</a:t>
            </a:r>
            <a:r>
              <a:rPr lang="fr-FR" dirty="0" smtClean="0"/>
              <a:t>   </a:t>
            </a:r>
            <a:r>
              <a:rPr lang="fr-FR" dirty="0"/>
              <a:t>pouvons   partir   ensemble.   </a:t>
            </a:r>
            <a:r>
              <a:rPr lang="fr-FR" dirty="0" smtClean="0"/>
              <a:t>Tu </a:t>
            </a:r>
            <a:r>
              <a:rPr lang="fr-FR" dirty="0" smtClean="0">
                <a:solidFill>
                  <a:srgbClr val="3333FF"/>
                </a:solidFill>
              </a:rPr>
              <a:t>(9)</a:t>
            </a:r>
            <a:r>
              <a:rPr lang="fr-FR" dirty="0" smtClean="0"/>
              <a:t>   </a:t>
            </a:r>
            <a:r>
              <a:rPr lang="fr-FR" dirty="0"/>
              <a:t>veux   bien ?</a:t>
            </a:r>
          </a:p>
          <a:p>
            <a:pPr lvl="3">
              <a:lnSpc>
                <a:spcPct val="130000"/>
              </a:lnSpc>
            </a:pPr>
            <a:r>
              <a:rPr lang="fr-FR" dirty="0"/>
              <a:t>Alors,   ils   sortent   du   jardin   et   ils   partent   voir   le   monde</a:t>
            </a:r>
            <a:r>
              <a:rPr lang="fr-FR" dirty="0" smtClean="0"/>
              <a:t>.</a:t>
            </a:r>
          </a:p>
          <a:p>
            <a:pPr marL="457200" lvl="3" indent="-457200">
              <a:lnSpc>
                <a:spcPct val="130000"/>
              </a:lnSpc>
              <a:spcBef>
                <a:spcPts val="1200"/>
              </a:spcBef>
              <a:buAutoNum type="arabicParenBoth"/>
            </a:pPr>
            <a:r>
              <a:rPr lang="fr-FR" b="1" dirty="0" smtClean="0">
                <a:latin typeface="CrayonL" panose="00000500000000000000" pitchFamily="2" charset="0"/>
              </a:rPr>
              <a:t>: </a:t>
            </a:r>
            <a:r>
              <a:rPr lang="fr-FR" dirty="0" err="1"/>
              <a:t>xxxxxx</a:t>
            </a:r>
            <a:endParaRPr lang="fr-FR" dirty="0"/>
          </a:p>
          <a:p>
            <a:pPr marL="457200" lvl="3" indent="-457200">
              <a:lnSpc>
                <a:spcPct val="130000"/>
              </a:lnSpc>
              <a:buAutoNum type="arabicParenBoth"/>
            </a:pPr>
            <a:r>
              <a:rPr lang="fr-FR" b="1" dirty="0" smtClean="0">
                <a:latin typeface="CrayonL" panose="00000500000000000000" pitchFamily="2" charset="0"/>
              </a:rPr>
              <a:t>: ++++++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 texte</a:t>
            </a:r>
            <a:endParaRPr lang="fr-FR" dirty="0"/>
          </a:p>
        </p:txBody>
      </p:sp>
      <p:cxnSp>
        <p:nvCxnSpPr>
          <p:cNvPr id="3" name="Connecteur droit 2"/>
          <p:cNvCxnSpPr/>
          <p:nvPr/>
        </p:nvCxnSpPr>
        <p:spPr>
          <a:xfrm>
            <a:off x="8487656" y="1305890"/>
            <a:ext cx="36004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1209508" y="2096852"/>
            <a:ext cx="21602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7526696" y="3284984"/>
            <a:ext cx="36004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>
            <a:off x="3545435" y="3672610"/>
            <a:ext cx="29008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378111" y="4077072"/>
            <a:ext cx="28803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>
            <a:off x="378111" y="4473116"/>
            <a:ext cx="28803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>
            <a:off x="378111" y="5265204"/>
            <a:ext cx="28803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/>
          <p:cNvCxnSpPr/>
          <p:nvPr/>
        </p:nvCxnSpPr>
        <p:spPr>
          <a:xfrm>
            <a:off x="3545435" y="5265204"/>
            <a:ext cx="50508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/>
        </p:nvCxnSpPr>
        <p:spPr>
          <a:xfrm>
            <a:off x="7642775" y="5265204"/>
            <a:ext cx="243961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630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Entoure en vert les groupes de mots qui indiquent le lieu.</a:t>
            </a:r>
          </a:p>
          <a:p>
            <a:r>
              <a:rPr lang="fr-FR" dirty="0"/>
              <a:t>Entoure en </a:t>
            </a:r>
            <a:r>
              <a:rPr lang="fr-FR" dirty="0" smtClean="0"/>
              <a:t>bleu les </a:t>
            </a:r>
            <a:r>
              <a:rPr lang="fr-FR" dirty="0"/>
              <a:t>groupes de mots qui indiquent le </a:t>
            </a:r>
            <a:r>
              <a:rPr lang="fr-FR" dirty="0" smtClean="0"/>
              <a:t>moment.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3">
              <a:lnSpc>
                <a:spcPct val="150000"/>
              </a:lnSpc>
            </a:pPr>
            <a:r>
              <a:rPr lang="fr-FR" dirty="0"/>
              <a:t>Dans   un   coin   du   </a:t>
            </a:r>
            <a:r>
              <a:rPr lang="fr-FR" dirty="0" smtClean="0"/>
              <a:t>jardin ,   </a:t>
            </a:r>
            <a:r>
              <a:rPr lang="fr-FR" dirty="0"/>
              <a:t>Adèle   la   petite   tortue   mange   une   </a:t>
            </a:r>
            <a:r>
              <a:rPr lang="fr-FR" dirty="0" smtClean="0"/>
              <a:t>laitue .   </a:t>
            </a:r>
            <a:r>
              <a:rPr lang="fr-FR" dirty="0"/>
              <a:t>Elle   est   triste :</a:t>
            </a:r>
          </a:p>
          <a:p>
            <a:pPr lvl="3">
              <a:lnSpc>
                <a:spcPct val="150000"/>
              </a:lnSpc>
            </a:pPr>
            <a:r>
              <a:rPr lang="fr-FR" dirty="0"/>
              <a:t>– </a:t>
            </a:r>
            <a:r>
              <a:rPr lang="fr-FR" dirty="0" smtClean="0"/>
              <a:t>Hélas ,   </a:t>
            </a:r>
            <a:r>
              <a:rPr lang="fr-FR" dirty="0"/>
              <a:t>je   suis   toujours   toute   seule   sous   ma   carapace   si   lourde !   Je   reste   toujours   dans   ce   </a:t>
            </a:r>
            <a:r>
              <a:rPr lang="fr-FR" dirty="0" smtClean="0"/>
              <a:t>jardin .   </a:t>
            </a:r>
            <a:r>
              <a:rPr lang="fr-FR" dirty="0"/>
              <a:t>Je   mange   toujours   la   même   </a:t>
            </a:r>
            <a:r>
              <a:rPr lang="fr-FR" dirty="0" smtClean="0"/>
              <a:t>chose .   </a:t>
            </a:r>
            <a:r>
              <a:rPr lang="fr-FR" dirty="0"/>
              <a:t>J’avance   tellement   </a:t>
            </a:r>
            <a:r>
              <a:rPr lang="fr-FR" dirty="0" smtClean="0"/>
              <a:t>lentement .   </a:t>
            </a:r>
            <a:r>
              <a:rPr lang="fr-FR" dirty="0"/>
              <a:t>Je   n’ai   pas   </a:t>
            </a:r>
            <a:r>
              <a:rPr lang="fr-FR" dirty="0" smtClean="0"/>
              <a:t>d’amis …</a:t>
            </a:r>
            <a:endParaRPr lang="fr-FR" dirty="0"/>
          </a:p>
          <a:p>
            <a:pPr lvl="3">
              <a:lnSpc>
                <a:spcPct val="150000"/>
              </a:lnSpc>
            </a:pPr>
            <a:r>
              <a:rPr lang="fr-FR" dirty="0"/>
              <a:t>À   ce   </a:t>
            </a:r>
            <a:r>
              <a:rPr lang="fr-FR" dirty="0" smtClean="0"/>
              <a:t>moment ,   </a:t>
            </a:r>
            <a:r>
              <a:rPr lang="fr-FR" dirty="0"/>
              <a:t>Adèle   entend   une   toute   petite   voix   derrière   </a:t>
            </a:r>
            <a:r>
              <a:rPr lang="fr-FR" dirty="0" smtClean="0"/>
              <a:t>elle .   </a:t>
            </a:r>
            <a:r>
              <a:rPr lang="fr-FR" dirty="0"/>
              <a:t>Perché   sur   une   </a:t>
            </a:r>
            <a:r>
              <a:rPr lang="fr-FR" dirty="0" smtClean="0"/>
              <a:t>feuille ,   </a:t>
            </a:r>
            <a:r>
              <a:rPr lang="fr-FR" dirty="0"/>
              <a:t>Raoul   l’escargot   lui   demande :</a:t>
            </a:r>
          </a:p>
          <a:p>
            <a:pPr lvl="3">
              <a:lnSpc>
                <a:spcPct val="150000"/>
              </a:lnSpc>
            </a:pPr>
            <a:r>
              <a:rPr lang="fr-FR" dirty="0"/>
              <a:t>– Tu   es   </a:t>
            </a:r>
            <a:r>
              <a:rPr lang="fr-FR" dirty="0" smtClean="0"/>
              <a:t>triste ,   </a:t>
            </a:r>
            <a:r>
              <a:rPr lang="fr-FR" dirty="0"/>
              <a:t>petite   tortue ?   Tu   pleures ?   Pourquoi ?</a:t>
            </a:r>
          </a:p>
          <a:p>
            <a:pPr lvl="3">
              <a:lnSpc>
                <a:spcPct val="150000"/>
              </a:lnSpc>
            </a:pPr>
            <a:r>
              <a:rPr lang="fr-FR" dirty="0"/>
              <a:t>– Je   suis   toute   </a:t>
            </a:r>
            <a:r>
              <a:rPr lang="fr-FR" dirty="0" smtClean="0"/>
              <a:t>seule ,   </a:t>
            </a:r>
            <a:r>
              <a:rPr lang="fr-FR" dirty="0"/>
              <a:t>je   n’ai   pas   de   </a:t>
            </a:r>
            <a:r>
              <a:rPr lang="fr-FR" dirty="0" smtClean="0"/>
              <a:t>maison ,   </a:t>
            </a:r>
            <a:r>
              <a:rPr lang="fr-FR" dirty="0"/>
              <a:t>je   reste   toujours   dans   ce   </a:t>
            </a:r>
            <a:r>
              <a:rPr lang="fr-FR" dirty="0" smtClean="0"/>
              <a:t>jardin .   </a:t>
            </a:r>
            <a:r>
              <a:rPr lang="fr-FR" dirty="0"/>
              <a:t>J’ai   envie   de   voir   le   </a:t>
            </a:r>
            <a:r>
              <a:rPr lang="fr-FR" dirty="0" smtClean="0"/>
              <a:t>monde .</a:t>
            </a:r>
            <a:endParaRPr lang="fr-FR" dirty="0"/>
          </a:p>
          <a:p>
            <a:pPr lvl="3">
              <a:lnSpc>
                <a:spcPct val="150000"/>
              </a:lnSpc>
            </a:pPr>
            <a:r>
              <a:rPr lang="fr-FR" dirty="0"/>
              <a:t>– Je   peux   être   ton   ami,   nous   pouvons   partir   </a:t>
            </a:r>
            <a:r>
              <a:rPr lang="fr-FR" dirty="0" smtClean="0"/>
              <a:t>ensemble .   </a:t>
            </a:r>
            <a:r>
              <a:rPr lang="fr-FR" dirty="0"/>
              <a:t>Tu   veux   bien ?</a:t>
            </a:r>
          </a:p>
          <a:p>
            <a:pPr lvl="3">
              <a:lnSpc>
                <a:spcPct val="150000"/>
              </a:lnSpc>
            </a:pPr>
            <a:r>
              <a:rPr lang="fr-FR" dirty="0" smtClean="0"/>
              <a:t>Alors ,   </a:t>
            </a:r>
            <a:r>
              <a:rPr lang="fr-FR" dirty="0"/>
              <a:t>ils   sortent   du   jardin   et   ils   partent   voir   le   </a:t>
            </a:r>
            <a:r>
              <a:rPr lang="fr-FR" dirty="0" smtClean="0"/>
              <a:t>monde .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 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8173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>
                <a:latin typeface="Lilly" pitchFamily="2" charset="0"/>
              </a:rPr>
              <a:t>3</a:t>
            </a:r>
            <a:endParaRPr lang="fr-FR" sz="45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16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ire de la grammaire au CE1 - Prérempl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Faire de la grammaire au CE1 - Prérempli</Template>
  <TotalTime>111</TotalTime>
  <Words>809</Words>
  <Application>Microsoft Office PowerPoint</Application>
  <PresentationFormat>Personnalisé</PresentationFormat>
  <Paragraphs>178</Paragraphs>
  <Slides>26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27" baseType="lpstr">
      <vt:lpstr>Faire de la grammaire au CE1 - Prérempli</vt:lpstr>
      <vt:lpstr>Présentation PowerPoint</vt:lpstr>
      <vt:lpstr>Présentation PowerPoint</vt:lpstr>
      <vt:lpstr>Adèle la petite tortue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Enge</dc:creator>
  <cp:lastModifiedBy>Enge</cp:lastModifiedBy>
  <cp:revision>21</cp:revision>
  <dcterms:created xsi:type="dcterms:W3CDTF">2015-01-03T12:46:50Z</dcterms:created>
  <dcterms:modified xsi:type="dcterms:W3CDTF">2015-01-03T14:38:29Z</dcterms:modified>
</cp:coreProperties>
</file>