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8" r:id="rId3"/>
    <p:sldId id="257" r:id="rId4"/>
    <p:sldId id="272" r:id="rId5"/>
    <p:sldId id="275" r:id="rId6"/>
    <p:sldId id="278" r:id="rId7"/>
    <p:sldId id="259" r:id="rId8"/>
    <p:sldId id="276" r:id="rId9"/>
    <p:sldId id="260" r:id="rId10"/>
    <p:sldId id="264" r:id="rId11"/>
    <p:sldId id="273" r:id="rId12"/>
    <p:sldId id="277" r:id="rId13"/>
    <p:sldId id="265" r:id="rId14"/>
    <p:sldId id="261" r:id="rId15"/>
    <p:sldId id="262" r:id="rId16"/>
    <p:sldId id="279" r:id="rId17"/>
    <p:sldId id="280" r:id="rId18"/>
    <p:sldId id="266" r:id="rId19"/>
    <p:sldId id="267" r:id="rId20"/>
    <p:sldId id="281" r:id="rId21"/>
    <p:sldId id="282" r:id="rId22"/>
    <p:sldId id="283" r:id="rId23"/>
    <p:sldId id="269" r:id="rId24"/>
    <p:sldId id="274" r:id="rId25"/>
    <p:sldId id="263" r:id="rId26"/>
  </p:sldIdLst>
  <p:sldSz cx="9901238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9F5FCF"/>
    <a:srgbClr val="339966"/>
    <a:srgbClr val="339933"/>
    <a:srgbClr val="99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31" autoAdjust="0"/>
    <p:restoredTop sz="94660"/>
  </p:normalViewPr>
  <p:slideViewPr>
    <p:cSldViewPr snapToObjects="1">
      <p:cViewPr>
        <p:scale>
          <a:sx n="110" d="100"/>
          <a:sy n="110" d="100"/>
        </p:scale>
        <p:origin x="-312" y="427"/>
      </p:cViewPr>
      <p:guideLst>
        <p:guide orient="horz" pos="368"/>
        <p:guide pos="615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53F5C7-F4C8-4083-81EE-3C7D1936F38E}" type="datetimeFigureOut">
              <a:rPr lang="fr-FR" smtClean="0"/>
              <a:t>23/02/2015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54088" y="685800"/>
            <a:ext cx="4949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5A1B7C-8EAE-4DFD-83F8-DF807691EB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62415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5A1B7C-8EAE-4DFD-83F8-DF807691EBA2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19016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7540" y="115892"/>
            <a:ext cx="6646159" cy="6626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3093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ou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0330" y="115888"/>
            <a:ext cx="6680579" cy="6612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8979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 userDrawn="1"/>
        </p:nvSpPr>
        <p:spPr>
          <a:xfrm>
            <a:off x="125412" y="115888"/>
            <a:ext cx="9648825" cy="630000"/>
          </a:xfrm>
          <a:prstGeom prst="rect">
            <a:avLst/>
          </a:prstGeom>
          <a:ln w="127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marL="3175" lvl="3" indent="0" algn="ctr"/>
            <a:endParaRPr lang="fr-FR" sz="3000" dirty="0">
              <a:latin typeface="Androgyne" pitchFamily="82" charset="0"/>
            </a:endParaRPr>
          </a:p>
        </p:txBody>
      </p:sp>
      <p:sp>
        <p:nvSpPr>
          <p:cNvPr id="3" name="Arrondir un rectangle avec un coin diagonal 2"/>
          <p:cNvSpPr/>
          <p:nvPr userDrawn="1"/>
        </p:nvSpPr>
        <p:spPr>
          <a:xfrm>
            <a:off x="233363" y="250888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0070C0"/>
                </a:solidFill>
              </a:rPr>
              <a:t>Le texte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2182426" y="26824"/>
            <a:ext cx="7591812" cy="699782"/>
          </a:xfrm>
          <a:prstGeom prst="rect">
            <a:avLst/>
          </a:prstGeom>
        </p:spPr>
        <p:txBody>
          <a:bodyPr anchor="ctr" anchorCtr="0"/>
          <a:lstStyle>
            <a:lvl1pPr>
              <a:defRPr sz="4000">
                <a:solidFill>
                  <a:srgbClr val="0070C0"/>
                </a:solidFill>
                <a:latin typeface="Gabriola" panose="04040605051002020D02" pitchFamily="82" charset="0"/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0"/>
          </p:nvPr>
        </p:nvSpPr>
        <p:spPr>
          <a:xfrm>
            <a:off x="125412" y="836712"/>
            <a:ext cx="9648825" cy="5905401"/>
          </a:xfrm>
          <a:prstGeom prst="rect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1pPr>
            <a:lvl2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2pPr>
            <a:lvl3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3pPr>
            <a:lvl4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4pPr>
            <a:lvl5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27908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l - Maitres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29600" y="129600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339966"/>
                </a:solidFill>
              </a:rPr>
              <a:t>Collectif</a:t>
            </a:r>
            <a:endParaRPr lang="fr-FR" dirty="0">
              <a:solidFill>
                <a:srgbClr val="339966"/>
              </a:solidFill>
            </a:endParaRP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8517600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fr-FR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3" y="584199"/>
            <a:ext cx="9645960" cy="6157913"/>
          </a:xfrm>
          <a:prstGeom prst="rect">
            <a:avLst/>
          </a:prstGeom>
          <a:ln w="25400">
            <a:solidFill>
              <a:srgbClr val="00B050"/>
            </a:solidFill>
          </a:ln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2pPr>
            <a:lvl3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3600" b="0" kern="1200" dirty="0" smtClean="0">
                <a:solidFill>
                  <a:schemeClr val="tx1"/>
                </a:solidFill>
                <a:latin typeface="Ecriture A" pitchFamily="50" charset="0"/>
                <a:ea typeface="+mn-ea"/>
                <a:cs typeface="+mn-cs"/>
              </a:defRPr>
            </a:lvl3pPr>
            <a:lvl4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600" b="0" kern="1200" dirty="0" smtClean="0">
                <a:solidFill>
                  <a:schemeClr val="tx1"/>
                </a:solidFill>
                <a:latin typeface="Cursive standard" pitchFamily="2" charset="0"/>
                <a:ea typeface="+mn-ea"/>
                <a:cs typeface="+mn-cs"/>
              </a:defRPr>
            </a:lvl4pPr>
            <a:lvl5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200" b="1" kern="1200" dirty="0">
                <a:solidFill>
                  <a:srgbClr val="00B050"/>
                </a:solidFill>
                <a:latin typeface="Gabriola" panose="04040605051002020D02" pitchFamily="82" charset="0"/>
                <a:ea typeface="+mn-ea"/>
                <a:cs typeface="+mn-cs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1"/>
          </p:nvPr>
        </p:nvSpPr>
        <p:spPr>
          <a:xfrm>
            <a:off x="7625615" y="132384"/>
            <a:ext cx="2026659" cy="360362"/>
          </a:xfrm>
          <a:prstGeom prst="rect">
            <a:avLst/>
          </a:prstGeom>
        </p:spPr>
        <p:txBody>
          <a:bodyPr/>
          <a:lstStyle>
            <a:lvl1pPr marL="285750" indent="-28575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2pPr>
            <a:lvl3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buFontTx/>
              <a:buNone/>
              <a:defRPr lang="fr-FR" sz="1800" kern="1200" dirty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defTabSz="914400" rtl="0" eaLnBrk="1" latinLnBrk="0" hangingPunct="1">
              <a:spcBef>
                <a:spcPct val="20000"/>
              </a:spcBef>
            </a:pPr>
            <a:r>
              <a:rPr lang="fr-FR" smtClean="0"/>
              <a:t>Modifiez les styles du texte du masque</a:t>
            </a:r>
          </a:p>
          <a:p>
            <a:pPr marL="0" lvl="1" indent="0" algn="ctr" defTabSz="914400" rtl="0" eaLnBrk="1" latinLnBrk="0" hangingPunct="1">
              <a:spcBef>
                <a:spcPct val="20000"/>
              </a:spcBef>
            </a:pPr>
            <a:r>
              <a:rPr lang="fr-FR" smtClean="0"/>
              <a:t>Deuxième niveau</a:t>
            </a:r>
          </a:p>
          <a:p>
            <a:pPr marL="0" lvl="2" indent="0" algn="ctr" defTabSz="914400" rtl="0" eaLnBrk="1" latinLnBrk="0" hangingPunct="1">
              <a:spcBef>
                <a:spcPct val="20000"/>
              </a:spcBef>
            </a:pPr>
            <a:r>
              <a:rPr lang="fr-FR" smtClean="0"/>
              <a:t>Troisième niveau</a:t>
            </a:r>
          </a:p>
          <a:p>
            <a:pPr marL="0" lvl="3" indent="0" algn="ctr" defTabSz="914400" rtl="0" eaLnBrk="1" latinLnBrk="0" hangingPunct="1">
              <a:spcBef>
                <a:spcPct val="20000"/>
              </a:spcBef>
            </a:pPr>
            <a:r>
              <a:rPr lang="fr-FR" smtClean="0"/>
              <a:t>Quatrième niveau</a:t>
            </a:r>
          </a:p>
          <a:p>
            <a:pPr marL="0" lvl="4" indent="0" algn="ctr" defTabSz="914400" rtl="0" eaLnBrk="1" latinLnBrk="0" hangingPunct="1">
              <a:spcBef>
                <a:spcPct val="20000"/>
              </a:spcBef>
            </a:pPr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226380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l - Élè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30991" y="130174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chemeClr val="accent5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accent5">
                    <a:lumMod val="75000"/>
                  </a:schemeClr>
                </a:solidFill>
              </a:rPr>
              <a:t>Collectif</a:t>
            </a:r>
            <a:endParaRPr lang="fr-FR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4" y="584684"/>
            <a:ext cx="9648824" cy="6157429"/>
          </a:xfrm>
          <a:prstGeom prst="rect">
            <a:avLst/>
          </a:prstGeom>
          <a:ln w="25400">
            <a:solidFill>
              <a:schemeClr val="accent5">
                <a:lumMod val="75000"/>
              </a:schemeClr>
            </a:solidFill>
          </a:ln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3600" dirty="0" smtClean="0">
                <a:latin typeface="Ecriture A" pitchFamily="50" charset="0"/>
              </a:defRPr>
            </a:lvl2pPr>
            <a:lvl3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600" dirty="0" smtClean="0">
                <a:latin typeface="Cursive standard" pitchFamily="2" charset="0"/>
              </a:defRPr>
            </a:lvl3pPr>
            <a:lvl4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dirty="0" smtClean="0"/>
            </a:lvl4pPr>
            <a:lvl5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b="1" dirty="0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130993" y="1124744"/>
            <a:ext cx="9643246" cy="5617369"/>
          </a:xfrm>
          <a:prstGeom prst="rect">
            <a:avLst/>
          </a:prstGeom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3600" b="0" kern="1200" dirty="0" smtClean="0">
                <a:solidFill>
                  <a:schemeClr val="tx1"/>
                </a:solidFill>
                <a:latin typeface="Ecriture A" pitchFamily="50" charset="0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2600" b="0" kern="1200" dirty="0" smtClean="0">
                <a:solidFill>
                  <a:schemeClr val="tx1"/>
                </a:solidFill>
                <a:latin typeface="Cursive standard" pitchFamily="2" charset="0"/>
                <a:ea typeface="+mn-ea"/>
                <a:cs typeface="+mn-cs"/>
              </a:defRPr>
            </a:lvl2pPr>
            <a:lvl3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1800" u="sng" dirty="0" smtClean="0">
                <a:solidFill>
                  <a:srgbClr val="3333FF"/>
                </a:solidFill>
                <a:latin typeface="Sassoon Infant Std" pitchFamily="34" charset="0"/>
              </a:defRPr>
            </a:lvl3pPr>
            <a:lvl4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dirty="0" smtClean="0"/>
            </a:lvl4pPr>
            <a:lvl5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20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7" name="Rogner un rectangle avec un coin du même côté 6"/>
          <p:cNvSpPr/>
          <p:nvPr userDrawn="1"/>
        </p:nvSpPr>
        <p:spPr>
          <a:xfrm rot="5400000">
            <a:off x="8517600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2"/>
          </p:nvPr>
        </p:nvSpPr>
        <p:spPr>
          <a:xfrm>
            <a:off x="7632074" y="129812"/>
            <a:ext cx="2026659" cy="360362"/>
          </a:xfrm>
          <a:prstGeom prst="rect">
            <a:avLst/>
          </a:prstGeom>
        </p:spPr>
        <p:txBody>
          <a:bodyPr anchor="t" anchorCtr="0"/>
          <a:lstStyle>
            <a:lvl1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723163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gnage Sey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" y="98057"/>
            <a:ext cx="9901238" cy="669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70380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ivid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29101" y="129600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rgbClr val="9F5FC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9F5FCF"/>
                </a:solidFill>
              </a:rPr>
              <a:t>Individuel</a:t>
            </a:r>
            <a:endParaRPr lang="fr-FR" dirty="0">
              <a:solidFill>
                <a:srgbClr val="9F5FCF"/>
              </a:solidFill>
            </a:endParaRP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8518964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rgbClr val="9F5FC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fr-FR" dirty="0">
              <a:solidFill>
                <a:srgbClr val="9F5FCF"/>
              </a:solidFill>
            </a:endParaRPr>
          </a:p>
        </p:txBody>
      </p:sp>
      <p:sp>
        <p:nvSpPr>
          <p:cNvPr id="10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4" y="584199"/>
            <a:ext cx="9648824" cy="6157913"/>
          </a:xfrm>
          <a:prstGeom prst="rect">
            <a:avLst/>
          </a:prstGeom>
          <a:ln w="25400">
            <a:solidFill>
              <a:srgbClr val="9F5FCF"/>
            </a:solidFill>
          </a:ln>
        </p:spPr>
        <p:txBody>
          <a:bodyPr/>
          <a:lstStyle>
            <a:lvl1pPr marL="36000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1pPr>
            <a:lvl2pPr marL="36000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3600" b="0" kern="1200" dirty="0" smtClean="0">
                <a:solidFill>
                  <a:schemeClr val="tx1"/>
                </a:solidFill>
                <a:latin typeface="Ecriture A" pitchFamily="50" charset="0"/>
                <a:ea typeface="+mn-ea"/>
                <a:cs typeface="+mn-cs"/>
              </a:defRPr>
            </a:lvl2pPr>
            <a:lvl3pPr marL="36000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600" b="0" kern="1200" dirty="0" smtClean="0">
                <a:solidFill>
                  <a:schemeClr val="tx1"/>
                </a:solidFill>
                <a:latin typeface="Cursive standard" pitchFamily="2" charset="0"/>
                <a:ea typeface="+mn-ea"/>
                <a:cs typeface="+mn-cs"/>
              </a:defRPr>
            </a:lvl3pPr>
            <a:lvl4pPr marL="36000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0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000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0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7626350" y="131763"/>
            <a:ext cx="2144713" cy="360362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rgbClr val="9F5FCF"/>
                </a:solidFill>
                <a:latin typeface="+mn-lt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rgbClr val="9F5FCF"/>
                </a:solidFill>
                <a:latin typeface="+mn-lt"/>
                <a:ea typeface="+mn-ea"/>
                <a:cs typeface="+mn-cs"/>
              </a:defRPr>
            </a:lvl2pPr>
            <a:lvl3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rgbClr val="9F5FCF"/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rgbClr val="9F5FCF"/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rgbClr val="9F5FCF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417405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ynthè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29600" y="129600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chemeClr val="accent6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accent6">
                    <a:lumMod val="75000"/>
                  </a:schemeClr>
                </a:solidFill>
              </a:rPr>
              <a:t>Page</a:t>
            </a:r>
            <a:r>
              <a:rPr lang="fr-FR" baseline="0" dirty="0" smtClean="0">
                <a:solidFill>
                  <a:schemeClr val="accent6">
                    <a:lumMod val="75000"/>
                  </a:schemeClr>
                </a:solidFill>
              </a:rPr>
              <a:t> de garde</a:t>
            </a:r>
            <a:endParaRPr lang="fr-FR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8517341" y="-758715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dirty="0" smtClean="0">
                <a:solidFill>
                  <a:schemeClr val="accent6">
                    <a:lumMod val="75000"/>
                  </a:schemeClr>
                </a:solidFill>
              </a:rPr>
              <a:t>Synthèse</a:t>
            </a:r>
            <a:endParaRPr lang="fr-FR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" name="Rectangle à coins arrondis 1"/>
          <p:cNvSpPr/>
          <p:nvPr userDrawn="1"/>
        </p:nvSpPr>
        <p:spPr>
          <a:xfrm>
            <a:off x="125414" y="2035410"/>
            <a:ext cx="9648824" cy="2628292"/>
          </a:xfrm>
          <a:prstGeom prst="roundRect">
            <a:avLst>
              <a:gd name="adj" fmla="val 6029"/>
            </a:avLst>
          </a:prstGeom>
          <a:ln w="2540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itre 8"/>
          <p:cNvSpPr>
            <a:spLocks noGrp="1"/>
          </p:cNvSpPr>
          <p:nvPr>
            <p:ph type="title"/>
          </p:nvPr>
        </p:nvSpPr>
        <p:spPr>
          <a:xfrm>
            <a:off x="125414" y="2629476"/>
            <a:ext cx="9643912" cy="720080"/>
          </a:xfrm>
          <a:prstGeom prst="rect">
            <a:avLst/>
          </a:prstGeom>
        </p:spPr>
        <p:txBody>
          <a:bodyPr anchor="ctr" anchorCtr="0"/>
          <a:lstStyle>
            <a:lvl1pPr>
              <a:defRPr>
                <a:solidFill>
                  <a:srgbClr val="3333FF"/>
                </a:solidFill>
                <a:latin typeface="Gabriola" panose="04040605051002020D02" pitchFamily="82" charset="0"/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quarter" idx="10"/>
          </p:nvPr>
        </p:nvSpPr>
        <p:spPr>
          <a:xfrm>
            <a:off x="125414" y="3349556"/>
            <a:ext cx="9643911" cy="131445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lang="fr-FR" sz="2000" dirty="0" smtClean="0"/>
            </a:lvl1pPr>
            <a:lvl2pPr>
              <a:defRPr lang="fr-FR" dirty="0" smtClean="0"/>
            </a:lvl2pPr>
            <a:lvl3pPr>
              <a:defRPr lang="fr-FR" dirty="0" smtClean="0"/>
            </a:lvl3pPr>
            <a:lvl4pPr>
              <a:defRPr lang="fr-FR" dirty="0" smtClean="0"/>
            </a:lvl4pPr>
            <a:lvl5pPr>
              <a:defRPr lang="fr-FR" dirty="0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345194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5432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2119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61" r:id="rId3"/>
    <p:sldLayoutId id="2147483662" r:id="rId4"/>
    <p:sldLayoutId id="2147483664" r:id="rId5"/>
    <p:sldLayoutId id="2147483670" r:id="rId6"/>
    <p:sldLayoutId id="2147483668" r:id="rId7"/>
    <p:sldLayoutId id="2147483669" r:id="rId8"/>
    <p:sldLayoutId id="2147483671" r:id="rId9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299599" y="620688"/>
            <a:ext cx="5457982" cy="11881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/>
            <a:r>
              <a:rPr lang="fr-FR" sz="3000" smtClean="0">
                <a:solidFill>
                  <a:schemeClr val="bg1"/>
                </a:solidFill>
                <a:latin typeface="Gabriola" panose="04040605051002020D02" pitchFamily="82" charset="0"/>
              </a:rPr>
              <a:t>Texte </a:t>
            </a:r>
            <a:r>
              <a:rPr lang="fr-FR" sz="3000" smtClean="0">
                <a:solidFill>
                  <a:schemeClr val="bg1"/>
                </a:solidFill>
                <a:latin typeface="Gabriola" panose="04040605051002020D02" pitchFamily="82" charset="0"/>
              </a:rPr>
              <a:t>2   </a:t>
            </a:r>
            <a:r>
              <a:rPr lang="fr-FR" sz="3000" dirty="0" smtClean="0">
                <a:solidFill>
                  <a:schemeClr val="bg1"/>
                </a:solidFill>
                <a:latin typeface="Gabriola" panose="04040605051002020D02" pitchFamily="82" charset="0"/>
              </a:rPr>
              <a:t>~   Semaine 2, période 3</a:t>
            </a:r>
          </a:p>
          <a:p>
            <a:pPr algn="ctr"/>
            <a:r>
              <a:rPr lang="fr-FR" sz="3600" dirty="0" smtClean="0">
                <a:solidFill>
                  <a:schemeClr val="bg1"/>
                </a:solidFill>
                <a:latin typeface="Gabriola" panose="04040605051002020D02" pitchFamily="82" charset="0"/>
              </a:rPr>
              <a:t>Un drôle de petit bonhomme</a:t>
            </a:r>
            <a:endParaRPr lang="fr-FR" sz="3600" dirty="0">
              <a:solidFill>
                <a:schemeClr val="bg1"/>
              </a:solidFill>
              <a:latin typeface="Gabriola" panose="04040605051002020D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8048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Remets les mots dans l’ordre pour former une phrase correcte.</a:t>
            </a:r>
          </a:p>
          <a:p>
            <a:r>
              <a:rPr lang="fr-FR" dirty="0" smtClean="0"/>
              <a:t>Fais toutes les phrases possibles.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1"/>
          </p:nvPr>
        </p:nvSpPr>
        <p:spPr>
          <a:xfrm>
            <a:off x="125414" y="1268760"/>
            <a:ext cx="9358045" cy="5473353"/>
          </a:xfrm>
        </p:spPr>
        <p:txBody>
          <a:bodyPr/>
          <a:lstStyle/>
          <a:p>
            <a:pPr lvl="2"/>
            <a:r>
              <a:rPr lang="fr-FR" b="0" dirty="0" smtClean="0"/>
              <a:t>1)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Les phrases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55152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Transforme à la phrase négative, ou inversement.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>
          <a:xfrm>
            <a:off x="130993" y="980728"/>
            <a:ext cx="9643246" cy="5761385"/>
          </a:xfrm>
        </p:spPr>
        <p:txBody>
          <a:bodyPr/>
          <a:lstStyle/>
          <a:p>
            <a:pPr marL="342900" lvl="1" indent="-342900">
              <a:lnSpc>
                <a:spcPct val="100000"/>
              </a:lnSpc>
              <a:buFont typeface="+mj-lt"/>
              <a:buAutoNum type="arabicParenR"/>
            </a:pPr>
            <a:r>
              <a:rPr lang="fr-FR" dirty="0"/>
              <a:t>Tu ne </a:t>
            </a:r>
            <a:r>
              <a:rPr lang="fr-FR" dirty="0" smtClean="0"/>
              <a:t>m’</a:t>
            </a:r>
            <a:r>
              <a:rPr lang="fr-FR" dirty="0" err="1" smtClean="0"/>
              <a:t>²attrapera</a:t>
            </a:r>
            <a:r>
              <a:rPr lang="fr-FR" dirty="0" smtClean="0"/>
              <a:t>$ </a:t>
            </a:r>
            <a:r>
              <a:rPr lang="fr-FR" dirty="0" err="1" smtClean="0"/>
              <a:t>²pa</a:t>
            </a:r>
            <a:r>
              <a:rPr lang="fr-FR" dirty="0" smtClean="0"/>
              <a:t>$ .</a:t>
            </a:r>
            <a:endParaRPr lang="fr-FR" dirty="0"/>
          </a:p>
          <a:p>
            <a:pPr marL="342900" lvl="1" indent="-342900">
              <a:lnSpc>
                <a:spcPct val="350000"/>
              </a:lnSpc>
              <a:buFont typeface="+mj-lt"/>
              <a:buAutoNum type="arabicParenR"/>
            </a:pPr>
            <a:r>
              <a:rPr lang="fr-FR" dirty="0"/>
              <a:t>Je ne veux </a:t>
            </a:r>
            <a:r>
              <a:rPr lang="fr-FR" dirty="0" err="1" smtClean="0"/>
              <a:t>²pa</a:t>
            </a:r>
            <a:r>
              <a:rPr lang="fr-FR" dirty="0" smtClean="0"/>
              <a:t>$ ²t’</a:t>
            </a:r>
            <a:r>
              <a:rPr lang="fr-FR" dirty="0" err="1" smtClean="0"/>
              <a:t>²attraper</a:t>
            </a:r>
            <a:r>
              <a:rPr lang="fr-FR" dirty="0" smtClean="0"/>
              <a:t> .</a:t>
            </a:r>
            <a:endParaRPr lang="fr-FR" dirty="0"/>
          </a:p>
          <a:p>
            <a:pPr marL="342900" lvl="1" indent="-342900">
              <a:lnSpc>
                <a:spcPct val="350000"/>
              </a:lnSpc>
              <a:buFont typeface="+mj-lt"/>
              <a:buAutoNum type="arabicParenR"/>
            </a:pPr>
            <a:r>
              <a:rPr lang="fr-FR" dirty="0"/>
              <a:t>Le </a:t>
            </a:r>
            <a:r>
              <a:rPr lang="fr-FR" dirty="0" err="1" smtClean="0"/>
              <a:t>²renard</a:t>
            </a:r>
            <a:r>
              <a:rPr lang="fr-FR" dirty="0" smtClean="0"/>
              <a:t> </a:t>
            </a:r>
            <a:r>
              <a:rPr lang="fr-FR" dirty="0" err="1" smtClean="0"/>
              <a:t>²avale</a:t>
            </a:r>
            <a:r>
              <a:rPr lang="fr-FR" dirty="0" smtClean="0"/>
              <a:t> </a:t>
            </a:r>
            <a:r>
              <a:rPr lang="fr-FR" dirty="0" err="1" smtClean="0"/>
              <a:t>²le</a:t>
            </a:r>
            <a:r>
              <a:rPr lang="fr-FR" dirty="0" smtClean="0"/>
              <a:t> </a:t>
            </a:r>
            <a:r>
              <a:rPr lang="fr-FR" dirty="0" err="1" smtClean="0"/>
              <a:t>²bonhomme</a:t>
            </a:r>
            <a:r>
              <a:rPr lang="fr-FR" dirty="0" smtClean="0"/>
              <a:t> </a:t>
            </a:r>
            <a:r>
              <a:rPr lang="fr-FR" dirty="0" err="1" smtClean="0"/>
              <a:t>²de</a:t>
            </a:r>
            <a:r>
              <a:rPr lang="fr-FR" dirty="0" smtClean="0"/>
              <a:t> </a:t>
            </a:r>
            <a:r>
              <a:rPr lang="fr-FR" dirty="0" err="1" smtClean="0"/>
              <a:t>²pain</a:t>
            </a:r>
            <a:r>
              <a:rPr lang="fr-FR" dirty="0" smtClean="0"/>
              <a:t> ²d’épice$ .</a:t>
            </a:r>
            <a:endParaRPr lang="fr-FR" dirty="0"/>
          </a:p>
          <a:p>
            <a:pPr marL="342900" lvl="1" indent="-342900">
              <a:lnSpc>
                <a:spcPct val="350000"/>
              </a:lnSpc>
              <a:buFont typeface="+mj-lt"/>
              <a:buAutoNum type="arabicParenR"/>
            </a:pPr>
            <a:r>
              <a:rPr lang="fr-FR" dirty="0"/>
              <a:t>Le </a:t>
            </a:r>
            <a:r>
              <a:rPr lang="fr-FR" dirty="0" err="1" smtClean="0"/>
              <a:t>²renard</a:t>
            </a:r>
            <a:r>
              <a:rPr lang="fr-FR" dirty="0" smtClean="0"/>
              <a:t> </a:t>
            </a:r>
            <a:r>
              <a:rPr lang="fr-FR" dirty="0" err="1" smtClean="0"/>
              <a:t>²traverse</a:t>
            </a:r>
            <a:r>
              <a:rPr lang="fr-FR" dirty="0" smtClean="0"/>
              <a:t> </a:t>
            </a:r>
            <a:r>
              <a:rPr lang="fr-FR" dirty="0" err="1" smtClean="0"/>
              <a:t>²souvent</a:t>
            </a:r>
            <a:r>
              <a:rPr lang="fr-FR" dirty="0" smtClean="0"/>
              <a:t> </a:t>
            </a:r>
            <a:r>
              <a:rPr lang="fr-FR" dirty="0" err="1" smtClean="0"/>
              <a:t>²la</a:t>
            </a:r>
            <a:r>
              <a:rPr lang="fr-FR" dirty="0" smtClean="0"/>
              <a:t> </a:t>
            </a:r>
            <a:r>
              <a:rPr lang="fr-FR" dirty="0" err="1" smtClean="0"/>
              <a:t>²rivière</a:t>
            </a:r>
            <a:r>
              <a:rPr lang="fr-FR" dirty="0" smtClean="0"/>
              <a:t> .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Les phrases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1423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Encadre le verbe en rouge.</a:t>
            </a:r>
          </a:p>
          <a:p>
            <a:r>
              <a:rPr lang="fr-FR" dirty="0" smtClean="0"/>
              <a:t>Souligne en bleu le groupe de mots qui indique qui fait l’action.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342900" lvl="1" indent="-342900" algn="l">
              <a:buFont typeface="+mj-lt"/>
              <a:buAutoNum type="arabicParenR"/>
            </a:pPr>
            <a:r>
              <a:rPr lang="fr-FR" dirty="0" smtClean="0"/>
              <a:t>Le  </a:t>
            </a:r>
            <a:r>
              <a:rPr lang="fr-FR" dirty="0" err="1" smtClean="0"/>
              <a:t>²bonhomme</a:t>
            </a:r>
            <a:r>
              <a:rPr lang="fr-FR" dirty="0" smtClean="0"/>
              <a:t>  </a:t>
            </a:r>
            <a:r>
              <a:rPr lang="fr-FR" dirty="0" err="1" smtClean="0"/>
              <a:t>²de</a:t>
            </a:r>
            <a:r>
              <a:rPr lang="fr-FR" dirty="0" smtClean="0"/>
              <a:t>  </a:t>
            </a:r>
            <a:r>
              <a:rPr lang="fr-FR" dirty="0" err="1" smtClean="0"/>
              <a:t>²pain</a:t>
            </a:r>
            <a:r>
              <a:rPr lang="fr-FR" dirty="0" smtClean="0"/>
              <a:t>  d’épice$  </a:t>
            </a:r>
            <a:r>
              <a:rPr lang="fr-FR" dirty="0" err="1" smtClean="0"/>
              <a:t>²part</a:t>
            </a:r>
            <a:r>
              <a:rPr lang="fr-FR" dirty="0" smtClean="0"/>
              <a:t>  </a:t>
            </a:r>
            <a:r>
              <a:rPr lang="fr-FR" dirty="0" err="1" smtClean="0"/>
              <a:t>²dan</a:t>
            </a:r>
            <a:r>
              <a:rPr lang="fr-FR" dirty="0" smtClean="0"/>
              <a:t>$  </a:t>
            </a:r>
            <a:r>
              <a:rPr lang="fr-FR" dirty="0" err="1" smtClean="0"/>
              <a:t>²la</a:t>
            </a:r>
            <a:r>
              <a:rPr lang="fr-FR" dirty="0" smtClean="0"/>
              <a:t>  </a:t>
            </a:r>
            <a:r>
              <a:rPr lang="fr-FR" dirty="0" err="1" smtClean="0"/>
              <a:t>²rue</a:t>
            </a:r>
            <a:r>
              <a:rPr lang="fr-FR" dirty="0" smtClean="0"/>
              <a:t> .</a:t>
            </a:r>
            <a:endParaRPr lang="fr-FR" dirty="0"/>
          </a:p>
          <a:p>
            <a:pPr marL="342900" lvl="1" indent="-342900" algn="l">
              <a:buFont typeface="+mj-lt"/>
              <a:buAutoNum type="arabicParenR"/>
            </a:pPr>
            <a:r>
              <a:rPr lang="fr-FR" dirty="0" smtClean="0"/>
              <a:t>Pendant  </a:t>
            </a:r>
            <a:r>
              <a:rPr lang="fr-FR" dirty="0" err="1" smtClean="0"/>
              <a:t>²la</a:t>
            </a:r>
            <a:r>
              <a:rPr lang="fr-FR" dirty="0" smtClean="0"/>
              <a:t>  </a:t>
            </a:r>
            <a:r>
              <a:rPr lang="fr-FR" dirty="0" err="1" smtClean="0"/>
              <a:t>²traversée</a:t>
            </a:r>
            <a:r>
              <a:rPr lang="fr-FR" dirty="0" smtClean="0"/>
              <a:t>  ,  </a:t>
            </a:r>
            <a:r>
              <a:rPr lang="fr-FR" dirty="0" err="1" smtClean="0"/>
              <a:t>²le</a:t>
            </a:r>
            <a:r>
              <a:rPr lang="fr-FR" dirty="0" smtClean="0"/>
              <a:t>  </a:t>
            </a:r>
            <a:r>
              <a:rPr lang="fr-FR" dirty="0" err="1" smtClean="0"/>
              <a:t>²prince</a:t>
            </a:r>
            <a:r>
              <a:rPr lang="fr-FR" dirty="0" smtClean="0"/>
              <a:t>  </a:t>
            </a:r>
            <a:r>
              <a:rPr lang="fr-FR" dirty="0" err="1" smtClean="0"/>
              <a:t>²de</a:t>
            </a:r>
            <a:r>
              <a:rPr lang="fr-FR" dirty="0" smtClean="0"/>
              <a:t>  </a:t>
            </a:r>
            <a:r>
              <a:rPr lang="fr-FR" dirty="0" err="1" smtClean="0"/>
              <a:t>²pain</a:t>
            </a:r>
            <a:r>
              <a:rPr lang="fr-FR" dirty="0" smtClean="0"/>
              <a:t>  ²d’épice$  </a:t>
            </a:r>
            <a:r>
              <a:rPr lang="fr-FR" dirty="0" err="1" smtClean="0"/>
              <a:t>²glisse</a:t>
            </a:r>
            <a:r>
              <a:rPr lang="fr-FR" dirty="0" smtClean="0"/>
              <a:t>  </a:t>
            </a:r>
            <a:r>
              <a:rPr lang="fr-FR" dirty="0" err="1" smtClean="0"/>
              <a:t>²sur</a:t>
            </a:r>
            <a:r>
              <a:rPr lang="fr-FR" dirty="0" smtClean="0"/>
              <a:t>  </a:t>
            </a:r>
            <a:r>
              <a:rPr lang="fr-FR" dirty="0" err="1" smtClean="0"/>
              <a:t>²le</a:t>
            </a:r>
            <a:r>
              <a:rPr lang="fr-FR" dirty="0" smtClean="0"/>
              <a:t>  museau  </a:t>
            </a:r>
            <a:r>
              <a:rPr lang="fr-FR" dirty="0" err="1" smtClean="0"/>
              <a:t>²du</a:t>
            </a:r>
            <a:r>
              <a:rPr lang="fr-FR" dirty="0" smtClean="0"/>
              <a:t>  </a:t>
            </a:r>
            <a:r>
              <a:rPr lang="fr-FR" dirty="0" err="1" smtClean="0"/>
              <a:t>²renard</a:t>
            </a:r>
            <a:r>
              <a:rPr lang="fr-FR" dirty="0" smtClean="0"/>
              <a:t> .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Les phrases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52965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 rot="20759357">
            <a:off x="2222161" y="1975099"/>
            <a:ext cx="1853182" cy="1482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500" dirty="0" smtClean="0">
                <a:latin typeface="Lilly" pitchFamily="2" charset="0"/>
              </a:rPr>
              <a:t>Jour</a:t>
            </a:r>
          </a:p>
          <a:p>
            <a:pPr algn="ctr"/>
            <a:r>
              <a:rPr lang="fr-FR" sz="4500" dirty="0" smtClean="0">
                <a:latin typeface="Lilly" pitchFamily="2" charset="0"/>
              </a:rPr>
              <a:t>3</a:t>
            </a:r>
            <a:endParaRPr lang="fr-FR" sz="4500" dirty="0">
              <a:latin typeface="Lill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5163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4"/>
            <a:r>
              <a:rPr lang="fr-FR" dirty="0">
                <a:sym typeface="Wingdings" panose="05000000000000000000" pitchFamily="2" charset="2"/>
              </a:rPr>
              <a:t>(Diapo de travail : voir la page suivante.)</a:t>
            </a:r>
          </a:p>
          <a:p>
            <a:endParaRPr lang="fr-FR" dirty="0" smtClean="0"/>
          </a:p>
          <a:p>
            <a:r>
              <a:rPr lang="fr-FR" dirty="0" smtClean="0"/>
              <a:t>Transposer le texte en transformant « Le bonhomme de pain d’épices » en « Les deux bonhommes de pain d’épices » (*il </a:t>
            </a:r>
            <a:r>
              <a:rPr lang="fr-FR" dirty="0" smtClean="0">
                <a:sym typeface="Wingdings" panose="05000000000000000000" pitchFamily="2" charset="2"/>
              </a:rPr>
              <a:t> ils).</a:t>
            </a:r>
          </a:p>
          <a:p>
            <a:pPr lvl="1"/>
            <a:r>
              <a:rPr lang="fr-FR" dirty="0" smtClean="0"/>
              <a:t>Le </a:t>
            </a:r>
            <a:r>
              <a:rPr lang="fr-FR" dirty="0"/>
              <a:t>bonhomme de pain d’épices sort du four, saute par terre et part dans la rue.</a:t>
            </a:r>
          </a:p>
          <a:p>
            <a:pPr lvl="1"/>
            <a:r>
              <a:rPr lang="fr-FR" dirty="0"/>
              <a:t>Il crie :</a:t>
            </a:r>
          </a:p>
          <a:p>
            <a:pPr lvl="1"/>
            <a:r>
              <a:rPr lang="fr-FR" dirty="0" smtClean="0"/>
              <a:t>– Cours</a:t>
            </a:r>
            <a:r>
              <a:rPr lang="fr-FR" dirty="0"/>
              <a:t>, cours, aussi vite que tu peux ! Tu ne m’attraperas pas. Je suis le prince de pain d’épices</a:t>
            </a:r>
            <a:r>
              <a:rPr lang="fr-FR" dirty="0" smtClean="0"/>
              <a:t>…</a:t>
            </a:r>
          </a:p>
          <a:p>
            <a:endParaRPr lang="fr-FR" dirty="0" smtClean="0"/>
          </a:p>
          <a:p>
            <a:endParaRPr lang="fr-FR" dirty="0"/>
          </a:p>
          <a:p>
            <a:r>
              <a:rPr lang="fr-FR" dirty="0"/>
              <a:t>Transposer le texte en </a:t>
            </a:r>
            <a:r>
              <a:rPr lang="fr-FR" dirty="0" smtClean="0"/>
              <a:t>le mettant au passé :</a:t>
            </a:r>
          </a:p>
          <a:p>
            <a:pPr lvl="1"/>
            <a:r>
              <a:rPr lang="fr-FR" dirty="0">
                <a:sym typeface="Wingdings" panose="05000000000000000000" pitchFamily="2" charset="2"/>
              </a:rPr>
              <a:t>Le prince de pain d’épices monte sur le dos du renard. Pendant la traversée, il glisse sur le museau du renard et … </a:t>
            </a:r>
            <a:r>
              <a:rPr lang="fr-FR" dirty="0" err="1">
                <a:sym typeface="Wingdings" panose="05000000000000000000" pitchFamily="2" charset="2"/>
              </a:rPr>
              <a:t>GLOUP</a:t>
            </a:r>
            <a:r>
              <a:rPr lang="fr-FR" dirty="0">
                <a:sym typeface="Wingdings" panose="05000000000000000000" pitchFamily="2" charset="2"/>
              </a:rPr>
              <a:t> ! Le renard avale le prince de pain d’épices</a:t>
            </a:r>
            <a:r>
              <a:rPr lang="fr-FR" dirty="0" smtClean="0">
                <a:sym typeface="Wingdings" panose="05000000000000000000" pitchFamily="2" charset="2"/>
              </a:rPr>
              <a:t>.</a:t>
            </a:r>
          </a:p>
          <a:p>
            <a:endParaRPr lang="fr-FR" dirty="0">
              <a:sym typeface="Wingdings" panose="05000000000000000000" pitchFamily="2" charset="2"/>
            </a:endParaRPr>
          </a:p>
          <a:p>
            <a:endParaRPr lang="fr-FR" dirty="0">
              <a:sym typeface="Wingdings" panose="05000000000000000000" pitchFamily="2" charset="2"/>
            </a:endParaRPr>
          </a:p>
          <a:p>
            <a:r>
              <a:rPr lang="fr-FR" dirty="0"/>
              <a:t>Transposer le texte en le mettant au </a:t>
            </a:r>
            <a:r>
              <a:rPr lang="fr-FR" dirty="0" smtClean="0"/>
              <a:t>futur :</a:t>
            </a:r>
            <a:endParaRPr lang="fr-FR" dirty="0"/>
          </a:p>
          <a:p>
            <a:pPr lvl="1"/>
            <a:r>
              <a:rPr lang="fr-FR" dirty="0">
                <a:sym typeface="Wingdings" panose="05000000000000000000" pitchFamily="2" charset="2"/>
              </a:rPr>
              <a:t>Le prince de pain d’épices monte sur le dos du renard. Pendant la traversée, il glisse sur le museau du renard et … </a:t>
            </a:r>
            <a:r>
              <a:rPr lang="fr-FR" dirty="0" err="1">
                <a:sym typeface="Wingdings" panose="05000000000000000000" pitchFamily="2" charset="2"/>
              </a:rPr>
              <a:t>GLOUP</a:t>
            </a:r>
            <a:r>
              <a:rPr lang="fr-FR" dirty="0">
                <a:sym typeface="Wingdings" panose="05000000000000000000" pitchFamily="2" charset="2"/>
              </a:rPr>
              <a:t> ! Le renard avale le prince de pain d’épices.</a:t>
            </a:r>
          </a:p>
          <a:p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Dans les deux premières transpositions, faire une analyse fonctionnelle de phrases (sujet / verbe).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Transposition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07974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Transforme « Le bonhomme de pain d’épices » en « Les deux bonhommes de pain d’épices ».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130993" y="980728"/>
            <a:ext cx="9643246" cy="5617369"/>
          </a:xfrm>
        </p:spPr>
        <p:txBody>
          <a:bodyPr/>
          <a:lstStyle/>
          <a:p>
            <a:pPr lvl="3">
              <a:lnSpc>
                <a:spcPct val="100000"/>
              </a:lnSpc>
            </a:pPr>
            <a:r>
              <a:rPr lang="fr-FR" dirty="0" smtClean="0"/>
              <a:t>Le  </a:t>
            </a:r>
            <a:r>
              <a:rPr lang="fr-FR" dirty="0"/>
              <a:t>bonhomme  de  pain  d’épices  sort  du  four,  saute  par  terre  et  part  dans  la  </a:t>
            </a:r>
            <a:r>
              <a:rPr lang="fr-FR" dirty="0" smtClean="0"/>
              <a:t>rue .</a:t>
            </a:r>
            <a:endParaRPr lang="fr-FR" dirty="0"/>
          </a:p>
          <a:p>
            <a:pPr lvl="3">
              <a:lnSpc>
                <a:spcPct val="350000"/>
              </a:lnSpc>
            </a:pPr>
            <a:r>
              <a:rPr lang="fr-FR" dirty="0"/>
              <a:t>Il  crie  :</a:t>
            </a:r>
          </a:p>
          <a:p>
            <a:pPr lvl="3">
              <a:lnSpc>
                <a:spcPct val="350000"/>
              </a:lnSpc>
            </a:pPr>
            <a:r>
              <a:rPr lang="fr-FR" dirty="0"/>
              <a:t>–  Cours,  cours,  aussi  vite  que  tu  peux  !  Tu  ne  m’attraperas  </a:t>
            </a:r>
            <a:r>
              <a:rPr lang="fr-FR" dirty="0" smtClean="0"/>
              <a:t>pas .  </a:t>
            </a:r>
            <a:r>
              <a:rPr lang="fr-FR" dirty="0"/>
              <a:t>Je  suis  le  prince  de  pain  </a:t>
            </a:r>
            <a:r>
              <a:rPr lang="fr-FR" dirty="0" smtClean="0"/>
              <a:t>d’épices …</a:t>
            </a:r>
          </a:p>
          <a:p>
            <a:pPr lvl="2">
              <a:lnSpc>
                <a:spcPct val="100000"/>
              </a:lnSpc>
            </a:pPr>
            <a:endParaRPr lang="fr-FR" dirty="0" smtClean="0"/>
          </a:p>
          <a:p>
            <a:pPr lvl="2">
              <a:lnSpc>
                <a:spcPct val="350000"/>
              </a:lnSpc>
            </a:pPr>
            <a:r>
              <a:rPr lang="fr-FR" dirty="0" smtClean="0"/>
              <a:t>Dans le texte transposé, encadre le verbe en rouge, souligne qui fait l’action en bleu.</a:t>
            </a:r>
            <a:endParaRPr lang="fr-FR" dirty="0"/>
          </a:p>
          <a:p>
            <a:pPr lvl="3">
              <a:lnSpc>
                <a:spcPct val="350000"/>
              </a:lnSpc>
            </a:pP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Transposition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25541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Transforme le texte en le mettant au passé :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130993" y="584200"/>
            <a:ext cx="9643246" cy="6013897"/>
          </a:xfrm>
        </p:spPr>
        <p:txBody>
          <a:bodyPr/>
          <a:lstStyle/>
          <a:p>
            <a:pPr lvl="3">
              <a:lnSpc>
                <a:spcPct val="350000"/>
              </a:lnSpc>
            </a:pPr>
            <a:r>
              <a:rPr lang="fr-FR" dirty="0"/>
              <a:t>Le  prince  de  pain  d’épices  monte  sur  le  dos  du  renard.  Pendant  la  traversée,  il  glisse  sur  le  museau  du  renard  et…  </a:t>
            </a:r>
            <a:r>
              <a:rPr lang="fr-FR" dirty="0" err="1"/>
              <a:t>GLOUP</a:t>
            </a:r>
            <a:r>
              <a:rPr lang="fr-FR" dirty="0"/>
              <a:t>  !  Le  renard  avale  le  prince  de  pain  d’épices</a:t>
            </a:r>
            <a:r>
              <a:rPr lang="fr-FR" dirty="0" smtClean="0"/>
              <a:t>.</a:t>
            </a:r>
          </a:p>
          <a:p>
            <a:pPr lvl="2">
              <a:lnSpc>
                <a:spcPct val="100000"/>
              </a:lnSpc>
            </a:pPr>
            <a:endParaRPr lang="fr-FR" dirty="0"/>
          </a:p>
          <a:p>
            <a:pPr lvl="2">
              <a:lnSpc>
                <a:spcPct val="100000"/>
              </a:lnSpc>
            </a:pPr>
            <a:endParaRPr lang="fr-FR" dirty="0" smtClean="0"/>
          </a:p>
          <a:p>
            <a:pPr lvl="2">
              <a:lnSpc>
                <a:spcPct val="350000"/>
              </a:lnSpc>
            </a:pPr>
            <a:r>
              <a:rPr lang="fr-FR" dirty="0" smtClean="0"/>
              <a:t>Dans </a:t>
            </a:r>
            <a:r>
              <a:rPr lang="fr-FR" dirty="0"/>
              <a:t>le texte transposé, encadre le verbe en rouge, souligne qui fait l’action en bleu</a:t>
            </a:r>
            <a:r>
              <a:rPr lang="fr-FR" dirty="0" smtClean="0"/>
              <a:t>.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Transposition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85380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Transforme le texte en le mettant au futur :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130993" y="584200"/>
            <a:ext cx="9643246" cy="6013897"/>
          </a:xfrm>
        </p:spPr>
        <p:txBody>
          <a:bodyPr/>
          <a:lstStyle/>
          <a:p>
            <a:pPr lvl="3">
              <a:lnSpc>
                <a:spcPct val="350000"/>
              </a:lnSpc>
            </a:pPr>
            <a:r>
              <a:rPr lang="fr-FR" dirty="0"/>
              <a:t>Le  prince  de  pain  d’épices  monte  sur  le  dos  du  renard.  Pendant  la  traversée,  il  glisse  sur  le  museau  du  renard  et…  </a:t>
            </a:r>
            <a:r>
              <a:rPr lang="fr-FR" dirty="0" err="1"/>
              <a:t>GLOUP</a:t>
            </a:r>
            <a:r>
              <a:rPr lang="fr-FR" dirty="0"/>
              <a:t>  !  Le  renard  avale  le  prince  de  pain  d’épices.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Transposition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3462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 rot="20759357">
            <a:off x="2222161" y="1975099"/>
            <a:ext cx="1853182" cy="1482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500" dirty="0" smtClean="0">
                <a:latin typeface="Lilly" pitchFamily="2" charset="0"/>
              </a:rPr>
              <a:t>Jour</a:t>
            </a:r>
          </a:p>
          <a:p>
            <a:pPr algn="ctr"/>
            <a:r>
              <a:rPr lang="fr-FR" sz="4500" dirty="0">
                <a:latin typeface="Lilly" pitchFamily="2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645578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Mots de même famille : les noms des petits d’animaux.</a:t>
            </a:r>
          </a:p>
          <a:p>
            <a:r>
              <a:rPr lang="fr-FR" dirty="0" smtClean="0"/>
              <a:t>Comment appelle-t-on les petits du ?</a:t>
            </a:r>
          </a:p>
          <a:p>
            <a:pPr lvl="1"/>
            <a:r>
              <a:rPr lang="fr-FR" dirty="0" smtClean="0"/>
              <a:t>renard</a:t>
            </a:r>
          </a:p>
          <a:p>
            <a:pPr lvl="1"/>
            <a:r>
              <a:rPr lang="fr-FR" dirty="0" smtClean="0"/>
              <a:t>lion</a:t>
            </a:r>
          </a:p>
          <a:p>
            <a:pPr lvl="1"/>
            <a:r>
              <a:rPr lang="fr-FR" dirty="0" smtClean="0"/>
              <a:t>souris</a:t>
            </a:r>
          </a:p>
          <a:p>
            <a:pPr lvl="1"/>
            <a:r>
              <a:rPr lang="fr-FR" dirty="0" smtClean="0"/>
              <a:t>éléphant</a:t>
            </a:r>
          </a:p>
          <a:p>
            <a:pPr lvl="1"/>
            <a:r>
              <a:rPr lang="fr-FR" dirty="0" smtClean="0"/>
              <a:t>chèvre</a:t>
            </a:r>
          </a:p>
          <a:p>
            <a:pPr lvl="1"/>
            <a:r>
              <a:rPr lang="fr-FR" dirty="0" smtClean="0"/>
              <a:t>baleine</a:t>
            </a:r>
          </a:p>
          <a:p>
            <a:endParaRPr lang="fr-FR" dirty="0"/>
          </a:p>
          <a:p>
            <a:endParaRPr lang="fr-FR" dirty="0" smtClean="0"/>
          </a:p>
          <a:p>
            <a:r>
              <a:rPr lang="fr-FR" dirty="0" smtClean="0"/>
              <a:t>Recopier dans l’ordre alphabétique :</a:t>
            </a:r>
          </a:p>
          <a:p>
            <a:pPr lvl="1"/>
            <a:r>
              <a:rPr lang="fr-FR" dirty="0" smtClean="0"/>
              <a:t>prince – renard – four – rue – surprise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Vocabulaire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42283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 rot="20759357">
            <a:off x="2222161" y="1975099"/>
            <a:ext cx="1853182" cy="1482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500" dirty="0" smtClean="0">
                <a:latin typeface="Lilly" pitchFamily="2" charset="0"/>
              </a:rPr>
              <a:t>Jour</a:t>
            </a:r>
          </a:p>
          <a:p>
            <a:pPr algn="ctr"/>
            <a:r>
              <a:rPr lang="fr-FR" sz="4500" dirty="0" smtClean="0">
                <a:latin typeface="Lilly" pitchFamily="2" charset="0"/>
              </a:rPr>
              <a:t>1 </a:t>
            </a:r>
            <a:r>
              <a:rPr lang="fr-FR" sz="3000" dirty="0" smtClean="0">
                <a:latin typeface="Lilly" pitchFamily="2" charset="0"/>
              </a:rPr>
              <a:t>- 1</a:t>
            </a:r>
            <a:endParaRPr lang="fr-FR" sz="3000" dirty="0">
              <a:latin typeface="Lill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3616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Comment appelle-t-on les petits du :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fr-FR" dirty="0"/>
              <a:t>renard</a:t>
            </a:r>
          </a:p>
          <a:p>
            <a:pPr>
              <a:lnSpc>
                <a:spcPct val="150000"/>
              </a:lnSpc>
            </a:pPr>
            <a:r>
              <a:rPr lang="fr-FR" dirty="0"/>
              <a:t>lion</a:t>
            </a:r>
          </a:p>
          <a:p>
            <a:pPr>
              <a:lnSpc>
                <a:spcPct val="150000"/>
              </a:lnSpc>
            </a:pPr>
            <a:r>
              <a:rPr lang="fr-FR" dirty="0"/>
              <a:t>souris</a:t>
            </a:r>
          </a:p>
          <a:p>
            <a:pPr>
              <a:lnSpc>
                <a:spcPct val="150000"/>
              </a:lnSpc>
            </a:pPr>
            <a:r>
              <a:rPr lang="fr-FR" dirty="0"/>
              <a:t>éléphant</a:t>
            </a:r>
          </a:p>
          <a:p>
            <a:pPr>
              <a:lnSpc>
                <a:spcPct val="150000"/>
              </a:lnSpc>
            </a:pPr>
            <a:r>
              <a:rPr lang="fr-FR" dirty="0"/>
              <a:t>chèvre</a:t>
            </a:r>
          </a:p>
          <a:p>
            <a:pPr>
              <a:lnSpc>
                <a:spcPct val="150000"/>
              </a:lnSpc>
            </a:pPr>
            <a:r>
              <a:rPr lang="fr-FR" dirty="0"/>
              <a:t>baleine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Vocabulaire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76312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Remets dans l’ordre alphabétique :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Vocabulaire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25935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Synthèse sur le groupe nominal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50062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 rot="20759357">
            <a:off x="2222161" y="1975099"/>
            <a:ext cx="1853182" cy="1482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500" dirty="0" smtClean="0">
                <a:latin typeface="Lilly" pitchFamily="2" charset="0"/>
              </a:rPr>
              <a:t>Jour</a:t>
            </a:r>
          </a:p>
          <a:p>
            <a:pPr algn="ctr"/>
            <a:r>
              <a:rPr lang="fr-FR" sz="4500" dirty="0">
                <a:latin typeface="Lilly" pitchFamily="2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61021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Raconte </a:t>
            </a:r>
            <a:r>
              <a:rPr lang="fr-FR" dirty="0"/>
              <a:t>comment la vieille dame a fait le bonhomme de pain </a:t>
            </a:r>
            <a:r>
              <a:rPr lang="fr-FR" dirty="0" smtClean="0"/>
              <a:t>d’épices.</a:t>
            </a:r>
          </a:p>
          <a:p>
            <a:r>
              <a:rPr lang="fr-FR" dirty="0" smtClean="0"/>
              <a:t>Pour </a:t>
            </a:r>
            <a:r>
              <a:rPr lang="fr-FR" dirty="0"/>
              <a:t>cela, écrits des phrases avec les groupes de mots et les verbes proposés :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>
          <a:xfrm>
            <a:off x="130993" y="1124745"/>
            <a:ext cx="9643246" cy="4680520"/>
          </a:xfrm>
        </p:spPr>
        <p:txBody>
          <a:bodyPr numCol="2" spcCol="360000"/>
          <a:lstStyle/>
          <a:p>
            <a:r>
              <a:rPr lang="fr-FR" dirty="0"/>
              <a:t>des raisins </a:t>
            </a:r>
            <a:r>
              <a:rPr lang="fr-FR" dirty="0" smtClean="0"/>
              <a:t>secs</a:t>
            </a:r>
          </a:p>
          <a:p>
            <a:r>
              <a:rPr lang="fr-FR" dirty="0" smtClean="0"/>
              <a:t>des yeux</a:t>
            </a:r>
          </a:p>
          <a:p>
            <a:r>
              <a:rPr lang="fr-FR" dirty="0" smtClean="0"/>
              <a:t>une cerise</a:t>
            </a:r>
          </a:p>
          <a:p>
            <a:r>
              <a:rPr lang="fr-FR" dirty="0" smtClean="0"/>
              <a:t>un nez</a:t>
            </a:r>
          </a:p>
          <a:p>
            <a:r>
              <a:rPr lang="fr-FR" dirty="0" smtClean="0"/>
              <a:t>son doigt</a:t>
            </a:r>
          </a:p>
          <a:p>
            <a:r>
              <a:rPr lang="fr-FR" dirty="0" smtClean="0"/>
              <a:t>un </a:t>
            </a:r>
            <a:r>
              <a:rPr lang="fr-FR" dirty="0"/>
              <a:t>grand </a:t>
            </a:r>
            <a:r>
              <a:rPr lang="fr-FR" dirty="0" smtClean="0"/>
              <a:t>sourire</a:t>
            </a:r>
          </a:p>
          <a:p>
            <a:r>
              <a:rPr lang="fr-FR" dirty="0" smtClean="0"/>
              <a:t>des </a:t>
            </a:r>
            <a:r>
              <a:rPr lang="fr-FR" dirty="0"/>
              <a:t>grains de </a:t>
            </a:r>
            <a:r>
              <a:rPr lang="fr-FR" dirty="0" smtClean="0"/>
              <a:t>café</a:t>
            </a:r>
          </a:p>
          <a:p>
            <a:r>
              <a:rPr lang="fr-FR" dirty="0" smtClean="0"/>
              <a:t>les </a:t>
            </a:r>
            <a:r>
              <a:rPr lang="fr-FR" dirty="0"/>
              <a:t>boutons de son habit</a:t>
            </a:r>
          </a:p>
          <a:p>
            <a:r>
              <a:rPr lang="fr-FR" dirty="0" smtClean="0"/>
              <a:t>place</a:t>
            </a:r>
          </a:p>
          <a:p>
            <a:r>
              <a:rPr lang="fr-FR" dirty="0" smtClean="0"/>
              <a:t>met</a:t>
            </a:r>
          </a:p>
          <a:p>
            <a:r>
              <a:rPr lang="fr-FR" dirty="0" smtClean="0"/>
              <a:t>dessine</a:t>
            </a:r>
          </a:p>
          <a:p>
            <a:r>
              <a:rPr lang="fr-FR" dirty="0" smtClean="0"/>
              <a:t>enfonce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Production d’écrit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52262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Reconstitue la phrase suivante :</a:t>
            </a:r>
          </a:p>
          <a:p>
            <a:endParaRPr lang="fr-FR" dirty="0"/>
          </a:p>
          <a:p>
            <a:endParaRPr lang="fr-FR" dirty="0" smtClean="0"/>
          </a:p>
          <a:p>
            <a:endParaRPr lang="fr-FR" sz="1200" dirty="0" smtClean="0"/>
          </a:p>
          <a:p>
            <a:r>
              <a:rPr lang="fr-FR" dirty="0" smtClean="0"/>
              <a:t>Recopie dans l’ordre alphabétique :</a:t>
            </a:r>
          </a:p>
          <a:p>
            <a:pPr lvl="1">
              <a:lnSpc>
                <a:spcPct val="100000"/>
              </a:lnSpc>
            </a:pPr>
            <a:r>
              <a:rPr lang="fr-FR" dirty="0" smtClean="0"/>
              <a:t>galette  –  ours  –  fenêtre  –  lapin  –  histoire  -  lièvre</a:t>
            </a:r>
          </a:p>
          <a:p>
            <a:endParaRPr lang="fr-FR" sz="1200" dirty="0"/>
          </a:p>
          <a:p>
            <a:r>
              <a:rPr lang="fr-FR" dirty="0" smtClean="0"/>
              <a:t>Transforme à la forme négative :</a:t>
            </a:r>
          </a:p>
          <a:p>
            <a:pPr lvl="1">
              <a:lnSpc>
                <a:spcPct val="90000"/>
              </a:lnSpc>
            </a:pPr>
            <a:r>
              <a:rPr lang="fr-FR" dirty="0"/>
              <a:t>Le renard mange le prince de pain d’épices.</a:t>
            </a:r>
          </a:p>
          <a:p>
            <a:endParaRPr lang="fr-FR" sz="1200" dirty="0">
              <a:solidFill>
                <a:schemeClr val="tx1"/>
              </a:solidFill>
              <a:latin typeface="Ecriture A" pitchFamily="50" charset="0"/>
            </a:endParaRPr>
          </a:p>
          <a:p>
            <a:r>
              <a:rPr lang="fr-FR" dirty="0" smtClean="0"/>
              <a:t>Transforme « une galette » en « deux galettes » (elle </a:t>
            </a:r>
            <a:r>
              <a:rPr lang="fr-FR" sz="1200" dirty="0" smtClean="0">
                <a:sym typeface="Wingdings" panose="05000000000000000000" pitchFamily="2" charset="2"/>
              </a:rPr>
              <a:t></a:t>
            </a:r>
            <a:r>
              <a:rPr lang="fr-FR" dirty="0" smtClean="0">
                <a:sym typeface="Wingdings" panose="05000000000000000000" pitchFamily="2" charset="2"/>
              </a:rPr>
              <a:t> elles) :</a:t>
            </a:r>
          </a:p>
          <a:p>
            <a:pPr lvl="1">
              <a:lnSpc>
                <a:spcPct val="85000"/>
              </a:lnSpc>
            </a:pPr>
            <a:r>
              <a:rPr lang="fr-FR" dirty="0"/>
              <a:t>C’est l’histoire d’une galette. Elle est sur la fenêtre. Elle roule. Elle rencontre le lapin, le loup, l’ours et le renard. A la fin, le rusé renard mange la galette</a:t>
            </a:r>
            <a:r>
              <a:rPr lang="fr-FR" dirty="0" smtClean="0"/>
              <a:t>.</a:t>
            </a:r>
            <a:endParaRPr lang="fr-FR" dirty="0"/>
          </a:p>
          <a:p>
            <a:endParaRPr lang="fr-FR" sz="1200" dirty="0"/>
          </a:p>
          <a:p>
            <a:r>
              <a:rPr lang="fr-FR" dirty="0" smtClean="0"/>
              <a:t>Encadre le verbe en rouge.</a:t>
            </a:r>
            <a:r>
              <a:rPr lang="fr-FR" u="none" dirty="0" smtClean="0"/>
              <a:t> </a:t>
            </a:r>
            <a:r>
              <a:rPr lang="fr-FR" dirty="0" smtClean="0"/>
              <a:t>Souligne le sujet en bleu (</a:t>
            </a:r>
            <a:r>
              <a:rPr lang="fr-FR" i="1" dirty="0" smtClean="0"/>
              <a:t>qui fait l’action</a:t>
            </a:r>
            <a:r>
              <a:rPr lang="fr-FR" dirty="0" smtClean="0"/>
              <a:t>) :</a:t>
            </a:r>
          </a:p>
          <a:p>
            <a:pPr marL="720000" lvl="1" indent="-360000">
              <a:lnSpc>
                <a:spcPct val="85000"/>
              </a:lnSpc>
              <a:buFont typeface="+mj-lt"/>
              <a:buAutoNum type="arabicParenR"/>
            </a:pPr>
            <a:r>
              <a:rPr lang="fr-FR" dirty="0"/>
              <a:t>Sur la branche, un oiseau chante. </a:t>
            </a:r>
          </a:p>
          <a:p>
            <a:pPr marL="720000" lvl="1" indent="-360000">
              <a:lnSpc>
                <a:spcPct val="85000"/>
              </a:lnSpc>
              <a:buFont typeface="+mj-lt"/>
              <a:buAutoNum type="arabicParenR"/>
            </a:pPr>
            <a:r>
              <a:rPr lang="fr-FR" dirty="0"/>
              <a:t>Nous stoppons au feu. </a:t>
            </a:r>
          </a:p>
          <a:p>
            <a:pPr marL="720000" lvl="1" indent="-360000">
              <a:lnSpc>
                <a:spcPct val="85000"/>
              </a:lnSpc>
              <a:buFont typeface="+mj-lt"/>
              <a:buAutoNum type="arabicParenR"/>
            </a:pPr>
            <a:r>
              <a:rPr lang="fr-FR" dirty="0"/>
              <a:t>Le mardi soir, je regarde un film.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Exercices</a:t>
            </a:r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728" y="587625"/>
            <a:ext cx="508221" cy="585168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728" y="1592796"/>
            <a:ext cx="508221" cy="585168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42" y="2600908"/>
            <a:ext cx="508221" cy="585168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42" y="3562368"/>
            <a:ext cx="508221" cy="585168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42" y="4977172"/>
            <a:ext cx="508221" cy="585168"/>
          </a:xfrm>
          <a:prstGeom prst="rect">
            <a:avLst/>
          </a:prstGeom>
        </p:spPr>
      </p:pic>
      <p:sp>
        <p:nvSpPr>
          <p:cNvPr id="9" name="Rectangle à coins arrondis 8"/>
          <p:cNvSpPr/>
          <p:nvPr/>
        </p:nvSpPr>
        <p:spPr>
          <a:xfrm>
            <a:off x="779818" y="975740"/>
            <a:ext cx="1938553" cy="360040"/>
          </a:xfrm>
          <a:prstGeom prst="roundRect">
            <a:avLst/>
          </a:prstGeom>
          <a:solidFill>
            <a:srgbClr val="E5FFE5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avec mes parents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0" name="Rectangle à coins arrondis 9"/>
          <p:cNvSpPr/>
          <p:nvPr/>
        </p:nvSpPr>
        <p:spPr>
          <a:xfrm>
            <a:off x="2898391" y="975740"/>
            <a:ext cx="684076" cy="360040"/>
          </a:xfrm>
          <a:prstGeom prst="roundRect">
            <a:avLst/>
          </a:prstGeom>
          <a:solidFill>
            <a:srgbClr val="E5FFE5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je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1" name="Rectangle à coins arrondis 10"/>
          <p:cNvSpPr/>
          <p:nvPr/>
        </p:nvSpPr>
        <p:spPr>
          <a:xfrm>
            <a:off x="3726483" y="975740"/>
            <a:ext cx="1519783" cy="360040"/>
          </a:xfrm>
          <a:prstGeom prst="roundRect">
            <a:avLst/>
          </a:prstGeom>
          <a:solidFill>
            <a:srgbClr val="E5FFE5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dans les bois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3" name="Rectangle à coins arrondis 12"/>
          <p:cNvSpPr/>
          <p:nvPr/>
        </p:nvSpPr>
        <p:spPr>
          <a:xfrm>
            <a:off x="7630914" y="975740"/>
            <a:ext cx="963724" cy="360040"/>
          </a:xfrm>
          <a:prstGeom prst="roundRect">
            <a:avLst/>
          </a:prstGeom>
          <a:solidFill>
            <a:srgbClr val="E5FFE5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prends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4" name="Rectangle à coins arrondis 13"/>
          <p:cNvSpPr/>
          <p:nvPr/>
        </p:nvSpPr>
        <p:spPr>
          <a:xfrm>
            <a:off x="5382667" y="975740"/>
            <a:ext cx="2088232" cy="360040"/>
          </a:xfrm>
          <a:prstGeom prst="roundRect">
            <a:avLst/>
          </a:prstGeom>
          <a:solidFill>
            <a:srgbClr val="E5FFE5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les chemins fléchés</a:t>
            </a:r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3628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Un drôle de petit bonhomme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12000"/>
              </a:lnSpc>
            </a:pPr>
            <a:r>
              <a:rPr lang="fr-FR" dirty="0" smtClean="0"/>
              <a:t>À  </a:t>
            </a:r>
            <a:r>
              <a:rPr lang="fr-FR" dirty="0"/>
              <a:t>la  grande  surprise  de  la  vieille  dame,  le  bonhomme  de  pain  d’épices  sort  du  four,  saute  par  terre  et  part  dans  la  rue.</a:t>
            </a:r>
          </a:p>
          <a:p>
            <a:pPr>
              <a:lnSpc>
                <a:spcPct val="112000"/>
              </a:lnSpc>
            </a:pPr>
            <a:r>
              <a:rPr lang="fr-FR" dirty="0"/>
              <a:t>Il  crie  :</a:t>
            </a:r>
          </a:p>
          <a:p>
            <a:pPr>
              <a:lnSpc>
                <a:spcPct val="112000"/>
              </a:lnSpc>
            </a:pPr>
            <a:r>
              <a:rPr lang="fr-FR" dirty="0" smtClean="0"/>
              <a:t>–  </a:t>
            </a:r>
            <a:r>
              <a:rPr lang="fr-FR" dirty="0"/>
              <a:t>Cours,  cours,  aussi  vite  que  tu  peux  !  Tu  ne  m’attraperas  pas.  Je  suis  le  prince  de  pain  d’épices…</a:t>
            </a:r>
          </a:p>
          <a:p>
            <a:pPr>
              <a:lnSpc>
                <a:spcPct val="112000"/>
              </a:lnSpc>
            </a:pPr>
            <a:r>
              <a:rPr lang="fr-FR" dirty="0"/>
              <a:t>Un  peu  plus  loin,  le  prince  de  pain  d’épices  rencontre  une  vache,  un  cheval  et  des  paysans.</a:t>
            </a:r>
          </a:p>
          <a:p>
            <a:pPr>
              <a:lnSpc>
                <a:spcPct val="112000"/>
              </a:lnSpc>
            </a:pPr>
            <a:r>
              <a:rPr lang="fr-FR" dirty="0"/>
              <a:t>À  chaque  fois,  il  leur  dit  :</a:t>
            </a:r>
          </a:p>
          <a:p>
            <a:pPr>
              <a:lnSpc>
                <a:spcPct val="112000"/>
              </a:lnSpc>
            </a:pPr>
            <a:r>
              <a:rPr lang="fr-FR" dirty="0"/>
              <a:t>–  Courez,  courez,  aussi  vite  que  vous  pouvez  !  vous  ne  m’attraperez  pas.  Je  suis  le  prince  de  pain  d’épice…</a:t>
            </a:r>
          </a:p>
          <a:p>
            <a:pPr>
              <a:lnSpc>
                <a:spcPct val="112000"/>
              </a:lnSpc>
            </a:pPr>
            <a:r>
              <a:rPr lang="fr-FR" dirty="0"/>
              <a:t>Le  prince  de  pain  d’épices  rencontre  un  renard  et  lui  dit  :</a:t>
            </a:r>
          </a:p>
          <a:p>
            <a:pPr>
              <a:lnSpc>
                <a:spcPct val="112000"/>
              </a:lnSpc>
            </a:pPr>
            <a:r>
              <a:rPr lang="fr-FR" dirty="0"/>
              <a:t>–  Cours,  cours,  aussi  vite  que  tu  peux  !  Tu  ne  m’attraperas  pas.  Je  suis  le  prince  de  pain  d’épices  !</a:t>
            </a:r>
          </a:p>
          <a:p>
            <a:pPr>
              <a:lnSpc>
                <a:spcPct val="112000"/>
              </a:lnSpc>
            </a:pPr>
            <a:r>
              <a:rPr lang="fr-FR" dirty="0"/>
              <a:t>–  Mais  je  ne  veux  pas  t’attraper  !  Je  veux  juste  te  faire  traverser  la  rivière  !</a:t>
            </a:r>
          </a:p>
          <a:p>
            <a:pPr>
              <a:lnSpc>
                <a:spcPct val="112000"/>
              </a:lnSpc>
            </a:pPr>
            <a:r>
              <a:rPr lang="fr-FR" dirty="0"/>
              <a:t>Le  prince  de  pain  d’épices  monte  sur  le  dos  du  renard.  Pendant  la  traversée,  il  glisse  sur  le  museau  du  renard  et…  </a:t>
            </a:r>
            <a:r>
              <a:rPr lang="fr-FR" dirty="0" err="1"/>
              <a:t>GLOUP</a:t>
            </a:r>
            <a:r>
              <a:rPr lang="fr-FR" dirty="0"/>
              <a:t>  !  Le  renard  avale  le  prince  de  pain  d’épices</a:t>
            </a:r>
            <a:r>
              <a:rPr lang="fr-FR" dirty="0" smtClean="0"/>
              <a:t>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33748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Lecture silencieuse du texte.</a:t>
            </a:r>
          </a:p>
          <a:p>
            <a:r>
              <a:rPr lang="fr-FR" dirty="0" smtClean="0"/>
              <a:t>Puis lecture collective une fois.</a:t>
            </a:r>
          </a:p>
          <a:p>
            <a:endParaRPr lang="fr-FR" dirty="0"/>
          </a:p>
          <a:p>
            <a:r>
              <a:rPr lang="fr-FR" dirty="0" smtClean="0"/>
              <a:t>Questions de compréhension, à l’écrit :</a:t>
            </a:r>
          </a:p>
          <a:p>
            <a:pPr marL="342900" lvl="1" indent="-342900">
              <a:buFont typeface="+mj-lt"/>
              <a:buAutoNum type="arabicParenR"/>
            </a:pPr>
            <a:r>
              <a:rPr lang="fr-FR" dirty="0"/>
              <a:t>Quel est le personnage principal ?</a:t>
            </a:r>
          </a:p>
          <a:p>
            <a:pPr marL="342900" lvl="1" indent="-342900">
              <a:buFont typeface="+mj-lt"/>
              <a:buAutoNum type="arabicParenR"/>
            </a:pPr>
            <a:r>
              <a:rPr lang="fr-FR" dirty="0"/>
              <a:t>Où était le prince de pain d’épices au début de l'histoire ?</a:t>
            </a:r>
          </a:p>
          <a:p>
            <a:pPr marL="342900" lvl="1" indent="-342900">
              <a:buFont typeface="+mj-lt"/>
              <a:buAutoNum type="arabicParenR"/>
            </a:pPr>
            <a:r>
              <a:rPr lang="fr-FR" dirty="0"/>
              <a:t>Qui rencontre-t-il (dans l'ordre) ?</a:t>
            </a:r>
          </a:p>
          <a:p>
            <a:pPr marL="342900" lvl="1" indent="-342900">
              <a:buFont typeface="+mj-lt"/>
              <a:buAutoNum type="arabicParenR"/>
            </a:pPr>
            <a:r>
              <a:rPr lang="fr-FR" dirty="0"/>
              <a:t>Que fait croire le renard au bonhomme de pain d'épices ?</a:t>
            </a:r>
          </a:p>
          <a:p>
            <a:pPr marL="342900" lvl="1" indent="-342900">
              <a:buFont typeface="+mj-lt"/>
              <a:buAutoNum type="arabicParenR"/>
            </a:pPr>
            <a:r>
              <a:rPr lang="fr-FR" dirty="0"/>
              <a:t>Comment se termine l’histoire </a:t>
            </a:r>
            <a:r>
              <a:rPr lang="fr-FR" dirty="0" smtClean="0"/>
              <a:t>?</a:t>
            </a:r>
          </a:p>
          <a:p>
            <a:endParaRPr lang="fr-FR" dirty="0" smtClean="0"/>
          </a:p>
          <a:p>
            <a:r>
              <a:rPr lang="fr-FR" dirty="0" smtClean="0"/>
              <a:t>Temps de travail individuel, puis correction collective des questions.</a:t>
            </a:r>
          </a:p>
          <a:p>
            <a:r>
              <a:rPr lang="fr-FR" dirty="0" smtClean="0"/>
              <a:t>Finir par une dernière lecture collective.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Compréhension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545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/>
            <a:r>
              <a:rPr lang="fr-FR" dirty="0" smtClean="0"/>
              <a:t>Réponds aux questions en faisant une phrase correcte :</a:t>
            </a:r>
          </a:p>
          <a:p>
            <a:pPr marL="457200" lvl="3" indent="-457200">
              <a:lnSpc>
                <a:spcPct val="150000"/>
              </a:lnSpc>
              <a:buFont typeface="+mj-lt"/>
              <a:buAutoNum type="arabicParenR"/>
            </a:pPr>
            <a:r>
              <a:rPr lang="fr-FR" dirty="0" smtClean="0"/>
              <a:t>Quel </a:t>
            </a:r>
            <a:r>
              <a:rPr lang="fr-FR" u="sng" dirty="0" smtClean="0"/>
              <a:t>est</a:t>
            </a:r>
            <a:r>
              <a:rPr lang="fr-FR" dirty="0" smtClean="0"/>
              <a:t> </a:t>
            </a:r>
            <a:r>
              <a:rPr lang="fr-FR" u="sng" dirty="0" smtClean="0"/>
              <a:t>le personnage principal</a:t>
            </a:r>
            <a:r>
              <a:rPr lang="fr-FR" dirty="0" smtClean="0"/>
              <a:t> ?</a:t>
            </a:r>
          </a:p>
          <a:p>
            <a:pPr marL="457200" lvl="3" indent="-457200">
              <a:lnSpc>
                <a:spcPct val="350000"/>
              </a:lnSpc>
              <a:buFont typeface="+mj-lt"/>
              <a:buAutoNum type="arabicParenR"/>
            </a:pPr>
            <a:r>
              <a:rPr lang="fr-FR" dirty="0" smtClean="0"/>
              <a:t>Où </a:t>
            </a:r>
            <a:r>
              <a:rPr lang="fr-FR" u="sng" dirty="0" smtClean="0"/>
              <a:t>était</a:t>
            </a:r>
            <a:r>
              <a:rPr lang="fr-FR" dirty="0" smtClean="0"/>
              <a:t> </a:t>
            </a:r>
            <a:r>
              <a:rPr lang="fr-FR" u="sng" dirty="0" smtClean="0"/>
              <a:t>le prince de pain d’épices</a:t>
            </a:r>
            <a:r>
              <a:rPr lang="fr-FR" dirty="0" smtClean="0"/>
              <a:t> au début de l'histoire ?</a:t>
            </a:r>
          </a:p>
          <a:p>
            <a:pPr marL="457200" lvl="3" indent="-457200">
              <a:lnSpc>
                <a:spcPct val="350000"/>
              </a:lnSpc>
              <a:buFont typeface="+mj-lt"/>
              <a:buAutoNum type="arabicParenR"/>
            </a:pPr>
            <a:r>
              <a:rPr lang="fr-FR" dirty="0" smtClean="0"/>
              <a:t>Qui </a:t>
            </a:r>
            <a:r>
              <a:rPr lang="fr-FR" u="sng" dirty="0" smtClean="0"/>
              <a:t>rencontre</a:t>
            </a:r>
            <a:r>
              <a:rPr lang="fr-FR" dirty="0" smtClean="0"/>
              <a:t>-t-</a:t>
            </a:r>
            <a:r>
              <a:rPr lang="fr-FR" u="sng" dirty="0" smtClean="0"/>
              <a:t>il</a:t>
            </a:r>
            <a:r>
              <a:rPr lang="fr-FR" dirty="0" smtClean="0"/>
              <a:t> (dans l'ordre) ?</a:t>
            </a:r>
          </a:p>
          <a:p>
            <a:pPr marL="457200" lvl="3" indent="-457200">
              <a:lnSpc>
                <a:spcPct val="350000"/>
              </a:lnSpc>
              <a:buFont typeface="+mj-lt"/>
              <a:buAutoNum type="arabicParenR"/>
            </a:pPr>
            <a:r>
              <a:rPr lang="fr-FR" dirty="0" smtClean="0"/>
              <a:t>Que </a:t>
            </a:r>
            <a:r>
              <a:rPr lang="fr-FR" u="sng" dirty="0" smtClean="0"/>
              <a:t>fait croire</a:t>
            </a:r>
            <a:r>
              <a:rPr lang="fr-FR" dirty="0" smtClean="0"/>
              <a:t> </a:t>
            </a:r>
            <a:r>
              <a:rPr lang="fr-FR" u="sng" dirty="0" smtClean="0"/>
              <a:t>le renard</a:t>
            </a:r>
            <a:r>
              <a:rPr lang="fr-FR" dirty="0" smtClean="0"/>
              <a:t> </a:t>
            </a:r>
            <a:r>
              <a:rPr lang="fr-FR" u="sng" dirty="0" smtClean="0"/>
              <a:t>au bonhomme de pain d'épices</a:t>
            </a:r>
            <a:r>
              <a:rPr lang="fr-FR" dirty="0" smtClean="0"/>
              <a:t> ?</a:t>
            </a:r>
          </a:p>
          <a:p>
            <a:pPr marL="457200" lvl="3" indent="-457200">
              <a:lnSpc>
                <a:spcPct val="350000"/>
              </a:lnSpc>
              <a:buFont typeface="+mj-lt"/>
              <a:buAutoNum type="arabicParenR"/>
            </a:pPr>
            <a:r>
              <a:rPr lang="fr-FR" dirty="0" smtClean="0"/>
              <a:t>Comment </a:t>
            </a:r>
            <a:r>
              <a:rPr lang="fr-FR" u="sng" dirty="0" smtClean="0"/>
              <a:t>se termine</a:t>
            </a:r>
            <a:r>
              <a:rPr lang="fr-FR" dirty="0" smtClean="0"/>
              <a:t> </a:t>
            </a:r>
            <a:r>
              <a:rPr lang="fr-FR" u="sng" dirty="0" smtClean="0"/>
              <a:t>l’histoire</a:t>
            </a:r>
            <a:r>
              <a:rPr lang="fr-FR" dirty="0" smtClean="0"/>
              <a:t> ?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Compréhension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97941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 rot="20759357">
            <a:off x="2222161" y="1975099"/>
            <a:ext cx="1853182" cy="1482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500" dirty="0" smtClean="0">
                <a:latin typeface="Lilly" pitchFamily="2" charset="0"/>
              </a:rPr>
              <a:t>Jour</a:t>
            </a:r>
          </a:p>
          <a:p>
            <a:pPr algn="ctr"/>
            <a:r>
              <a:rPr lang="fr-FR" sz="4500" dirty="0" smtClean="0">
                <a:latin typeface="Lilly" pitchFamily="2" charset="0"/>
              </a:rPr>
              <a:t>1 </a:t>
            </a:r>
            <a:r>
              <a:rPr lang="fr-FR" sz="3000" dirty="0" smtClean="0">
                <a:latin typeface="Lilly" pitchFamily="2" charset="0"/>
              </a:rPr>
              <a:t>- 2</a:t>
            </a:r>
            <a:endParaRPr lang="fr-FR" sz="3000" dirty="0">
              <a:latin typeface="Lill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2080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4"/>
            <a:r>
              <a:rPr lang="fr-FR" dirty="0" smtClean="0"/>
              <a:t>(Diapos de travail : voir les pages suivantes)</a:t>
            </a:r>
          </a:p>
          <a:p>
            <a:endParaRPr lang="fr-FR" dirty="0"/>
          </a:p>
          <a:p>
            <a:r>
              <a:rPr lang="fr-FR" dirty="0"/>
              <a:t>À quel moment se passe cette histoire </a:t>
            </a:r>
            <a:r>
              <a:rPr lang="fr-FR" dirty="0" smtClean="0"/>
              <a:t>? passé / présent / futur ?</a:t>
            </a:r>
            <a:endParaRPr lang="fr-FR" dirty="0"/>
          </a:p>
          <a:p>
            <a:r>
              <a:rPr lang="fr-FR" dirty="0"/>
              <a:t>Quel est le temps du </a:t>
            </a:r>
            <a:r>
              <a:rPr lang="fr-FR" dirty="0" smtClean="0"/>
              <a:t>texte ?</a:t>
            </a:r>
            <a:endParaRPr lang="fr-FR" dirty="0"/>
          </a:p>
          <a:p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Les procédés anaphoriques : trouver ce que désignent chacun des mots soulignés.</a:t>
            </a:r>
          </a:p>
          <a:p>
            <a:endParaRPr lang="fr-FR" dirty="0"/>
          </a:p>
          <a:p>
            <a:r>
              <a:rPr lang="fr-FR" dirty="0" smtClean="0"/>
              <a:t>À quel moment se passe cette histoire ?</a:t>
            </a:r>
          </a:p>
          <a:p>
            <a:r>
              <a:rPr lang="fr-FR" dirty="0" smtClean="0"/>
              <a:t>Quel est le temps du texte.</a:t>
            </a:r>
          </a:p>
          <a:p>
            <a:endParaRPr lang="fr-FR" dirty="0"/>
          </a:p>
          <a:p>
            <a:endParaRPr lang="fr-FR" dirty="0"/>
          </a:p>
          <a:p>
            <a:r>
              <a:rPr lang="fr-FR" dirty="0" smtClean="0"/>
              <a:t>Autres particularités : présence dialogue…</a:t>
            </a:r>
          </a:p>
          <a:p>
            <a:r>
              <a:rPr lang="fr-FR" dirty="0" smtClean="0"/>
              <a:t>Rappeler comment on appelle la « personne » qui raconte l’histoire = le narrateur.</a:t>
            </a:r>
          </a:p>
        </p:txBody>
      </p:sp>
      <p:sp>
        <p:nvSpPr>
          <p:cNvPr id="2" name="Espace réservé du texte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Le texte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60608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>
          <a:xfrm>
            <a:off x="128838" y="584684"/>
            <a:ext cx="9648824" cy="6157429"/>
          </a:xfrm>
        </p:spPr>
        <p:txBody>
          <a:bodyPr/>
          <a:lstStyle/>
          <a:p>
            <a:r>
              <a:rPr lang="fr-FR" dirty="0" smtClean="0"/>
              <a:t>Que signifie chacun des mots soulignés ?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115091" y="908720"/>
            <a:ext cx="9643246" cy="5833393"/>
          </a:xfrm>
        </p:spPr>
        <p:txBody>
          <a:bodyPr/>
          <a:lstStyle/>
          <a:p>
            <a:pPr lvl="3">
              <a:lnSpc>
                <a:spcPct val="117000"/>
              </a:lnSpc>
            </a:pPr>
            <a:r>
              <a:rPr lang="fr-FR" dirty="0"/>
              <a:t>À  la  grande  surprise  de  la  vieille  dame,  le  bonhomme  de  pain  d’épices  sort  du  four,  saute  par  terre  et  part  dans  la  rue.</a:t>
            </a:r>
          </a:p>
          <a:p>
            <a:pPr lvl="3">
              <a:lnSpc>
                <a:spcPct val="117000"/>
              </a:lnSpc>
            </a:pPr>
            <a:r>
              <a:rPr lang="fr-FR" dirty="0" smtClean="0"/>
              <a:t>Il </a:t>
            </a:r>
            <a:r>
              <a:rPr lang="fr-FR" dirty="0" smtClean="0">
                <a:solidFill>
                  <a:srgbClr val="3333FF"/>
                </a:solidFill>
              </a:rPr>
              <a:t>(1)</a:t>
            </a:r>
            <a:r>
              <a:rPr lang="fr-FR" dirty="0" smtClean="0"/>
              <a:t>  </a:t>
            </a:r>
            <a:r>
              <a:rPr lang="fr-FR" dirty="0"/>
              <a:t>crie  :</a:t>
            </a:r>
          </a:p>
          <a:p>
            <a:pPr lvl="3">
              <a:lnSpc>
                <a:spcPct val="117000"/>
              </a:lnSpc>
            </a:pPr>
            <a:r>
              <a:rPr lang="fr-FR" dirty="0"/>
              <a:t>–  Cours,  cours,  aussi  vite  que  </a:t>
            </a:r>
            <a:r>
              <a:rPr lang="fr-FR" dirty="0" smtClean="0"/>
              <a:t>tu</a:t>
            </a:r>
            <a:r>
              <a:rPr lang="fr-FR" dirty="0">
                <a:solidFill>
                  <a:srgbClr val="3333FF"/>
                </a:solidFill>
              </a:rPr>
              <a:t> </a:t>
            </a:r>
            <a:r>
              <a:rPr lang="fr-FR" dirty="0" smtClean="0">
                <a:solidFill>
                  <a:srgbClr val="3333FF"/>
                </a:solidFill>
              </a:rPr>
              <a:t>(2)</a:t>
            </a:r>
            <a:r>
              <a:rPr lang="fr-FR" dirty="0" smtClean="0"/>
              <a:t>  </a:t>
            </a:r>
            <a:r>
              <a:rPr lang="fr-FR" dirty="0"/>
              <a:t>peux  !  Tu  ne  m’attraperas  pas.  </a:t>
            </a:r>
            <a:r>
              <a:rPr lang="fr-FR" dirty="0" smtClean="0"/>
              <a:t>Je</a:t>
            </a:r>
            <a:r>
              <a:rPr lang="fr-FR" dirty="0">
                <a:solidFill>
                  <a:srgbClr val="3333FF"/>
                </a:solidFill>
              </a:rPr>
              <a:t> </a:t>
            </a:r>
            <a:r>
              <a:rPr lang="fr-FR" dirty="0" smtClean="0">
                <a:solidFill>
                  <a:srgbClr val="3333FF"/>
                </a:solidFill>
              </a:rPr>
              <a:t>(3)</a:t>
            </a:r>
            <a:r>
              <a:rPr lang="fr-FR" dirty="0" smtClean="0"/>
              <a:t>  </a:t>
            </a:r>
            <a:r>
              <a:rPr lang="fr-FR" dirty="0"/>
              <a:t>suis  le  prince  de  pain  d’épices…</a:t>
            </a:r>
          </a:p>
          <a:p>
            <a:pPr lvl="3">
              <a:lnSpc>
                <a:spcPct val="117000"/>
              </a:lnSpc>
            </a:pPr>
            <a:r>
              <a:rPr lang="fr-FR" dirty="0"/>
              <a:t>Un  peu  plus  loin,  le  prince  de  pain  d’épices  rencontre  une  vache,  un  cheval  et  des  paysans.</a:t>
            </a:r>
          </a:p>
          <a:p>
            <a:pPr lvl="3">
              <a:lnSpc>
                <a:spcPct val="117000"/>
              </a:lnSpc>
            </a:pPr>
            <a:r>
              <a:rPr lang="fr-FR" dirty="0"/>
              <a:t>À  chaque  fois,  il  </a:t>
            </a:r>
            <a:r>
              <a:rPr lang="fr-FR" dirty="0" smtClean="0"/>
              <a:t>leur </a:t>
            </a:r>
            <a:r>
              <a:rPr lang="fr-FR" dirty="0" smtClean="0">
                <a:solidFill>
                  <a:srgbClr val="3333FF"/>
                </a:solidFill>
              </a:rPr>
              <a:t>(4)</a:t>
            </a:r>
            <a:r>
              <a:rPr lang="fr-FR" dirty="0" smtClean="0"/>
              <a:t>  </a:t>
            </a:r>
            <a:r>
              <a:rPr lang="fr-FR" dirty="0"/>
              <a:t>dit  :</a:t>
            </a:r>
          </a:p>
          <a:p>
            <a:pPr lvl="3">
              <a:lnSpc>
                <a:spcPct val="117000"/>
              </a:lnSpc>
            </a:pPr>
            <a:r>
              <a:rPr lang="fr-FR" dirty="0"/>
              <a:t>–  Courez,  courez,  aussi  vite  que  </a:t>
            </a:r>
            <a:r>
              <a:rPr lang="fr-FR" dirty="0" smtClean="0"/>
              <a:t>vous</a:t>
            </a:r>
            <a:r>
              <a:rPr lang="fr-FR" dirty="0">
                <a:solidFill>
                  <a:srgbClr val="3333FF"/>
                </a:solidFill>
              </a:rPr>
              <a:t> </a:t>
            </a:r>
            <a:r>
              <a:rPr lang="fr-FR" dirty="0" smtClean="0">
                <a:solidFill>
                  <a:srgbClr val="3333FF"/>
                </a:solidFill>
              </a:rPr>
              <a:t>(5)</a:t>
            </a:r>
            <a:r>
              <a:rPr lang="fr-FR" dirty="0" smtClean="0"/>
              <a:t>  </a:t>
            </a:r>
            <a:r>
              <a:rPr lang="fr-FR" dirty="0"/>
              <a:t>pouvez  !  vous  ne  m’attraperez  pas.  Je  suis  le  prince  de  pain  d’épice…</a:t>
            </a:r>
          </a:p>
          <a:p>
            <a:pPr lvl="3">
              <a:lnSpc>
                <a:spcPct val="117000"/>
              </a:lnSpc>
            </a:pPr>
            <a:r>
              <a:rPr lang="fr-FR" dirty="0"/>
              <a:t>Le  prince  de  pain  d’épices  rencontre  un  renard  et  </a:t>
            </a:r>
            <a:r>
              <a:rPr lang="fr-FR" dirty="0" smtClean="0"/>
              <a:t>lui</a:t>
            </a:r>
            <a:r>
              <a:rPr lang="fr-FR" dirty="0">
                <a:solidFill>
                  <a:srgbClr val="3333FF"/>
                </a:solidFill>
              </a:rPr>
              <a:t> </a:t>
            </a:r>
            <a:r>
              <a:rPr lang="fr-FR" dirty="0" smtClean="0">
                <a:solidFill>
                  <a:srgbClr val="3333FF"/>
                </a:solidFill>
              </a:rPr>
              <a:t>(6)</a:t>
            </a:r>
            <a:r>
              <a:rPr lang="fr-FR" dirty="0" smtClean="0"/>
              <a:t>  </a:t>
            </a:r>
            <a:r>
              <a:rPr lang="fr-FR" dirty="0"/>
              <a:t>dit  :</a:t>
            </a:r>
          </a:p>
          <a:p>
            <a:pPr lvl="3">
              <a:lnSpc>
                <a:spcPct val="117000"/>
              </a:lnSpc>
            </a:pPr>
            <a:r>
              <a:rPr lang="fr-FR" dirty="0"/>
              <a:t>–  Cours,  cours,  aussi  vite  que  </a:t>
            </a:r>
            <a:r>
              <a:rPr lang="fr-FR" dirty="0" smtClean="0"/>
              <a:t>tu</a:t>
            </a:r>
            <a:r>
              <a:rPr lang="fr-FR" dirty="0">
                <a:solidFill>
                  <a:srgbClr val="3333FF"/>
                </a:solidFill>
              </a:rPr>
              <a:t> </a:t>
            </a:r>
            <a:r>
              <a:rPr lang="fr-FR" dirty="0" smtClean="0">
                <a:solidFill>
                  <a:srgbClr val="3333FF"/>
                </a:solidFill>
              </a:rPr>
              <a:t>(7)</a:t>
            </a:r>
            <a:r>
              <a:rPr lang="fr-FR" dirty="0" smtClean="0"/>
              <a:t>  </a:t>
            </a:r>
            <a:r>
              <a:rPr lang="fr-FR" dirty="0"/>
              <a:t>peux  !  Tu  ne  m’attraperas  pas.  Je  suis  le  prince  de  pain  d’épices  !</a:t>
            </a:r>
          </a:p>
          <a:p>
            <a:pPr lvl="3">
              <a:lnSpc>
                <a:spcPct val="117000"/>
              </a:lnSpc>
            </a:pPr>
            <a:r>
              <a:rPr lang="fr-FR" dirty="0"/>
              <a:t>–  Mais  </a:t>
            </a:r>
            <a:r>
              <a:rPr lang="fr-FR" dirty="0" smtClean="0"/>
              <a:t>je</a:t>
            </a:r>
            <a:r>
              <a:rPr lang="fr-FR" dirty="0">
                <a:solidFill>
                  <a:srgbClr val="3333FF"/>
                </a:solidFill>
              </a:rPr>
              <a:t> </a:t>
            </a:r>
            <a:r>
              <a:rPr lang="fr-FR" dirty="0" smtClean="0">
                <a:solidFill>
                  <a:srgbClr val="3333FF"/>
                </a:solidFill>
              </a:rPr>
              <a:t>(8)</a:t>
            </a:r>
            <a:r>
              <a:rPr lang="fr-FR" dirty="0" smtClean="0"/>
              <a:t>  </a:t>
            </a:r>
            <a:r>
              <a:rPr lang="fr-FR" dirty="0"/>
              <a:t>ne  veux  pas  t’attraper  !  Je  veux  juste  </a:t>
            </a:r>
            <a:r>
              <a:rPr lang="fr-FR" dirty="0" smtClean="0"/>
              <a:t>te</a:t>
            </a:r>
            <a:r>
              <a:rPr lang="fr-FR" dirty="0">
                <a:solidFill>
                  <a:srgbClr val="3333FF"/>
                </a:solidFill>
              </a:rPr>
              <a:t> </a:t>
            </a:r>
            <a:r>
              <a:rPr lang="fr-FR" dirty="0" smtClean="0">
                <a:solidFill>
                  <a:srgbClr val="3333FF"/>
                </a:solidFill>
              </a:rPr>
              <a:t>(9)</a:t>
            </a:r>
            <a:r>
              <a:rPr lang="fr-FR" dirty="0" smtClean="0"/>
              <a:t>  </a:t>
            </a:r>
            <a:r>
              <a:rPr lang="fr-FR" dirty="0"/>
              <a:t>faire  traverser  la  rivière  !</a:t>
            </a:r>
          </a:p>
          <a:p>
            <a:pPr lvl="3">
              <a:lnSpc>
                <a:spcPct val="117000"/>
              </a:lnSpc>
            </a:pPr>
            <a:r>
              <a:rPr lang="fr-FR" dirty="0"/>
              <a:t>Le  prince  de  pain  d’épices  monte  sur  le  dos  du  renard.  Pendant  la  traversée,  il  glisse  sur  le  museau  du  renard  et…  </a:t>
            </a:r>
            <a:r>
              <a:rPr lang="fr-FR" dirty="0" err="1"/>
              <a:t>GLOUP</a:t>
            </a:r>
            <a:r>
              <a:rPr lang="fr-FR" dirty="0"/>
              <a:t>  !  Le  renard  avale  le  prince  de  pain  d’épices.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Le texte</a:t>
            </a:r>
            <a:endParaRPr lang="fr-FR" dirty="0"/>
          </a:p>
        </p:txBody>
      </p:sp>
      <p:cxnSp>
        <p:nvCxnSpPr>
          <p:cNvPr id="8" name="Connecteur droit 7"/>
          <p:cNvCxnSpPr/>
          <p:nvPr/>
        </p:nvCxnSpPr>
        <p:spPr>
          <a:xfrm>
            <a:off x="198091" y="1988840"/>
            <a:ext cx="144016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/>
          <p:cNvCxnSpPr/>
          <p:nvPr/>
        </p:nvCxnSpPr>
        <p:spPr>
          <a:xfrm>
            <a:off x="3798491" y="2348880"/>
            <a:ext cx="252028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/>
          <p:cNvCxnSpPr/>
          <p:nvPr/>
        </p:nvCxnSpPr>
        <p:spPr>
          <a:xfrm>
            <a:off x="8226983" y="2348880"/>
            <a:ext cx="216024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/>
          <p:cNvCxnSpPr/>
          <p:nvPr/>
        </p:nvCxnSpPr>
        <p:spPr>
          <a:xfrm>
            <a:off x="2106303" y="3753036"/>
            <a:ext cx="432048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/>
          <p:cNvCxnSpPr/>
          <p:nvPr/>
        </p:nvCxnSpPr>
        <p:spPr>
          <a:xfrm>
            <a:off x="3914230" y="4113076"/>
            <a:ext cx="532333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/>
        </p:nvCxnSpPr>
        <p:spPr>
          <a:xfrm>
            <a:off x="5814715" y="4833156"/>
            <a:ext cx="28803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/>
          <p:cNvCxnSpPr/>
          <p:nvPr/>
        </p:nvCxnSpPr>
        <p:spPr>
          <a:xfrm>
            <a:off x="3639156" y="5191457"/>
            <a:ext cx="216024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/>
          <p:cNvCxnSpPr/>
          <p:nvPr/>
        </p:nvCxnSpPr>
        <p:spPr>
          <a:xfrm>
            <a:off x="1062187" y="5913276"/>
            <a:ext cx="216024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25"/>
          <p:cNvCxnSpPr/>
          <p:nvPr/>
        </p:nvCxnSpPr>
        <p:spPr>
          <a:xfrm>
            <a:off x="5958731" y="5887852"/>
            <a:ext cx="216024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9670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4"/>
            <a:r>
              <a:rPr lang="fr-FR" dirty="0" smtClean="0"/>
              <a:t>(Diapo de travail : voir les phases suivantes – Compléter avec les étiquettes mots)</a:t>
            </a:r>
          </a:p>
          <a:p>
            <a:endParaRPr lang="fr-FR" dirty="0"/>
          </a:p>
          <a:p>
            <a:r>
              <a:rPr lang="fr-FR" dirty="0" smtClean="0"/>
              <a:t>Reconstituer les phrases suivantes :</a:t>
            </a:r>
          </a:p>
          <a:p>
            <a:pPr lvl="1"/>
            <a:r>
              <a:rPr lang="fr-FR" dirty="0" smtClean="0"/>
              <a:t>phrase 1 : Le prince de pain d’épices monte sur le dos du renard pour traverser la rivière.</a:t>
            </a:r>
          </a:p>
          <a:p>
            <a:pPr marL="360000" lvl="1"/>
            <a:r>
              <a:rPr lang="fr-FR" dirty="0" smtClean="0"/>
              <a:t>monte   -   le prince de pain d’épices   -   pour   -   sur le dos du renard   -   traverser la rivière</a:t>
            </a:r>
          </a:p>
          <a:p>
            <a:endParaRPr lang="fr-FR" dirty="0"/>
          </a:p>
          <a:p>
            <a:endParaRPr lang="fr-FR" dirty="0"/>
          </a:p>
          <a:p>
            <a:r>
              <a:rPr lang="fr-FR" dirty="0" smtClean="0"/>
              <a:t>Transformation affirmatif / négatif :</a:t>
            </a:r>
          </a:p>
          <a:p>
            <a:pPr marL="342900" lvl="1" indent="-342900">
              <a:buFont typeface="+mj-lt"/>
              <a:buAutoNum type="arabicParenR"/>
            </a:pPr>
            <a:r>
              <a:rPr lang="fr-FR" dirty="0" smtClean="0"/>
              <a:t>Tu ne m’attraperas pas.</a:t>
            </a:r>
          </a:p>
          <a:p>
            <a:pPr marL="342900" lvl="1" indent="-342900">
              <a:buFont typeface="+mj-lt"/>
              <a:buAutoNum type="arabicParenR"/>
            </a:pPr>
            <a:r>
              <a:rPr lang="fr-FR" dirty="0" smtClean="0"/>
              <a:t>Je ne veux pas t’attraper.</a:t>
            </a:r>
          </a:p>
          <a:p>
            <a:pPr marL="342900" lvl="1" indent="-342900">
              <a:buFont typeface="+mj-lt"/>
              <a:buAutoNum type="arabicParenR"/>
            </a:pPr>
            <a:r>
              <a:rPr lang="fr-FR" dirty="0" smtClean="0"/>
              <a:t>Le renard avale le bonhomme de pain d’épices.</a:t>
            </a:r>
          </a:p>
          <a:p>
            <a:pPr marL="342900" lvl="1" indent="-342900">
              <a:buFont typeface="+mj-lt"/>
              <a:buAutoNum type="arabicParenR"/>
            </a:pPr>
            <a:r>
              <a:rPr lang="fr-FR" dirty="0" smtClean="0"/>
              <a:t>Le renard traverse souvent</a:t>
            </a:r>
            <a:r>
              <a:rPr lang="fr-FR" dirty="0"/>
              <a:t> </a:t>
            </a:r>
            <a:r>
              <a:rPr lang="fr-FR" dirty="0" smtClean="0"/>
              <a:t>la rivière.</a:t>
            </a:r>
          </a:p>
          <a:p>
            <a:endParaRPr lang="fr-FR" dirty="0"/>
          </a:p>
          <a:p>
            <a:endParaRPr lang="fr-FR" dirty="0" smtClean="0"/>
          </a:p>
          <a:p>
            <a:r>
              <a:rPr lang="fr-FR" dirty="0" smtClean="0"/>
              <a:t>Analyse fonctionnelle de phrases : verbe / sujet</a:t>
            </a:r>
          </a:p>
          <a:p>
            <a:pPr marL="342900" lvl="1" indent="-342900">
              <a:buFont typeface="+mj-lt"/>
              <a:buAutoNum type="arabicParenR"/>
            </a:pPr>
            <a:r>
              <a:rPr lang="fr-FR" dirty="0"/>
              <a:t>Le bonhomme de pain d’épices part dans la rue.</a:t>
            </a:r>
          </a:p>
          <a:p>
            <a:pPr marL="342900" lvl="1" indent="-342900">
              <a:buFont typeface="+mj-lt"/>
              <a:buAutoNum type="arabicParenR"/>
            </a:pPr>
            <a:r>
              <a:rPr lang="fr-FR" dirty="0"/>
              <a:t>Pendant la traversée, le prince de pain d’épices glisse sur le museau du renard.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Les phrases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50602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ire de la grammaire au CE1 - Prérempli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Faire de la grammaire au CE1 - Prérempli</Template>
  <TotalTime>134</TotalTime>
  <Words>1264</Words>
  <Application>Microsoft Office PowerPoint</Application>
  <PresentationFormat>Personnalisé</PresentationFormat>
  <Paragraphs>200</Paragraphs>
  <Slides>25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25</vt:i4>
      </vt:variant>
    </vt:vector>
  </HeadingPairs>
  <TitlesOfParts>
    <vt:vector size="26" baseType="lpstr">
      <vt:lpstr>Faire de la grammaire au CE1 - Prérempli</vt:lpstr>
      <vt:lpstr>Présentation PowerPoint</vt:lpstr>
      <vt:lpstr>Présentation PowerPoint</vt:lpstr>
      <vt:lpstr>Un drôle de petit bonhomme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Synthèse sur le groupe nominal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Enge</dc:creator>
  <cp:lastModifiedBy>Enge</cp:lastModifiedBy>
  <cp:revision>17</cp:revision>
  <dcterms:created xsi:type="dcterms:W3CDTF">2015-01-11T10:28:48Z</dcterms:created>
  <dcterms:modified xsi:type="dcterms:W3CDTF">2015-02-23T08:09:54Z</dcterms:modified>
</cp:coreProperties>
</file>