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5" r:id="rId5"/>
    <p:sldId id="272" r:id="rId6"/>
    <p:sldId id="276" r:id="rId7"/>
    <p:sldId id="279" r:id="rId8"/>
    <p:sldId id="277" r:id="rId9"/>
    <p:sldId id="278" r:id="rId10"/>
    <p:sldId id="281" r:id="rId11"/>
    <p:sldId id="280" r:id="rId12"/>
    <p:sldId id="282" r:id="rId13"/>
    <p:sldId id="283" r:id="rId14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F5FCF"/>
    <a:srgbClr val="339966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660"/>
  </p:normalViewPr>
  <p:slideViewPr>
    <p:cSldViewPr snapToObjects="1">
      <p:cViewPr varScale="1">
        <p:scale>
          <a:sx n="66" d="100"/>
          <a:sy n="66" d="100"/>
        </p:scale>
        <p:origin x="-1254" y="-108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" y="98057"/>
            <a:ext cx="9901238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Exercices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Texte #   ~   Semaine 3, période 3</a:t>
            </a:r>
          </a:p>
          <a:p>
            <a:pPr algn="ctr">
              <a:lnSpc>
                <a:spcPct val="75000"/>
              </a:lnSpc>
            </a:pPr>
            <a:r>
              <a:rPr lang="fr-FR" sz="3600" dirty="0" err="1" smtClean="0">
                <a:solidFill>
                  <a:schemeClr val="bg1"/>
                </a:solidFill>
                <a:latin typeface="Gabriola" panose="04040605051002020D02" pitchFamily="82" charset="0"/>
              </a:rPr>
              <a:t>Mala</a:t>
            </a:r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 et </a:t>
            </a:r>
            <a:r>
              <a:rPr lang="fr-FR" sz="3600" dirty="0" err="1" smtClean="0">
                <a:solidFill>
                  <a:schemeClr val="bg1"/>
                </a:solidFill>
                <a:latin typeface="Gabriola" panose="04040605051002020D02" pitchFamily="82" charset="0"/>
              </a:rPr>
              <a:t>Poline</a:t>
            </a:r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,</a:t>
            </a:r>
          </a:p>
          <a:p>
            <a:pPr algn="ctr">
              <a:lnSpc>
                <a:spcPct val="75000"/>
              </a:lnSpc>
            </a:pPr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des petites filles du Groenland</a:t>
            </a:r>
            <a:endParaRPr lang="fr-FR" sz="36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 rot="20759357">
            <a:off x="2253754" y="1934374"/>
            <a:ext cx="18531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2</a:t>
            </a:r>
            <a:r>
              <a:rPr lang="fr-FR" sz="3000" dirty="0" smtClean="0">
                <a:latin typeface="Lilly" pitchFamily="2" charset="0"/>
              </a:rPr>
              <a:t> </a:t>
            </a:r>
            <a:r>
              <a:rPr lang="fr-FR" sz="4500" dirty="0" smtClean="0">
                <a:latin typeface="Lilly" pitchFamily="2" charset="0"/>
              </a:rPr>
              <a:t>-</a:t>
            </a:r>
            <a:r>
              <a:rPr lang="fr-FR" sz="3000" dirty="0">
                <a:latin typeface="Lilly" pitchFamily="2" charset="0"/>
              </a:rPr>
              <a:t> </a:t>
            </a:r>
            <a:r>
              <a:rPr lang="fr-FR" sz="4500" dirty="0" smtClean="0">
                <a:latin typeface="Lilly" pitchFamily="2" charset="0"/>
              </a:rPr>
              <a:t>3</a:t>
            </a:r>
            <a:endParaRPr lang="fr-FR" sz="30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15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verbe et son sujet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Le verbe change</a:t>
            </a:r>
          </a:p>
          <a:p>
            <a:r>
              <a:rPr lang="fr-FR" dirty="0" smtClean="0"/>
              <a:t>L’infinitif du verbe</a:t>
            </a:r>
          </a:p>
          <a:p>
            <a:r>
              <a:rPr lang="fr-FR" dirty="0" smtClean="0"/>
              <a:t>Son sujet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350219" y="4869160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Mardi après-midi : synthèse collective</a:t>
            </a:r>
          </a:p>
          <a:p>
            <a:r>
              <a:rPr lang="fr-FR" dirty="0" smtClean="0"/>
              <a:t>Mercredi matin : Lecture de la trace écrite + exercices d’entrainement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322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53754" y="1934374"/>
            <a:ext cx="18531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4</a:t>
            </a:r>
            <a:r>
              <a:rPr lang="fr-FR" sz="3000" dirty="0" smtClean="0">
                <a:latin typeface="Lilly" pitchFamily="2" charset="0"/>
              </a:rPr>
              <a:t> </a:t>
            </a:r>
            <a:r>
              <a:rPr lang="fr-FR" sz="4500" dirty="0" smtClean="0">
                <a:latin typeface="Lilly" pitchFamily="2" charset="0"/>
              </a:rPr>
              <a:t>-</a:t>
            </a:r>
            <a:r>
              <a:rPr lang="fr-FR" sz="3000" dirty="0" smtClean="0">
                <a:latin typeface="Lilly" pitchFamily="2" charset="0"/>
              </a:rPr>
              <a:t> </a:t>
            </a:r>
            <a:r>
              <a:rPr lang="fr-FR" sz="4500" dirty="0" smtClean="0">
                <a:latin typeface="Lilly" pitchFamily="2" charset="0"/>
              </a:rPr>
              <a:t>5</a:t>
            </a:r>
            <a:endParaRPr lang="fr-FR" sz="30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0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Travail sur le groupe nominal – début de synthèse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Le nom commun, nature de mot</a:t>
            </a:r>
          </a:p>
          <a:p>
            <a:r>
              <a:rPr lang="fr-FR" dirty="0" smtClean="0"/>
              <a:t>Le nom commun – constituant principal du groupe nominal</a:t>
            </a:r>
          </a:p>
          <a:p>
            <a:r>
              <a:rPr lang="fr-FR" dirty="0" smtClean="0"/>
              <a:t>Le déterminant – mot indispensable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350219" y="4869160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Jeudi après-midi : Manipulation / recherche collective</a:t>
            </a:r>
          </a:p>
          <a:p>
            <a:r>
              <a:rPr lang="fr-FR" dirty="0" smtClean="0"/>
              <a:t>Vendredi matin : Poursuite + début de synthèse et formalisation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822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1 </a:t>
            </a:r>
            <a:r>
              <a:rPr lang="fr-FR" sz="3000" dirty="0" smtClean="0">
                <a:latin typeface="Lilly" pitchFamily="2" charset="0"/>
              </a:rPr>
              <a:t>- 1</a:t>
            </a:r>
            <a:endParaRPr lang="fr-FR" sz="30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Mala</a:t>
            </a:r>
            <a:r>
              <a:rPr lang="fr-FR" dirty="0" smtClean="0"/>
              <a:t> et </a:t>
            </a:r>
            <a:r>
              <a:rPr lang="fr-FR" dirty="0" err="1" smtClean="0"/>
              <a:t>Poline</a:t>
            </a:r>
            <a:r>
              <a:rPr lang="fr-FR" dirty="0" smtClean="0"/>
              <a:t>, des petites filles du Groenland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25000"/>
              </a:lnSpc>
            </a:pPr>
            <a:r>
              <a:rPr lang="fr-FR" dirty="0" err="1"/>
              <a:t>Mala</a:t>
            </a:r>
            <a:r>
              <a:rPr lang="fr-FR" dirty="0"/>
              <a:t>   et   sa   sœur   </a:t>
            </a:r>
            <a:r>
              <a:rPr lang="fr-FR" dirty="0" err="1"/>
              <a:t>Poline</a:t>
            </a:r>
            <a:r>
              <a:rPr lang="fr-FR" dirty="0"/>
              <a:t>   ont   dix   ans.   Elles      habitent   une   jolie   maison   en   bois   bleu   au   bord   de   la   mer.   La   maison   de   leurs   voisins   est   rouge.   La   famille   de   </a:t>
            </a:r>
            <a:r>
              <a:rPr lang="fr-FR" dirty="0" err="1"/>
              <a:t>Mala</a:t>
            </a:r>
            <a:r>
              <a:rPr lang="fr-FR" dirty="0"/>
              <a:t>   et   </a:t>
            </a:r>
            <a:r>
              <a:rPr lang="fr-FR" dirty="0" err="1"/>
              <a:t>Poline</a:t>
            </a:r>
            <a:r>
              <a:rPr lang="fr-FR" dirty="0"/>
              <a:t>      fait   partie   du   peuple   Inuit.</a:t>
            </a:r>
          </a:p>
          <a:p>
            <a:pPr>
              <a:lnSpc>
                <a:spcPct val="125000"/>
              </a:lnSpc>
            </a:pPr>
            <a:r>
              <a:rPr lang="fr-FR" dirty="0"/>
              <a:t>L’hiver,   il   fait   très   froid   dehors.   Mais   </a:t>
            </a:r>
            <a:r>
              <a:rPr lang="fr-FR" dirty="0" err="1"/>
              <a:t>Mala</a:t>
            </a:r>
            <a:r>
              <a:rPr lang="fr-FR" dirty="0"/>
              <a:t>   et   </a:t>
            </a:r>
            <a:r>
              <a:rPr lang="fr-FR" dirty="0" err="1"/>
              <a:t>Poline</a:t>
            </a:r>
            <a:r>
              <a:rPr lang="fr-FR" dirty="0"/>
              <a:t>   n’ont   pas   froid.   Leur   maison   est   bien   isolée   et   elle   est   bien   chauffée.   Tous   les   matins,   </a:t>
            </a:r>
            <a:r>
              <a:rPr lang="fr-FR" dirty="0" err="1"/>
              <a:t>Mala</a:t>
            </a:r>
            <a:r>
              <a:rPr lang="fr-FR" dirty="0"/>
              <a:t>   et   </a:t>
            </a:r>
            <a:r>
              <a:rPr lang="fr-FR" dirty="0" err="1"/>
              <a:t>Poline</a:t>
            </a:r>
            <a:r>
              <a:rPr lang="fr-FR" dirty="0"/>
              <a:t>   prennent   une   douche   chaude   avant   d’aller   à   l’école.      Avant   de   sortir,   elles   enfilent   une   parka   fourrée   et   des   bottes   en   peau   de   phoque.</a:t>
            </a:r>
          </a:p>
          <a:p>
            <a:pPr>
              <a:lnSpc>
                <a:spcPct val="125000"/>
              </a:lnSpc>
            </a:pPr>
            <a:r>
              <a:rPr lang="fr-FR" dirty="0"/>
              <a:t>Comme   tous   les   Inuits,   </a:t>
            </a:r>
            <a:r>
              <a:rPr lang="fr-FR" dirty="0" err="1"/>
              <a:t>Mala</a:t>
            </a:r>
            <a:r>
              <a:rPr lang="fr-FR" dirty="0"/>
              <a:t>      et   </a:t>
            </a:r>
            <a:r>
              <a:rPr lang="fr-FR" dirty="0" err="1"/>
              <a:t>Poline</a:t>
            </a:r>
            <a:r>
              <a:rPr lang="fr-FR" dirty="0"/>
              <a:t>   mangent      des   poissons   séchés,   des   poissons   frais,      de   la   viande   de   phoque,   de   baleine      et   de   caribou.   Elles   mangent   peu   de   légumes   car   ils   coutent   très   cher.</a:t>
            </a:r>
          </a:p>
          <a:p>
            <a:pPr>
              <a:lnSpc>
                <a:spcPct val="125000"/>
              </a:lnSpc>
            </a:pPr>
            <a:r>
              <a:rPr lang="fr-FR" dirty="0" err="1"/>
              <a:t>Mala</a:t>
            </a:r>
            <a:r>
              <a:rPr lang="fr-FR" dirty="0"/>
              <a:t>   et   </a:t>
            </a:r>
            <a:r>
              <a:rPr lang="fr-FR" dirty="0" err="1"/>
              <a:t>Poline</a:t>
            </a:r>
            <a:r>
              <a:rPr lang="fr-FR" dirty="0"/>
              <a:t>   aiment   beaucoup   leur   pays   même   si   en   hiver,   elles   ne   voient   presque   pas   le   soleil   pendant   trois   mois.</a:t>
            </a:r>
          </a:p>
          <a:p>
            <a:pPr>
              <a:lnSpc>
                <a:spcPct val="125000"/>
              </a:lnSpc>
            </a:pPr>
            <a:r>
              <a:rPr lang="fr-FR" dirty="0"/>
              <a:t>Les   deux   fillettes   adorent   les   jours   de   fête.   Ces   jours-là,   elles   portent   le   costume   traditionnel   des   Inuits   :   une   tunique   avec   des   perles   multicolores   et   une   large   ceinture   brodée.</a:t>
            </a:r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Mala</a:t>
            </a:r>
            <a:r>
              <a:rPr lang="fr-FR" dirty="0" smtClean="0"/>
              <a:t> et </a:t>
            </a:r>
            <a:r>
              <a:rPr lang="fr-FR" dirty="0" err="1" smtClean="0"/>
              <a:t>Poline</a:t>
            </a:r>
            <a:r>
              <a:rPr lang="fr-FR" dirty="0" smtClean="0"/>
              <a:t>, des petites filles du Groenland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26" name="Picture 2" descr="maison-inui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15" y="908720"/>
            <a:ext cx="3331013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027" name="Picture 3" descr="d6-qaqortok-overloo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203" y="3389392"/>
            <a:ext cx="7992888" cy="3211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878611" y="3068960"/>
            <a:ext cx="4320480" cy="320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Arial" pitchFamily="34" charset="0"/>
              </a:rPr>
              <a:t>Baie de </a:t>
            </a:r>
            <a:r>
              <a:rPr kumimoji="0" lang="fr-FR" altLang="fr-FR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Arial" pitchFamily="34" charset="0"/>
              </a:rPr>
              <a:t>Qaqortok</a:t>
            </a:r>
            <a:r>
              <a:rPr kumimoji="0" lang="fr-FR" altLang="fr-F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Arial" pitchFamily="34" charset="0"/>
              </a:rPr>
              <a:t> (Groenland)</a:t>
            </a:r>
            <a:endParaRPr kumimoji="0" lang="fr-FR" alt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73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Questions de compréhension, à l’oral, pour ancrer la compréhension générale: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/>
              <a:t>De quel sorte de texte s’agit-il ? Histoire ? documentaire ? poésie ? …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Où se situe le Groenland ?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Connaissez-vous le mot Inuit ?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De quoi parle ce texte ? Laissez parler les enfants, sur tout ce qu’ils ont compris.</a:t>
            </a:r>
          </a:p>
          <a:p>
            <a:endParaRPr lang="fr-FR" dirty="0"/>
          </a:p>
          <a:p>
            <a:r>
              <a:rPr lang="fr-FR" dirty="0" smtClean="0"/>
              <a:t>Questions de compréhension, à l’écrit, pour travailler la formulation d’une réponse :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Quel âge ont </a:t>
            </a:r>
            <a:r>
              <a:rPr lang="fr-FR" dirty="0" err="1" smtClean="0"/>
              <a:t>Mala</a:t>
            </a:r>
            <a:r>
              <a:rPr lang="fr-FR" dirty="0" smtClean="0"/>
              <a:t> et </a:t>
            </a:r>
            <a:r>
              <a:rPr lang="fr-FR" dirty="0" err="1" smtClean="0"/>
              <a:t>Poline</a:t>
            </a:r>
            <a:r>
              <a:rPr lang="fr-FR" dirty="0" smtClean="0"/>
              <a:t> ?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Que mettent </a:t>
            </a:r>
            <a:r>
              <a:rPr lang="fr-FR" dirty="0" err="1" smtClean="0"/>
              <a:t>Mala</a:t>
            </a:r>
            <a:r>
              <a:rPr lang="fr-FR" dirty="0" smtClean="0"/>
              <a:t> et </a:t>
            </a:r>
            <a:r>
              <a:rPr lang="fr-FR" dirty="0" err="1" smtClean="0"/>
              <a:t>Poline</a:t>
            </a:r>
            <a:r>
              <a:rPr lang="fr-FR" dirty="0" smtClean="0"/>
              <a:t> pour sortir à l’extérieur ?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Que mangent les Inuits ?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Quel est le costume traditionnel des Inuits ?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Où habitent </a:t>
            </a:r>
            <a:r>
              <a:rPr lang="fr-FR" dirty="0" err="1" smtClean="0"/>
              <a:t>Mala</a:t>
            </a:r>
            <a:r>
              <a:rPr lang="fr-FR" dirty="0" smtClean="0"/>
              <a:t> et </a:t>
            </a:r>
            <a:r>
              <a:rPr lang="fr-FR" dirty="0" err="1" smtClean="0"/>
              <a:t>Poline</a:t>
            </a:r>
            <a:r>
              <a:rPr lang="fr-FR" dirty="0" smtClean="0"/>
              <a:t> ?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De quelle couleur est la maison de </a:t>
            </a:r>
            <a:r>
              <a:rPr lang="fr-FR" dirty="0" err="1" smtClean="0"/>
              <a:t>Mala</a:t>
            </a:r>
            <a:r>
              <a:rPr lang="fr-FR" dirty="0" smtClean="0"/>
              <a:t> et </a:t>
            </a:r>
            <a:r>
              <a:rPr lang="fr-FR" dirty="0" err="1" smtClean="0"/>
              <a:t>Poline</a:t>
            </a:r>
            <a:r>
              <a:rPr lang="fr-FR" dirty="0" smtClean="0"/>
              <a:t> ?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175"/>
            <a:r>
              <a:rPr lang="fr-FR" dirty="0" smtClean="0"/>
              <a:t>Réponds aux questions en faisant une phrase complète et correcte :</a:t>
            </a:r>
          </a:p>
          <a:p>
            <a:pPr marL="517525" lvl="2" indent="-514350">
              <a:buFont typeface="+mj-lt"/>
              <a:buAutoNum type="arabicParenR"/>
            </a:pPr>
            <a:r>
              <a:rPr lang="fr-FR" dirty="0"/>
              <a:t>Quel </a:t>
            </a:r>
            <a:r>
              <a:rPr lang="fr-FR" dirty="0" err="1" smtClean="0"/>
              <a:t>²âge</a:t>
            </a:r>
            <a:r>
              <a:rPr lang="fr-FR" dirty="0" smtClean="0"/>
              <a:t> </a:t>
            </a:r>
            <a:r>
              <a:rPr lang="fr-FR" u="sng" dirty="0" err="1"/>
              <a:t>²ont</a:t>
            </a:r>
            <a:r>
              <a:rPr lang="fr-FR" dirty="0" smtClean="0"/>
              <a:t> </a:t>
            </a:r>
            <a:r>
              <a:rPr lang="fr-FR" u="sng" dirty="0" err="1" smtClean="0"/>
              <a:t>M²ala</a:t>
            </a:r>
            <a:r>
              <a:rPr lang="fr-FR" u="sng" dirty="0" smtClean="0"/>
              <a:t> </a:t>
            </a:r>
            <a:r>
              <a:rPr lang="fr-FR" u="sng" dirty="0"/>
              <a:t>et </a:t>
            </a:r>
            <a:r>
              <a:rPr lang="fr-FR" u="sng" dirty="0" err="1" smtClean="0"/>
              <a:t>P²oline</a:t>
            </a:r>
            <a:r>
              <a:rPr lang="fr-FR" dirty="0" smtClean="0"/>
              <a:t> </a:t>
            </a:r>
            <a:r>
              <a:rPr lang="fr-FR" dirty="0"/>
              <a:t>?</a:t>
            </a:r>
          </a:p>
          <a:p>
            <a:pPr marL="517525" lvl="2" indent="-514350">
              <a:buFont typeface="+mj-lt"/>
              <a:buAutoNum type="arabicParenR"/>
            </a:pPr>
            <a:r>
              <a:rPr lang="fr-FR" dirty="0"/>
              <a:t>Que </a:t>
            </a:r>
            <a:r>
              <a:rPr lang="fr-FR" u="sng" dirty="0"/>
              <a:t>mettent</a:t>
            </a:r>
            <a:r>
              <a:rPr lang="fr-FR" dirty="0"/>
              <a:t> </a:t>
            </a:r>
            <a:r>
              <a:rPr lang="fr-FR" u="sng" dirty="0" err="1"/>
              <a:t>M²ala</a:t>
            </a:r>
            <a:r>
              <a:rPr lang="fr-FR" u="sng" dirty="0"/>
              <a:t> et </a:t>
            </a:r>
            <a:r>
              <a:rPr lang="fr-FR" u="sng" dirty="0" err="1"/>
              <a:t>P²oline</a:t>
            </a:r>
            <a:r>
              <a:rPr lang="fr-FR" dirty="0" smtClean="0"/>
              <a:t> </a:t>
            </a:r>
            <a:r>
              <a:rPr lang="fr-FR" dirty="0" err="1" smtClean="0"/>
              <a:t>²pour</a:t>
            </a:r>
            <a:r>
              <a:rPr lang="fr-FR" dirty="0" smtClean="0"/>
              <a:t> </a:t>
            </a:r>
            <a:r>
              <a:rPr lang="fr-FR" dirty="0" err="1" smtClean="0"/>
              <a:t>²sortir</a:t>
            </a:r>
            <a:r>
              <a:rPr lang="fr-FR" dirty="0" smtClean="0"/>
              <a:t> </a:t>
            </a:r>
            <a:r>
              <a:rPr lang="fr-FR" dirty="0" err="1" smtClean="0"/>
              <a:t>²à</a:t>
            </a:r>
            <a:r>
              <a:rPr lang="fr-FR" dirty="0" smtClean="0"/>
              <a:t> ²l’extérieur </a:t>
            </a:r>
            <a:r>
              <a:rPr lang="fr-FR" dirty="0"/>
              <a:t>?</a:t>
            </a:r>
          </a:p>
          <a:p>
            <a:pPr marL="517525" lvl="2" indent="-514350">
              <a:buFont typeface="+mj-lt"/>
              <a:buAutoNum type="arabicParenR"/>
            </a:pPr>
            <a:r>
              <a:rPr lang="fr-FR" dirty="0"/>
              <a:t>Que </a:t>
            </a:r>
            <a:r>
              <a:rPr lang="fr-FR" u="sng" dirty="0"/>
              <a:t>mangent</a:t>
            </a:r>
            <a:r>
              <a:rPr lang="fr-FR" dirty="0"/>
              <a:t> </a:t>
            </a:r>
            <a:r>
              <a:rPr lang="fr-FR" u="sng" dirty="0" err="1" smtClean="0"/>
              <a:t>²le</a:t>
            </a:r>
            <a:r>
              <a:rPr lang="fr-FR" u="sng" dirty="0" smtClean="0"/>
              <a:t>$ </a:t>
            </a:r>
            <a:r>
              <a:rPr lang="fr-FR" u="sng" dirty="0" err="1" smtClean="0"/>
              <a:t>I²nuit</a:t>
            </a:r>
            <a:r>
              <a:rPr lang="fr-FR" u="sng" dirty="0" smtClean="0"/>
              <a:t>$</a:t>
            </a:r>
            <a:r>
              <a:rPr lang="fr-FR" dirty="0" smtClean="0"/>
              <a:t> </a:t>
            </a:r>
            <a:r>
              <a:rPr lang="fr-FR" dirty="0"/>
              <a:t>?</a:t>
            </a:r>
          </a:p>
          <a:p>
            <a:pPr marL="517525" lvl="2" indent="-514350">
              <a:buFont typeface="+mj-lt"/>
              <a:buAutoNum type="arabicParenR"/>
            </a:pPr>
            <a:r>
              <a:rPr lang="fr-FR" dirty="0"/>
              <a:t>Quel </a:t>
            </a:r>
            <a:r>
              <a:rPr lang="fr-FR" u="sng" dirty="0"/>
              <a:t>est</a:t>
            </a:r>
            <a:r>
              <a:rPr lang="fr-FR" dirty="0"/>
              <a:t> </a:t>
            </a:r>
            <a:r>
              <a:rPr lang="fr-FR" u="sng" dirty="0" err="1" smtClean="0"/>
              <a:t>²le</a:t>
            </a:r>
            <a:r>
              <a:rPr lang="fr-FR" u="sng" dirty="0" smtClean="0"/>
              <a:t> </a:t>
            </a:r>
            <a:r>
              <a:rPr lang="fr-FR" u="sng" dirty="0" err="1" smtClean="0"/>
              <a:t>²costume</a:t>
            </a:r>
            <a:r>
              <a:rPr lang="fr-FR" u="sng" dirty="0" smtClean="0"/>
              <a:t> </a:t>
            </a:r>
            <a:r>
              <a:rPr lang="fr-FR" u="sng" dirty="0" err="1" smtClean="0"/>
              <a:t>²traditionnel</a:t>
            </a:r>
            <a:r>
              <a:rPr lang="fr-FR" u="sng" dirty="0" smtClean="0"/>
              <a:t> </a:t>
            </a:r>
            <a:r>
              <a:rPr lang="fr-FR" u="sng" dirty="0" err="1" smtClean="0"/>
              <a:t>²de</a:t>
            </a:r>
            <a:r>
              <a:rPr lang="fr-FR" u="sng" dirty="0" smtClean="0"/>
              <a:t>$ </a:t>
            </a:r>
            <a:r>
              <a:rPr lang="fr-FR" u="sng" dirty="0" err="1" smtClean="0"/>
              <a:t>I²nuit</a:t>
            </a:r>
            <a:r>
              <a:rPr lang="fr-FR" u="sng" dirty="0" smtClean="0"/>
              <a:t>$</a:t>
            </a:r>
            <a:r>
              <a:rPr lang="fr-FR" dirty="0" smtClean="0"/>
              <a:t> </a:t>
            </a:r>
            <a:r>
              <a:rPr lang="fr-FR" dirty="0"/>
              <a:t>?</a:t>
            </a:r>
          </a:p>
          <a:p>
            <a:pPr marL="517525" lvl="2" indent="-514350">
              <a:buFont typeface="+mj-lt"/>
              <a:buAutoNum type="arabicParenR"/>
            </a:pPr>
            <a:r>
              <a:rPr lang="fr-FR" dirty="0"/>
              <a:t>Où </a:t>
            </a:r>
            <a:r>
              <a:rPr lang="fr-FR" u="sng" dirty="0" err="1" smtClean="0"/>
              <a:t>²habitent</a:t>
            </a:r>
            <a:r>
              <a:rPr lang="fr-FR" dirty="0" smtClean="0"/>
              <a:t> </a:t>
            </a:r>
            <a:r>
              <a:rPr lang="fr-FR" u="sng" dirty="0" err="1" smtClean="0"/>
              <a:t>M²ala</a:t>
            </a:r>
            <a:r>
              <a:rPr lang="fr-FR" u="sng" dirty="0" smtClean="0"/>
              <a:t> </a:t>
            </a:r>
            <a:r>
              <a:rPr lang="fr-FR" u="sng" dirty="0"/>
              <a:t>et </a:t>
            </a:r>
            <a:r>
              <a:rPr lang="fr-FR" u="sng" dirty="0" err="1" smtClean="0"/>
              <a:t>P²oline</a:t>
            </a:r>
            <a:r>
              <a:rPr lang="fr-FR" dirty="0" smtClean="0"/>
              <a:t> </a:t>
            </a:r>
            <a:r>
              <a:rPr lang="fr-FR" dirty="0"/>
              <a:t>?</a:t>
            </a:r>
          </a:p>
          <a:p>
            <a:pPr marL="517525" lvl="2" indent="-514350">
              <a:buFont typeface="+mj-lt"/>
              <a:buAutoNum type="arabicParenR"/>
            </a:pPr>
            <a:r>
              <a:rPr lang="fr-FR" dirty="0"/>
              <a:t>De quelle </a:t>
            </a:r>
            <a:r>
              <a:rPr lang="fr-FR" dirty="0" err="1" smtClean="0"/>
              <a:t>²couleur</a:t>
            </a:r>
            <a:r>
              <a:rPr lang="fr-FR" dirty="0" smtClean="0"/>
              <a:t> </a:t>
            </a:r>
            <a:r>
              <a:rPr lang="fr-FR" u="sng" dirty="0"/>
              <a:t>est</a:t>
            </a:r>
            <a:r>
              <a:rPr lang="fr-FR" dirty="0"/>
              <a:t> </a:t>
            </a:r>
            <a:r>
              <a:rPr lang="fr-FR" u="sng" dirty="0" err="1" smtClean="0"/>
              <a:t>²la</a:t>
            </a:r>
            <a:r>
              <a:rPr lang="fr-FR" u="sng" dirty="0" smtClean="0"/>
              <a:t> </a:t>
            </a:r>
            <a:r>
              <a:rPr lang="fr-FR" u="sng" dirty="0"/>
              <a:t>maison </a:t>
            </a:r>
            <a:r>
              <a:rPr lang="fr-FR" u="sng" dirty="0" err="1" smtClean="0"/>
              <a:t>²de</a:t>
            </a:r>
            <a:r>
              <a:rPr lang="fr-FR" u="sng" dirty="0" smtClean="0"/>
              <a:t> </a:t>
            </a:r>
            <a:r>
              <a:rPr lang="fr-FR" u="sng" dirty="0" err="1" smtClean="0"/>
              <a:t>M²ala</a:t>
            </a:r>
            <a:r>
              <a:rPr lang="fr-FR" u="sng" dirty="0" smtClean="0"/>
              <a:t> </a:t>
            </a:r>
            <a:r>
              <a:rPr lang="fr-FR" u="sng" dirty="0"/>
              <a:t>et </a:t>
            </a:r>
            <a:r>
              <a:rPr lang="fr-FR" u="sng" dirty="0" err="1" smtClean="0"/>
              <a:t>P²oline</a:t>
            </a:r>
            <a:r>
              <a:rPr lang="fr-FR" dirty="0" smtClean="0"/>
              <a:t> </a:t>
            </a:r>
            <a:r>
              <a:rPr lang="fr-FR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15844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1 </a:t>
            </a:r>
            <a:r>
              <a:rPr lang="fr-FR" sz="3000" dirty="0" smtClean="0">
                <a:latin typeface="Lilly" pitchFamily="2" charset="0"/>
              </a:rPr>
              <a:t>- 2</a:t>
            </a:r>
            <a:endParaRPr lang="fr-FR" sz="30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57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175"/>
            <a:r>
              <a:rPr lang="fr-FR" dirty="0" smtClean="0"/>
              <a:t>Réponds aux questions en faisant une phrase complète et correcte :</a:t>
            </a:r>
          </a:p>
          <a:p>
            <a:pPr marL="517525" lvl="2" indent="-514350">
              <a:buFont typeface="+mj-lt"/>
              <a:buAutoNum type="arabicParenR"/>
            </a:pPr>
            <a:r>
              <a:rPr lang="fr-FR" dirty="0"/>
              <a:t>Quel </a:t>
            </a:r>
            <a:r>
              <a:rPr lang="fr-FR" dirty="0" err="1" smtClean="0"/>
              <a:t>²âge</a:t>
            </a:r>
            <a:r>
              <a:rPr lang="fr-FR" dirty="0" smtClean="0"/>
              <a:t> </a:t>
            </a:r>
            <a:r>
              <a:rPr lang="fr-FR" u="sng" dirty="0" err="1"/>
              <a:t>²ont</a:t>
            </a:r>
            <a:r>
              <a:rPr lang="fr-FR" dirty="0" smtClean="0"/>
              <a:t> </a:t>
            </a:r>
            <a:r>
              <a:rPr lang="fr-FR" u="sng" dirty="0" err="1" smtClean="0"/>
              <a:t>M²ala</a:t>
            </a:r>
            <a:r>
              <a:rPr lang="fr-FR" u="sng" dirty="0" smtClean="0"/>
              <a:t> </a:t>
            </a:r>
            <a:r>
              <a:rPr lang="fr-FR" u="sng" dirty="0"/>
              <a:t>et </a:t>
            </a:r>
            <a:r>
              <a:rPr lang="fr-FR" u="sng" dirty="0" err="1" smtClean="0"/>
              <a:t>P²oline</a:t>
            </a:r>
            <a:r>
              <a:rPr lang="fr-FR" dirty="0" smtClean="0"/>
              <a:t> </a:t>
            </a:r>
            <a:r>
              <a:rPr lang="fr-FR" dirty="0"/>
              <a:t>?</a:t>
            </a:r>
          </a:p>
          <a:p>
            <a:pPr marL="517525" lvl="2" indent="-514350">
              <a:lnSpc>
                <a:spcPct val="450000"/>
              </a:lnSpc>
              <a:buFont typeface="+mj-lt"/>
              <a:buAutoNum type="arabicParenR"/>
            </a:pPr>
            <a:r>
              <a:rPr lang="fr-FR" dirty="0"/>
              <a:t>Que </a:t>
            </a:r>
            <a:r>
              <a:rPr lang="fr-FR" u="sng" dirty="0"/>
              <a:t>mettent</a:t>
            </a:r>
            <a:r>
              <a:rPr lang="fr-FR" dirty="0"/>
              <a:t> </a:t>
            </a:r>
            <a:r>
              <a:rPr lang="fr-FR" u="sng" dirty="0" err="1"/>
              <a:t>M²ala</a:t>
            </a:r>
            <a:r>
              <a:rPr lang="fr-FR" u="sng" dirty="0"/>
              <a:t> et </a:t>
            </a:r>
            <a:r>
              <a:rPr lang="fr-FR" u="sng" dirty="0" err="1"/>
              <a:t>P²oline</a:t>
            </a:r>
            <a:r>
              <a:rPr lang="fr-FR" dirty="0" smtClean="0"/>
              <a:t> </a:t>
            </a:r>
            <a:r>
              <a:rPr lang="fr-FR" dirty="0" err="1" smtClean="0"/>
              <a:t>²pour</a:t>
            </a:r>
            <a:r>
              <a:rPr lang="fr-FR" dirty="0" smtClean="0"/>
              <a:t> </a:t>
            </a:r>
            <a:r>
              <a:rPr lang="fr-FR" dirty="0" err="1" smtClean="0"/>
              <a:t>²sortir</a:t>
            </a:r>
            <a:r>
              <a:rPr lang="fr-FR" dirty="0" smtClean="0"/>
              <a:t> </a:t>
            </a:r>
            <a:r>
              <a:rPr lang="fr-FR" dirty="0" err="1" smtClean="0"/>
              <a:t>²à</a:t>
            </a:r>
            <a:r>
              <a:rPr lang="fr-FR" dirty="0" smtClean="0"/>
              <a:t> ²l’extérieur </a:t>
            </a:r>
            <a:r>
              <a:rPr lang="fr-FR" dirty="0"/>
              <a:t>?</a:t>
            </a:r>
          </a:p>
          <a:p>
            <a:pPr marL="517525" lvl="2" indent="-514350">
              <a:lnSpc>
                <a:spcPct val="450000"/>
              </a:lnSpc>
              <a:buFont typeface="+mj-lt"/>
              <a:buAutoNum type="arabicParenR"/>
            </a:pPr>
            <a:r>
              <a:rPr lang="fr-FR" dirty="0"/>
              <a:t>Que </a:t>
            </a:r>
            <a:r>
              <a:rPr lang="fr-FR" u="sng" dirty="0"/>
              <a:t>mangent</a:t>
            </a:r>
            <a:r>
              <a:rPr lang="fr-FR" dirty="0"/>
              <a:t> </a:t>
            </a:r>
            <a:r>
              <a:rPr lang="fr-FR" u="sng" dirty="0" err="1" smtClean="0"/>
              <a:t>²le</a:t>
            </a:r>
            <a:r>
              <a:rPr lang="fr-FR" u="sng" dirty="0" smtClean="0"/>
              <a:t>$ </a:t>
            </a:r>
            <a:r>
              <a:rPr lang="fr-FR" u="sng" dirty="0" err="1" smtClean="0"/>
              <a:t>I²nuit</a:t>
            </a:r>
            <a:r>
              <a:rPr lang="fr-FR" u="sng" dirty="0" smtClean="0"/>
              <a:t>$</a:t>
            </a:r>
            <a:r>
              <a:rPr lang="fr-FR" dirty="0" smtClean="0"/>
              <a:t> ?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8798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175"/>
            <a:r>
              <a:rPr lang="fr-FR" dirty="0" smtClean="0"/>
              <a:t>Réponds aux questions en faisant une phrase complète et correcte :</a:t>
            </a:r>
          </a:p>
          <a:p>
            <a:pPr marL="517525" lvl="2" indent="-514350">
              <a:buFont typeface="+mj-lt"/>
              <a:buAutoNum type="arabicParenR" startAt="4"/>
            </a:pPr>
            <a:r>
              <a:rPr lang="fr-FR" dirty="0" smtClean="0"/>
              <a:t>Quel </a:t>
            </a:r>
            <a:r>
              <a:rPr lang="fr-FR" u="sng" dirty="0" smtClean="0"/>
              <a:t>est</a:t>
            </a:r>
            <a:r>
              <a:rPr lang="fr-FR" dirty="0" smtClean="0"/>
              <a:t> </a:t>
            </a:r>
            <a:r>
              <a:rPr lang="fr-FR" u="sng" dirty="0" err="1" smtClean="0"/>
              <a:t>²le</a:t>
            </a:r>
            <a:r>
              <a:rPr lang="fr-FR" u="sng" dirty="0" smtClean="0"/>
              <a:t> </a:t>
            </a:r>
            <a:r>
              <a:rPr lang="fr-FR" u="sng" dirty="0" err="1" smtClean="0"/>
              <a:t>²costume</a:t>
            </a:r>
            <a:r>
              <a:rPr lang="fr-FR" u="sng" dirty="0" smtClean="0"/>
              <a:t> </a:t>
            </a:r>
            <a:r>
              <a:rPr lang="fr-FR" u="sng" dirty="0" err="1" smtClean="0"/>
              <a:t>²traditionnel</a:t>
            </a:r>
            <a:r>
              <a:rPr lang="fr-FR" u="sng" dirty="0" smtClean="0"/>
              <a:t> </a:t>
            </a:r>
            <a:r>
              <a:rPr lang="fr-FR" u="sng" dirty="0" err="1" smtClean="0"/>
              <a:t>²de</a:t>
            </a:r>
            <a:r>
              <a:rPr lang="fr-FR" u="sng" dirty="0" smtClean="0"/>
              <a:t>$ </a:t>
            </a:r>
            <a:r>
              <a:rPr lang="fr-FR" u="sng" dirty="0" err="1" smtClean="0"/>
              <a:t>I²nuit</a:t>
            </a:r>
            <a:r>
              <a:rPr lang="fr-FR" u="sng" dirty="0" smtClean="0"/>
              <a:t>$</a:t>
            </a:r>
            <a:r>
              <a:rPr lang="fr-FR" dirty="0" smtClean="0"/>
              <a:t> ?</a:t>
            </a:r>
          </a:p>
          <a:p>
            <a:pPr marL="517525" lvl="2" indent="-514350">
              <a:lnSpc>
                <a:spcPct val="450000"/>
              </a:lnSpc>
              <a:buFont typeface="+mj-lt"/>
              <a:buAutoNum type="arabicParenR" startAt="4"/>
            </a:pPr>
            <a:r>
              <a:rPr lang="fr-FR" dirty="0" smtClean="0"/>
              <a:t>Où </a:t>
            </a:r>
            <a:r>
              <a:rPr lang="fr-FR" u="sng" dirty="0" err="1" smtClean="0"/>
              <a:t>²habitent</a:t>
            </a:r>
            <a:r>
              <a:rPr lang="fr-FR" dirty="0" smtClean="0"/>
              <a:t> </a:t>
            </a:r>
            <a:r>
              <a:rPr lang="fr-FR" u="sng" dirty="0" err="1" smtClean="0"/>
              <a:t>M²ala</a:t>
            </a:r>
            <a:r>
              <a:rPr lang="fr-FR" u="sng" dirty="0" smtClean="0"/>
              <a:t> et </a:t>
            </a:r>
            <a:r>
              <a:rPr lang="fr-FR" u="sng" dirty="0" err="1" smtClean="0"/>
              <a:t>P²oline</a:t>
            </a:r>
            <a:r>
              <a:rPr lang="fr-FR" dirty="0" smtClean="0"/>
              <a:t> ?</a:t>
            </a:r>
          </a:p>
          <a:p>
            <a:pPr marL="517525" lvl="2" indent="-514350">
              <a:lnSpc>
                <a:spcPct val="450000"/>
              </a:lnSpc>
              <a:buFont typeface="+mj-lt"/>
              <a:buAutoNum type="arabicParenR" startAt="4"/>
            </a:pPr>
            <a:r>
              <a:rPr lang="fr-FR" dirty="0" smtClean="0"/>
              <a:t>De quelle </a:t>
            </a:r>
            <a:r>
              <a:rPr lang="fr-FR" dirty="0" err="1" smtClean="0"/>
              <a:t>²couleur</a:t>
            </a:r>
            <a:r>
              <a:rPr lang="fr-FR" dirty="0" smtClean="0"/>
              <a:t> </a:t>
            </a:r>
            <a:r>
              <a:rPr lang="fr-FR" u="sng" dirty="0" smtClean="0"/>
              <a:t>est</a:t>
            </a:r>
            <a:r>
              <a:rPr lang="fr-FR" dirty="0" smtClean="0"/>
              <a:t> </a:t>
            </a:r>
            <a:r>
              <a:rPr lang="fr-FR" u="sng" dirty="0" err="1" smtClean="0"/>
              <a:t>²la</a:t>
            </a:r>
            <a:r>
              <a:rPr lang="fr-FR" u="sng" dirty="0" smtClean="0"/>
              <a:t> maison </a:t>
            </a:r>
            <a:r>
              <a:rPr lang="fr-FR" u="sng" dirty="0" err="1" smtClean="0"/>
              <a:t>²de</a:t>
            </a:r>
            <a:r>
              <a:rPr lang="fr-FR" u="sng" dirty="0" smtClean="0"/>
              <a:t> </a:t>
            </a:r>
            <a:r>
              <a:rPr lang="fr-FR" u="sng" dirty="0" err="1" smtClean="0"/>
              <a:t>M²ala</a:t>
            </a:r>
            <a:r>
              <a:rPr lang="fr-FR" u="sng" dirty="0" smtClean="0"/>
              <a:t> et </a:t>
            </a:r>
            <a:r>
              <a:rPr lang="fr-FR" u="sng" dirty="0" err="1" smtClean="0"/>
              <a:t>P²oline</a:t>
            </a:r>
            <a:r>
              <a:rPr lang="fr-FR" dirty="0" smtClean="0"/>
              <a:t> ?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019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 CE1 - Prérempli</Template>
  <TotalTime>39</TotalTime>
  <Words>586</Words>
  <Application>Microsoft Office PowerPoint</Application>
  <PresentationFormat>Personnalisé</PresentationFormat>
  <Paragraphs>62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Faire de la grammaire au CE1 - Prérempli</vt:lpstr>
      <vt:lpstr>Présentation PowerPoint</vt:lpstr>
      <vt:lpstr>Présentation PowerPoint</vt:lpstr>
      <vt:lpstr>Mala et Poline, des petites filles du Groenland</vt:lpstr>
      <vt:lpstr>Mala et Poline, des petites filles du Groenland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Le verbe et son sujet</vt:lpstr>
      <vt:lpstr>Présentation PowerPoint</vt:lpstr>
      <vt:lpstr>Travail sur le groupe nominal – début de synthèse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Utilisateur</cp:lastModifiedBy>
  <cp:revision>8</cp:revision>
  <dcterms:created xsi:type="dcterms:W3CDTF">2015-01-18T09:12:17Z</dcterms:created>
  <dcterms:modified xsi:type="dcterms:W3CDTF">2015-01-19T10:14:16Z</dcterms:modified>
</cp:coreProperties>
</file>