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75" r:id="rId6"/>
    <p:sldId id="280" r:id="rId7"/>
    <p:sldId id="276" r:id="rId8"/>
    <p:sldId id="277" r:id="rId9"/>
    <p:sldId id="259" r:id="rId10"/>
    <p:sldId id="260" r:id="rId11"/>
    <p:sldId id="264" r:id="rId12"/>
    <p:sldId id="273" r:id="rId13"/>
    <p:sldId id="278" r:id="rId14"/>
    <p:sldId id="265" r:id="rId15"/>
    <p:sldId id="261" r:id="rId16"/>
    <p:sldId id="262" r:id="rId17"/>
    <p:sldId id="279" r:id="rId18"/>
    <p:sldId id="266" r:id="rId19"/>
    <p:sldId id="268" r:id="rId20"/>
    <p:sldId id="281" r:id="rId21"/>
    <p:sldId id="282" r:id="rId22"/>
    <p:sldId id="267" r:id="rId23"/>
    <p:sldId id="283" r:id="rId24"/>
    <p:sldId id="269" r:id="rId25"/>
    <p:sldId id="274" r:id="rId26"/>
    <p:sldId id="263" r:id="rId27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5FCF"/>
    <a:srgbClr val="3333F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 smtClean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7626350" y="131763"/>
            <a:ext cx="2144713" cy="35718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4   ~   Semaine 6, période 1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Mes rêves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Reconstituer les phrases suivantes :</a:t>
            </a:r>
          </a:p>
          <a:p>
            <a:pPr lvl="1"/>
            <a:r>
              <a:rPr lang="fr-FR" dirty="0" smtClean="0"/>
              <a:t>phrase : Dans la jungle, je prends les animaux sauvages en photo.</a:t>
            </a:r>
            <a:endParaRPr lang="fr-FR" dirty="0"/>
          </a:p>
          <a:p>
            <a:pPr lvl="1"/>
            <a:r>
              <a:rPr lang="fr-FR" dirty="0" smtClean="0"/>
              <a:t>	en photo   -   je   -   dans la jungle   -   prends   -   les animaux sauvages</a:t>
            </a:r>
          </a:p>
          <a:p>
            <a:r>
              <a:rPr lang="fr-FR" dirty="0" smtClean="0"/>
              <a:t>Mettre en évidence la mobilité du complément circonstanciel de lieu.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Transformation affirmatif / négatif :</a:t>
            </a:r>
          </a:p>
          <a:p>
            <a:pPr lvl="1"/>
            <a:r>
              <a:rPr lang="fr-FR" dirty="0"/>
              <a:t>J’ai un vaisseau spatial et je vais sur la lune</a:t>
            </a:r>
            <a:r>
              <a:rPr lang="fr-FR" dirty="0" smtClean="0"/>
              <a:t>.</a:t>
            </a:r>
          </a:p>
          <a:p>
            <a:pPr lvl="1"/>
            <a:r>
              <a:rPr lang="fr-FR" dirty="0"/>
              <a:t>Je vais dans la jungle et je photographie les animaux sauvages</a:t>
            </a:r>
            <a:r>
              <a:rPr lang="fr-FR" dirty="0" smtClean="0"/>
              <a:t>.</a:t>
            </a:r>
          </a:p>
          <a:p>
            <a:pPr lvl="1"/>
            <a:r>
              <a:rPr lang="fr-FR" dirty="0"/>
              <a:t>J’ai </a:t>
            </a:r>
            <a:r>
              <a:rPr lang="fr-FR" dirty="0" smtClean="0"/>
              <a:t>toujours une baguette.</a:t>
            </a:r>
          </a:p>
          <a:p>
            <a:pPr lvl="1"/>
            <a:r>
              <a:rPr lang="fr-FR" dirty="0" smtClean="0"/>
              <a:t>Je </a:t>
            </a:r>
            <a:r>
              <a:rPr lang="fr-FR" dirty="0"/>
              <a:t>fais </a:t>
            </a:r>
            <a:r>
              <a:rPr lang="fr-FR" dirty="0" smtClean="0"/>
              <a:t>sortir </a:t>
            </a:r>
            <a:r>
              <a:rPr lang="fr-FR" dirty="0"/>
              <a:t>des pigeons blancs de mon chapeau.</a:t>
            </a:r>
            <a:endParaRPr lang="fr-FR" dirty="0" smtClean="0"/>
          </a:p>
          <a:p>
            <a:pPr lvl="1"/>
            <a:r>
              <a:rPr lang="fr-FR" dirty="0"/>
              <a:t>Je fais </a:t>
            </a:r>
            <a:r>
              <a:rPr lang="fr-FR" dirty="0" smtClean="0"/>
              <a:t>souvent des </a:t>
            </a:r>
            <a:r>
              <a:rPr lang="fr-FR" dirty="0"/>
              <a:t>émissions de télévision.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Analyse fonctionnelle de phrase (sujet / verbe) :</a:t>
            </a:r>
          </a:p>
          <a:p>
            <a:pPr lvl="1"/>
            <a:r>
              <a:rPr lang="fr-FR" dirty="0" smtClean="0"/>
              <a:t>Avec mon vaisseau spatial, je vais sur la lune.</a:t>
            </a:r>
          </a:p>
          <a:p>
            <a:pPr lvl="1"/>
            <a:r>
              <a:rPr lang="fr-FR" dirty="0" smtClean="0"/>
              <a:t>Sur la scène, je fais des tours de magie.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correcte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à la forme négative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980728"/>
            <a:ext cx="9643246" cy="5761385"/>
          </a:xfrm>
        </p:spPr>
        <p:txBody>
          <a:bodyPr/>
          <a:lstStyle/>
          <a:p>
            <a:pPr marL="360000" lvl="1" indent="-3600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J’ai </a:t>
            </a: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/>
              <a:t>vaisseau </a:t>
            </a:r>
            <a:r>
              <a:rPr lang="fr-FR" dirty="0" err="1" smtClean="0"/>
              <a:t>²spatial</a:t>
            </a:r>
            <a:r>
              <a:rPr lang="fr-FR" dirty="0" smtClean="0"/>
              <a:t> </a:t>
            </a:r>
            <a:r>
              <a:rPr lang="fr-FR" dirty="0"/>
              <a:t>et </a:t>
            </a: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vai</a:t>
            </a:r>
            <a:r>
              <a:rPr lang="fr-FR" dirty="0" smtClean="0"/>
              <a:t>$ </a:t>
            </a:r>
            <a:r>
              <a:rPr lang="fr-FR" dirty="0" err="1" smtClean="0"/>
              <a:t>²sur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²lune</a:t>
            </a:r>
            <a:r>
              <a:rPr lang="fr-FR" dirty="0"/>
              <a:t>.</a:t>
            </a:r>
          </a:p>
          <a:p>
            <a:pPr marL="360000" lvl="1" indent="-360000">
              <a:buFont typeface="+mj-lt"/>
              <a:buAutoNum type="arabicParenR"/>
            </a:pPr>
            <a:r>
              <a:rPr lang="fr-FR" dirty="0"/>
              <a:t>Je </a:t>
            </a:r>
            <a:r>
              <a:rPr lang="fr-FR" dirty="0" err="1" smtClean="0"/>
              <a:t>vai</a:t>
            </a:r>
            <a:r>
              <a:rPr lang="fr-FR" dirty="0" smtClean="0"/>
              <a:t>$ </a:t>
            </a:r>
            <a:r>
              <a:rPr lang="fr-FR" dirty="0" err="1" smtClean="0"/>
              <a:t>²dan</a:t>
            </a:r>
            <a:r>
              <a:rPr lang="fr-FR" dirty="0" smtClean="0"/>
              <a:t>$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²jungle</a:t>
            </a:r>
            <a:r>
              <a:rPr lang="fr-FR" dirty="0" smtClean="0"/>
              <a:t> </a:t>
            </a:r>
            <a:r>
              <a:rPr lang="fr-FR" dirty="0"/>
              <a:t>et </a:t>
            </a: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²photographie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²animaux</a:t>
            </a:r>
            <a:r>
              <a:rPr lang="fr-FR" dirty="0" smtClean="0"/>
              <a:t> </a:t>
            </a:r>
            <a:r>
              <a:rPr lang="fr-FR" dirty="0" err="1" smtClean="0"/>
              <a:t>²sauvages</a:t>
            </a:r>
            <a:r>
              <a:rPr lang="fr-FR" dirty="0"/>
              <a:t>.</a:t>
            </a:r>
          </a:p>
          <a:p>
            <a:pPr marL="360000" lvl="1" indent="-360000">
              <a:buFont typeface="+mj-lt"/>
              <a:buAutoNum type="arabicParenR"/>
            </a:pPr>
            <a:r>
              <a:rPr lang="fr-FR" dirty="0" smtClean="0"/>
              <a:t>J’</a:t>
            </a:r>
            <a:r>
              <a:rPr lang="fr-FR" dirty="0" err="1" smtClean="0"/>
              <a:t>²ai</a:t>
            </a:r>
            <a:r>
              <a:rPr lang="fr-FR" dirty="0" smtClean="0"/>
              <a:t> </a:t>
            </a:r>
            <a:r>
              <a:rPr lang="fr-FR" dirty="0" err="1" smtClean="0"/>
              <a:t>²toujour</a:t>
            </a:r>
            <a:r>
              <a:rPr lang="fr-FR" dirty="0" smtClean="0"/>
              <a:t>$ </a:t>
            </a: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²baguette</a:t>
            </a:r>
            <a:r>
              <a:rPr lang="fr-FR" dirty="0"/>
              <a:t>.</a:t>
            </a:r>
          </a:p>
          <a:p>
            <a:pPr marL="360000" lvl="1" indent="-360000">
              <a:buFont typeface="+mj-lt"/>
              <a:buAutoNum type="arabicParenR"/>
            </a:pPr>
            <a:r>
              <a:rPr lang="fr-FR" dirty="0"/>
              <a:t>Je </a:t>
            </a:r>
            <a:r>
              <a:rPr lang="fr-FR" dirty="0" err="1" smtClean="0"/>
              <a:t>²fai</a:t>
            </a:r>
            <a:r>
              <a:rPr lang="fr-FR" dirty="0" smtClean="0"/>
              <a:t>$ </a:t>
            </a:r>
            <a:r>
              <a:rPr lang="fr-FR" dirty="0" err="1" smtClean="0"/>
              <a:t>²sortir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$ 	pigeon$ </a:t>
            </a:r>
            <a:r>
              <a:rPr lang="fr-FR" dirty="0" err="1" smtClean="0"/>
              <a:t>²blanc</a:t>
            </a:r>
            <a:r>
              <a:rPr lang="fr-FR" dirty="0" smtClean="0"/>
              <a:t>$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/>
              <a:t>mon </a:t>
            </a:r>
            <a:r>
              <a:rPr lang="fr-FR" dirty="0" err="1" smtClean="0"/>
              <a:t>²chapeau</a:t>
            </a:r>
            <a:r>
              <a:rPr lang="fr-FR" dirty="0"/>
              <a:t>.</a:t>
            </a:r>
          </a:p>
          <a:p>
            <a:pPr marL="360000" lvl="1" indent="-360000">
              <a:buFont typeface="+mj-lt"/>
              <a:buAutoNum type="arabicParenR"/>
            </a:pPr>
            <a:r>
              <a:rPr lang="fr-FR" dirty="0"/>
              <a:t>Je </a:t>
            </a:r>
            <a:r>
              <a:rPr lang="fr-FR" dirty="0" err="1" smtClean="0"/>
              <a:t>²fai</a:t>
            </a:r>
            <a:r>
              <a:rPr lang="fr-FR" dirty="0" smtClean="0"/>
              <a:t>$ </a:t>
            </a:r>
            <a:r>
              <a:rPr lang="fr-FR" dirty="0" err="1" smtClean="0"/>
              <a:t>²souvent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$ émission$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 smtClean="0"/>
              <a:t>²télévision</a:t>
            </a:r>
            <a:r>
              <a:rPr lang="fr-FR" dirty="0"/>
              <a:t>.</a:t>
            </a:r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 le verbe en rouge et souligne le groupe sujet en bleu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60000" lvl="1" indent="-360000">
              <a:lnSpc>
                <a:spcPct val="100000"/>
              </a:lnSpc>
              <a:buFont typeface="+mj-lt"/>
              <a:buAutoNum type="arabicParenR"/>
            </a:pPr>
            <a:r>
              <a:rPr lang="fr-FR" dirty="0" smtClean="0"/>
              <a:t>Avec  mon  vaisseau  </a:t>
            </a:r>
            <a:r>
              <a:rPr lang="fr-FR" dirty="0" err="1" smtClean="0"/>
              <a:t>²spatial</a:t>
            </a:r>
            <a:r>
              <a:rPr lang="fr-FR" dirty="0" smtClean="0"/>
              <a:t> ,  </a:t>
            </a:r>
            <a:r>
              <a:rPr lang="fr-FR" dirty="0" err="1" smtClean="0"/>
              <a:t>²je</a:t>
            </a:r>
            <a:r>
              <a:rPr lang="fr-FR" dirty="0" smtClean="0"/>
              <a:t>  </a:t>
            </a:r>
            <a:r>
              <a:rPr lang="fr-FR" dirty="0" err="1" smtClean="0"/>
              <a:t>vai</a:t>
            </a:r>
            <a:r>
              <a:rPr lang="fr-FR" dirty="0" smtClean="0"/>
              <a:t>$  </a:t>
            </a:r>
            <a:r>
              <a:rPr lang="fr-FR" dirty="0" err="1" smtClean="0"/>
              <a:t>²sur</a:t>
            </a:r>
            <a:r>
              <a:rPr lang="fr-FR" dirty="0" smtClean="0"/>
              <a:t>  </a:t>
            </a:r>
            <a:r>
              <a:rPr lang="fr-FR" dirty="0" err="1" smtClean="0"/>
              <a:t>²la</a:t>
            </a:r>
            <a:r>
              <a:rPr lang="fr-FR" dirty="0" smtClean="0"/>
              <a:t>  </a:t>
            </a:r>
            <a:r>
              <a:rPr lang="fr-FR" dirty="0" err="1" smtClean="0"/>
              <a:t>²lune</a:t>
            </a:r>
            <a:r>
              <a:rPr lang="fr-FR" dirty="0" smtClean="0"/>
              <a:t> .</a:t>
            </a:r>
            <a:endParaRPr lang="fr-FR" dirty="0"/>
          </a:p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 smtClean="0"/>
              <a:t>Sur  </a:t>
            </a:r>
            <a:r>
              <a:rPr lang="fr-FR" dirty="0" err="1" smtClean="0"/>
              <a:t>²la</a:t>
            </a:r>
            <a:r>
              <a:rPr lang="fr-FR" dirty="0" smtClean="0"/>
              <a:t>  </a:t>
            </a:r>
            <a:r>
              <a:rPr lang="fr-FR" dirty="0" err="1" smtClean="0"/>
              <a:t>²scène</a:t>
            </a:r>
            <a:r>
              <a:rPr lang="fr-FR" dirty="0" smtClean="0"/>
              <a:t> ,  </a:t>
            </a:r>
            <a:r>
              <a:rPr lang="fr-FR" dirty="0" err="1" smtClean="0"/>
              <a:t>²je</a:t>
            </a:r>
            <a:r>
              <a:rPr lang="fr-FR" dirty="0" smtClean="0"/>
              <a:t>  </a:t>
            </a:r>
            <a:r>
              <a:rPr lang="fr-FR" dirty="0" err="1" smtClean="0"/>
              <a:t>²fai</a:t>
            </a:r>
            <a:r>
              <a:rPr lang="fr-FR" dirty="0" smtClean="0"/>
              <a:t>$  </a:t>
            </a:r>
            <a:r>
              <a:rPr lang="fr-FR" dirty="0" err="1" smtClean="0"/>
              <a:t>²de</a:t>
            </a:r>
            <a:r>
              <a:rPr lang="fr-FR" dirty="0" smtClean="0"/>
              <a:t>$  tour$  </a:t>
            </a:r>
            <a:r>
              <a:rPr lang="fr-FR" dirty="0" err="1" smtClean="0"/>
              <a:t>²de</a:t>
            </a:r>
            <a:r>
              <a:rPr lang="fr-FR" dirty="0" smtClean="0"/>
              <a:t>  magie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950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u="sng" dirty="0" smtClean="0"/>
              <a:t>Transposition 1 :</a:t>
            </a:r>
          </a:p>
          <a:p>
            <a:r>
              <a:rPr lang="fr-FR" dirty="0" smtClean="0"/>
              <a:t>Transposer oralement la première strophe à toutes les personnes.</a:t>
            </a:r>
          </a:p>
          <a:p>
            <a:r>
              <a:rPr lang="fr-FR" dirty="0" smtClean="0"/>
              <a:t>Écrire uniquement les verbes, sous la présentation usuelle d’un verbe conjugué.</a:t>
            </a:r>
          </a:p>
          <a:p>
            <a:pPr lvl="1"/>
            <a:r>
              <a:rPr lang="fr-FR" dirty="0"/>
              <a:t>Parfois, la nuit, je rêve.</a:t>
            </a:r>
          </a:p>
          <a:p>
            <a:pPr lvl="1"/>
            <a:r>
              <a:rPr lang="fr-FR" dirty="0"/>
              <a:t>Je suis un astronaute.</a:t>
            </a:r>
          </a:p>
          <a:p>
            <a:pPr lvl="1"/>
            <a:r>
              <a:rPr lang="fr-FR" dirty="0"/>
              <a:t>J’ai un vaisseau spatial et je vais sur la lune.</a:t>
            </a:r>
            <a:endParaRPr lang="fr-FR" dirty="0" smtClean="0"/>
          </a:p>
          <a:p>
            <a:endParaRPr lang="fr-FR" dirty="0" smtClean="0"/>
          </a:p>
          <a:p>
            <a:r>
              <a:rPr lang="fr-FR" u="sng" dirty="0"/>
              <a:t>Transposition </a:t>
            </a:r>
            <a:r>
              <a:rPr lang="fr-FR" u="sng" dirty="0" smtClean="0"/>
              <a:t>2 </a:t>
            </a:r>
            <a:r>
              <a:rPr lang="fr-FR" u="sng" dirty="0"/>
              <a:t>:</a:t>
            </a:r>
          </a:p>
          <a:p>
            <a:r>
              <a:rPr lang="fr-FR" dirty="0"/>
              <a:t>Transposer </a:t>
            </a:r>
            <a:r>
              <a:rPr lang="fr-FR" dirty="0" smtClean="0"/>
              <a:t>individuellement et par écrit quelques vers du poème, en suivant l’indication de personne (au début du vers) :</a:t>
            </a:r>
          </a:p>
          <a:p>
            <a:r>
              <a:rPr lang="fr-FR" dirty="0" smtClean="0"/>
              <a:t>(</a:t>
            </a:r>
            <a:r>
              <a:rPr lang="fr-FR" dirty="0" smtClean="0">
                <a:sym typeface="Wingdings" panose="05000000000000000000" pitchFamily="2" charset="2"/>
              </a:rPr>
              <a:t> tu) 	</a:t>
            </a:r>
            <a:r>
              <a:rPr lang="fr-FR" dirty="0" smtClean="0"/>
              <a:t>Je </a:t>
            </a:r>
            <a:r>
              <a:rPr lang="fr-FR" dirty="0"/>
              <a:t>vais dans la </a:t>
            </a:r>
            <a:r>
              <a:rPr lang="fr-FR" dirty="0" smtClean="0"/>
              <a:t>jungle.</a:t>
            </a:r>
          </a:p>
          <a:p>
            <a:r>
              <a:rPr lang="fr-FR" dirty="0" smtClean="0"/>
              <a:t>(</a:t>
            </a:r>
            <a:r>
              <a:rPr lang="fr-FR" dirty="0" smtClean="0">
                <a:sym typeface="Wingdings" panose="05000000000000000000" pitchFamily="2" charset="2"/>
              </a:rPr>
              <a:t> nous) </a:t>
            </a:r>
            <a:r>
              <a:rPr lang="fr-FR" dirty="0" smtClean="0"/>
              <a:t>Je </a:t>
            </a:r>
            <a:r>
              <a:rPr lang="fr-FR" dirty="0"/>
              <a:t>photographie les animaux </a:t>
            </a:r>
            <a:r>
              <a:rPr lang="fr-FR" dirty="0" smtClean="0"/>
              <a:t>sauvages.</a:t>
            </a:r>
          </a:p>
          <a:p>
            <a:r>
              <a:rPr lang="fr-FR" dirty="0" smtClean="0"/>
              <a:t>(</a:t>
            </a:r>
            <a:r>
              <a:rPr lang="fr-FR" dirty="0">
                <a:sym typeface="Wingdings" panose="05000000000000000000" pitchFamily="2" charset="2"/>
              </a:rPr>
              <a:t> vous) Je viens sur la </a:t>
            </a:r>
            <a:r>
              <a:rPr lang="fr-FR" dirty="0" smtClean="0">
                <a:sym typeface="Wingdings" panose="05000000000000000000" pitchFamily="2" charset="2"/>
              </a:rPr>
              <a:t>scène.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(</a:t>
            </a:r>
            <a:r>
              <a:rPr lang="fr-FR" dirty="0">
                <a:sym typeface="Wingdings" panose="05000000000000000000" pitchFamily="2" charset="2"/>
              </a:rPr>
              <a:t> elles) </a:t>
            </a:r>
            <a:r>
              <a:rPr lang="fr-FR" dirty="0" smtClean="0">
                <a:sym typeface="Wingdings" panose="05000000000000000000" pitchFamily="2" charset="2"/>
              </a:rPr>
              <a:t>Je </a:t>
            </a:r>
            <a:r>
              <a:rPr lang="fr-FR" dirty="0">
                <a:sym typeface="Wingdings" panose="05000000000000000000" pitchFamily="2" charset="2"/>
              </a:rPr>
              <a:t>fais sortir des pigeons </a:t>
            </a:r>
            <a:r>
              <a:rPr lang="fr-FR" dirty="0" smtClean="0">
                <a:sym typeface="Wingdings" panose="05000000000000000000" pitchFamily="2" charset="2"/>
              </a:rPr>
              <a:t>de </a:t>
            </a:r>
            <a:r>
              <a:rPr lang="fr-FR" dirty="0">
                <a:sym typeface="Wingdings" panose="05000000000000000000" pitchFamily="2" charset="2"/>
              </a:rPr>
              <a:t>mon </a:t>
            </a:r>
            <a:r>
              <a:rPr lang="fr-FR" dirty="0" smtClean="0">
                <a:sym typeface="Wingdings" panose="05000000000000000000" pitchFamily="2" charset="2"/>
              </a:rPr>
              <a:t>chapeau.</a:t>
            </a:r>
          </a:p>
          <a:p>
            <a:r>
              <a:rPr lang="fr-FR" dirty="0">
                <a:sym typeface="Wingdings" panose="05000000000000000000" pitchFamily="2" charset="2"/>
              </a:rPr>
              <a:t>( il) </a:t>
            </a:r>
            <a:r>
              <a:rPr lang="fr-FR" dirty="0" smtClean="0">
                <a:sym typeface="Wingdings" panose="05000000000000000000" pitchFamily="2" charset="2"/>
              </a:rPr>
              <a:t>	Je </a:t>
            </a:r>
            <a:r>
              <a:rPr lang="fr-FR" dirty="0">
                <a:sym typeface="Wingdings" panose="05000000000000000000" pitchFamily="2" charset="2"/>
              </a:rPr>
              <a:t>joue de la </a:t>
            </a:r>
            <a:r>
              <a:rPr lang="fr-FR" dirty="0" smtClean="0">
                <a:sym typeface="Wingdings" panose="05000000000000000000" pitchFamily="2" charset="2"/>
              </a:rPr>
              <a:t>guitare.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 la première strophe à toutes les personnes :</a:t>
            </a:r>
            <a:r>
              <a:rPr lang="fr-FR" u="none" dirty="0" smtClean="0"/>
              <a:t> je / tu / il / nous / vous / ils</a:t>
            </a:r>
            <a:endParaRPr lang="fr-FR" u="none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692696"/>
            <a:ext cx="9643246" cy="6049417"/>
          </a:xfrm>
        </p:spPr>
        <p:txBody>
          <a:bodyPr/>
          <a:lstStyle/>
          <a:p>
            <a:pPr lvl="1">
              <a:lnSpc>
                <a:spcPct val="175000"/>
              </a:lnSpc>
            </a:pPr>
            <a:r>
              <a:rPr lang="fr-FR" dirty="0" err="1" smtClean="0"/>
              <a:t>Parfoi</a:t>
            </a:r>
            <a:r>
              <a:rPr lang="fr-FR" dirty="0" smtClean="0"/>
              <a:t>$ , </a:t>
            </a:r>
            <a:r>
              <a:rPr lang="fr-FR" dirty="0" err="1" smtClean="0"/>
              <a:t>²la</a:t>
            </a:r>
            <a:r>
              <a:rPr lang="fr-FR" dirty="0" smtClean="0"/>
              <a:t> nuit , </a:t>
            </a:r>
            <a:r>
              <a:rPr lang="fr-FR" dirty="0"/>
              <a:t>je </a:t>
            </a:r>
            <a:r>
              <a:rPr lang="fr-FR" dirty="0" err="1" smtClean="0"/>
              <a:t>²rêve</a:t>
            </a:r>
            <a:r>
              <a:rPr lang="fr-FR" dirty="0" smtClean="0"/>
              <a:t> .</a:t>
            </a:r>
            <a:endParaRPr lang="fr-FR" dirty="0"/>
          </a:p>
          <a:p>
            <a:pPr lvl="1">
              <a:lnSpc>
                <a:spcPct val="175000"/>
              </a:lnSpc>
            </a:pPr>
            <a:r>
              <a:rPr lang="fr-FR" dirty="0"/>
              <a:t>Je </a:t>
            </a:r>
            <a:r>
              <a:rPr lang="fr-FR" dirty="0" err="1" smtClean="0"/>
              <a:t>²sui</a:t>
            </a:r>
            <a:r>
              <a:rPr lang="fr-FR" dirty="0" smtClean="0"/>
              <a:t>$ </a:t>
            </a:r>
            <a:r>
              <a:rPr lang="fr-FR" dirty="0"/>
              <a:t>un </a:t>
            </a:r>
            <a:r>
              <a:rPr lang="fr-FR" dirty="0" smtClean="0"/>
              <a:t>astronaute .</a:t>
            </a:r>
            <a:endParaRPr lang="fr-FR" dirty="0"/>
          </a:p>
          <a:p>
            <a:pPr lvl="1">
              <a:lnSpc>
                <a:spcPct val="175000"/>
              </a:lnSpc>
            </a:pPr>
            <a:r>
              <a:rPr lang="fr-FR" dirty="0"/>
              <a:t>J’ai </a:t>
            </a:r>
            <a:r>
              <a:rPr lang="fr-FR" dirty="0" err="1" smtClean="0"/>
              <a:t>²un</a:t>
            </a:r>
            <a:r>
              <a:rPr lang="fr-FR" dirty="0" smtClean="0"/>
              <a:t> </a:t>
            </a:r>
            <a:r>
              <a:rPr lang="fr-FR" dirty="0"/>
              <a:t>vaisseau </a:t>
            </a:r>
            <a:r>
              <a:rPr lang="fr-FR" dirty="0" err="1" smtClean="0"/>
              <a:t>²spatial</a:t>
            </a:r>
            <a:r>
              <a:rPr lang="fr-FR" dirty="0" smtClean="0"/>
              <a:t> </a:t>
            </a:r>
            <a:r>
              <a:rPr lang="fr-FR" dirty="0"/>
              <a:t>et </a:t>
            </a: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vai</a:t>
            </a:r>
            <a:r>
              <a:rPr lang="fr-FR" dirty="0" smtClean="0"/>
              <a:t>$ </a:t>
            </a:r>
            <a:r>
              <a:rPr lang="fr-FR" dirty="0" err="1" smtClean="0"/>
              <a:t>²sur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²lune</a:t>
            </a:r>
            <a:r>
              <a:rPr lang="fr-FR" dirty="0"/>
              <a:t>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875080"/>
              </p:ext>
            </p:extLst>
          </p:nvPr>
        </p:nvGraphicFramePr>
        <p:xfrm>
          <a:off x="269764" y="2924944"/>
          <a:ext cx="9388968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7242"/>
                <a:gridCol w="2347242"/>
                <a:gridCol w="2347242"/>
                <a:gridCol w="2347242"/>
              </a:tblGrid>
              <a:tr h="3744416">
                <a:tc>
                  <a:txBody>
                    <a:bodyPr/>
                    <a:lstStyle/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  <a:p>
                      <a:r>
                        <a:rPr lang="fr-FR" sz="1000" dirty="0" smtClean="0"/>
                        <a:t>………………………………………………………………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Réécris les phrases en les transformant avec le pronom proposé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980728"/>
            <a:ext cx="9643246" cy="5761385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fr-FR" dirty="0"/>
              <a:t>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²tu</a:t>
            </a:r>
            <a:r>
              <a:rPr lang="fr-FR" dirty="0">
                <a:sym typeface="Wingdings" panose="05000000000000000000" pitchFamily="2" charset="2"/>
              </a:rPr>
              <a:t>) 	</a:t>
            </a:r>
            <a:r>
              <a:rPr lang="fr-FR" dirty="0" smtClean="0"/>
              <a:t>Je </a:t>
            </a:r>
            <a:r>
              <a:rPr lang="fr-FR" dirty="0" err="1" smtClean="0"/>
              <a:t>vai</a:t>
            </a:r>
            <a:r>
              <a:rPr lang="fr-FR" dirty="0" smtClean="0"/>
              <a:t>$ </a:t>
            </a:r>
            <a:r>
              <a:rPr lang="fr-FR" dirty="0" err="1" smtClean="0"/>
              <a:t>²dan</a:t>
            </a:r>
            <a:r>
              <a:rPr lang="fr-FR" dirty="0" smtClean="0"/>
              <a:t>$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²jungle</a:t>
            </a:r>
            <a:r>
              <a:rPr lang="fr-FR" dirty="0" smtClean="0"/>
              <a:t>.</a:t>
            </a:r>
            <a:endParaRPr lang="fr-FR" dirty="0"/>
          </a:p>
          <a:p>
            <a:pPr lvl="1"/>
            <a:r>
              <a:rPr lang="fr-FR" dirty="0"/>
              <a:t>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nou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$</a:t>
            </a:r>
            <a:r>
              <a:rPr lang="fr-FR" dirty="0" smtClean="0">
                <a:sym typeface="Wingdings" panose="05000000000000000000" pitchFamily="2" charset="2"/>
              </a:rPr>
              <a:t>) 	</a:t>
            </a:r>
            <a:r>
              <a:rPr lang="fr-FR" dirty="0" smtClean="0"/>
              <a:t>Je </a:t>
            </a:r>
            <a:r>
              <a:rPr lang="fr-FR" dirty="0" err="1" smtClean="0"/>
              <a:t>²photographie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²animaux</a:t>
            </a:r>
            <a:r>
              <a:rPr lang="fr-FR" dirty="0" smtClean="0"/>
              <a:t> </a:t>
            </a:r>
            <a:r>
              <a:rPr lang="fr-FR" dirty="0" err="1" smtClean="0"/>
              <a:t>²sauvage</a:t>
            </a:r>
            <a:r>
              <a:rPr lang="fr-FR" dirty="0" smtClean="0"/>
              <a:t>$.</a:t>
            </a:r>
            <a:endParaRPr lang="fr-FR" dirty="0"/>
          </a:p>
          <a:p>
            <a:pPr lvl="1"/>
            <a:r>
              <a:rPr lang="fr-FR" dirty="0"/>
              <a:t>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vou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$</a:t>
            </a:r>
            <a:r>
              <a:rPr lang="fr-FR" dirty="0" smtClean="0">
                <a:sym typeface="Wingdings" panose="05000000000000000000" pitchFamily="2" charset="2"/>
              </a:rPr>
              <a:t>) 	Je </a:t>
            </a:r>
            <a:r>
              <a:rPr lang="fr-FR" dirty="0" err="1" smtClean="0">
                <a:sym typeface="Wingdings" panose="05000000000000000000" pitchFamily="2" charset="2"/>
              </a:rPr>
              <a:t>vien</a:t>
            </a:r>
            <a:r>
              <a:rPr lang="fr-FR" dirty="0" smtClean="0">
                <a:sym typeface="Wingdings" panose="05000000000000000000" pitchFamily="2" charset="2"/>
              </a:rPr>
              <a:t>$ </a:t>
            </a:r>
            <a:r>
              <a:rPr lang="fr-FR" dirty="0" err="1" smtClean="0">
                <a:sym typeface="Wingdings" panose="05000000000000000000" pitchFamily="2" charset="2"/>
              </a:rPr>
              <a:t>²sur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²la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²scène</a:t>
            </a:r>
            <a:r>
              <a:rPr lang="fr-FR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elle$</a:t>
            </a:r>
            <a:r>
              <a:rPr lang="fr-FR" dirty="0" smtClean="0">
                <a:sym typeface="Wingdings" panose="05000000000000000000" pitchFamily="2" charset="2"/>
              </a:rPr>
              <a:t>) 	Je </a:t>
            </a:r>
            <a:r>
              <a:rPr lang="fr-FR" dirty="0" err="1" smtClean="0">
                <a:sym typeface="Wingdings" panose="05000000000000000000" pitchFamily="2" charset="2"/>
              </a:rPr>
              <a:t>²fai</a:t>
            </a:r>
            <a:r>
              <a:rPr lang="fr-FR" dirty="0" smtClean="0">
                <a:sym typeface="Wingdings" panose="05000000000000000000" pitchFamily="2" charset="2"/>
              </a:rPr>
              <a:t>$ </a:t>
            </a:r>
            <a:r>
              <a:rPr lang="fr-FR" dirty="0" err="1" smtClean="0">
                <a:sym typeface="Wingdings" panose="05000000000000000000" pitchFamily="2" charset="2"/>
              </a:rPr>
              <a:t>²sortir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²de</a:t>
            </a:r>
            <a:r>
              <a:rPr lang="fr-FR" dirty="0" smtClean="0">
                <a:sym typeface="Wingdings" panose="05000000000000000000" pitchFamily="2" charset="2"/>
              </a:rPr>
              <a:t>$ </a:t>
            </a:r>
            <a:r>
              <a:rPr lang="fr-FR" dirty="0" err="1" smtClean="0">
                <a:sym typeface="Wingdings" panose="05000000000000000000" pitchFamily="2" charset="2"/>
              </a:rPr>
              <a:t>²pigeon</a:t>
            </a:r>
            <a:r>
              <a:rPr lang="fr-FR" dirty="0" smtClean="0">
                <a:sym typeface="Wingdings" panose="05000000000000000000" pitchFamily="2" charset="2"/>
              </a:rPr>
              <a:t>$ </a:t>
            </a:r>
            <a:r>
              <a:rPr lang="fr-FR" dirty="0" err="1" smtClean="0">
                <a:sym typeface="Wingdings" panose="05000000000000000000" pitchFamily="2" charset="2"/>
              </a:rPr>
              <a:t>²de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>
                <a:sym typeface="Wingdings" panose="05000000000000000000" pitchFamily="2" charset="2"/>
              </a:rPr>
              <a:t>mon </a:t>
            </a:r>
            <a:r>
              <a:rPr lang="fr-FR" dirty="0" err="1" smtClean="0">
                <a:sym typeface="Wingdings" panose="05000000000000000000" pitchFamily="2" charset="2"/>
              </a:rPr>
              <a:t>²chapeau</a:t>
            </a:r>
            <a:r>
              <a:rPr lang="fr-FR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(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²il</a:t>
            </a:r>
            <a:r>
              <a:rPr lang="fr-FR" dirty="0">
                <a:sym typeface="Wingdings" panose="05000000000000000000" pitchFamily="2" charset="2"/>
              </a:rPr>
              <a:t>) 	</a:t>
            </a:r>
            <a:r>
              <a:rPr lang="fr-FR" dirty="0" smtClean="0">
                <a:sym typeface="Wingdings" panose="05000000000000000000" pitchFamily="2" charset="2"/>
              </a:rPr>
              <a:t>	Je </a:t>
            </a:r>
            <a:r>
              <a:rPr lang="fr-FR" dirty="0" err="1" smtClean="0">
                <a:sym typeface="Wingdings" panose="05000000000000000000" pitchFamily="2" charset="2"/>
              </a:rPr>
              <a:t>²joue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²de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²la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²guitare</a:t>
            </a:r>
            <a:r>
              <a:rPr lang="fr-FR" dirty="0">
                <a:sym typeface="Wingdings" panose="05000000000000000000" pitchFamily="2" charset="2"/>
              </a:rPr>
              <a:t>.</a:t>
            </a:r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18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4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Oralement et collectivement :</a:t>
            </a:r>
          </a:p>
          <a:p>
            <a:r>
              <a:rPr lang="fr-FR" dirty="0" smtClean="0"/>
              <a:t>Dans le texte, retrouver tous les noms communs, établir la liste au tableau.</a:t>
            </a:r>
          </a:p>
          <a:p>
            <a:r>
              <a:rPr lang="fr-FR" dirty="0" smtClean="0"/>
              <a:t>Les justifier à chaque fois par la présence du pronom « un » ou « une ».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Classer les groupes nominaux dans un tableau singulier / pluriel et masculin / féminin :</a:t>
            </a:r>
          </a:p>
          <a:p>
            <a:pPr lvl="1"/>
            <a:r>
              <a:rPr lang="fr-FR" dirty="0" smtClean="0"/>
              <a:t>un astronaute		la lune</a:t>
            </a:r>
          </a:p>
          <a:p>
            <a:pPr lvl="1"/>
            <a:r>
              <a:rPr lang="fr-FR" dirty="0" smtClean="0"/>
              <a:t>mon chapeau		la guitare</a:t>
            </a:r>
          </a:p>
          <a:p>
            <a:pPr lvl="1"/>
            <a:r>
              <a:rPr lang="fr-FR" dirty="0" smtClean="0"/>
              <a:t>les villes			les animaux sauvages</a:t>
            </a:r>
          </a:p>
          <a:p>
            <a:pPr lvl="1"/>
            <a:r>
              <a:rPr lang="fr-FR" dirty="0" smtClean="0"/>
              <a:t>des pigeons blancs		la nuit</a:t>
            </a:r>
          </a:p>
          <a:p>
            <a:pPr lvl="1"/>
            <a:r>
              <a:rPr lang="fr-FR" dirty="0" smtClean="0"/>
              <a:t>la jungle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- 1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Quels sont tous les noms communs du poème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269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Classe les groupes de mots suivants dans le tableau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908720"/>
            <a:ext cx="9643246" cy="5833393"/>
          </a:xfrm>
        </p:spPr>
        <p:txBody>
          <a:bodyPr/>
          <a:lstStyle/>
          <a:p>
            <a:pPr lvl="1" algn="ctr">
              <a:lnSpc>
                <a:spcPct val="100000"/>
              </a:lnSpc>
            </a:pPr>
            <a:r>
              <a:rPr lang="fr-FR" dirty="0"/>
              <a:t>un </a:t>
            </a:r>
            <a:r>
              <a:rPr lang="fr-FR" dirty="0" err="1" smtClean="0"/>
              <a:t>²astronaute</a:t>
            </a:r>
            <a:r>
              <a:rPr lang="fr-FR" dirty="0"/>
              <a:t>	</a:t>
            </a:r>
            <a:r>
              <a:rPr lang="fr-FR" dirty="0" smtClean="0"/>
              <a:t>   -  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²lune</a:t>
            </a:r>
            <a:r>
              <a:rPr lang="fr-FR" dirty="0" smtClean="0"/>
              <a:t>   -   mon </a:t>
            </a:r>
            <a:r>
              <a:rPr lang="fr-FR" dirty="0" err="1" smtClean="0"/>
              <a:t>²chapeau</a:t>
            </a:r>
            <a:r>
              <a:rPr lang="fr-FR" dirty="0" smtClean="0"/>
              <a:t>   -  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²guitare</a:t>
            </a:r>
            <a:endParaRPr lang="fr-FR" dirty="0"/>
          </a:p>
          <a:p>
            <a:pPr lvl="1" algn="ctr">
              <a:lnSpc>
                <a:spcPct val="100000"/>
              </a:lnSpc>
            </a:pPr>
            <a:r>
              <a:rPr lang="fr-FR" dirty="0" err="1" smtClean="0"/>
              <a:t>²le</a:t>
            </a:r>
            <a:r>
              <a:rPr lang="fr-FR" dirty="0" smtClean="0"/>
              <a:t>$ ville$   -  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²animaux</a:t>
            </a:r>
            <a:r>
              <a:rPr lang="fr-FR" dirty="0" smtClean="0"/>
              <a:t> </a:t>
            </a:r>
            <a:r>
              <a:rPr lang="fr-FR" dirty="0" err="1" smtClean="0"/>
              <a:t>²sauvage</a:t>
            </a:r>
            <a:r>
              <a:rPr lang="fr-FR" dirty="0" smtClean="0"/>
              <a:t>$   -   </a:t>
            </a:r>
            <a:r>
              <a:rPr lang="fr-FR" dirty="0" err="1" smtClean="0"/>
              <a:t>²de</a:t>
            </a:r>
            <a:r>
              <a:rPr lang="fr-FR" dirty="0" smtClean="0"/>
              <a:t>$ </a:t>
            </a:r>
            <a:r>
              <a:rPr lang="fr-FR" dirty="0" err="1" smtClean="0"/>
              <a:t>²pigeon</a:t>
            </a:r>
            <a:r>
              <a:rPr lang="fr-FR" dirty="0" smtClean="0"/>
              <a:t>$ </a:t>
            </a:r>
            <a:r>
              <a:rPr lang="fr-FR" dirty="0" err="1" smtClean="0"/>
              <a:t>²blanc</a:t>
            </a:r>
            <a:r>
              <a:rPr lang="fr-FR" dirty="0" smtClean="0"/>
              <a:t>$</a:t>
            </a:r>
          </a:p>
          <a:p>
            <a:pPr lvl="1" algn="ctr">
              <a:lnSpc>
                <a:spcPct val="100000"/>
              </a:lnSpc>
            </a:pPr>
            <a:r>
              <a:rPr lang="fr-FR" dirty="0" err="1" smtClean="0"/>
              <a:t>²la</a:t>
            </a:r>
            <a:r>
              <a:rPr lang="fr-FR" dirty="0" smtClean="0"/>
              <a:t> nuit   -  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²jungle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155085"/>
              </p:ext>
            </p:extLst>
          </p:nvPr>
        </p:nvGraphicFramePr>
        <p:xfrm>
          <a:off x="275775" y="2276872"/>
          <a:ext cx="9382959" cy="432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27653"/>
                <a:gridCol w="3127653"/>
                <a:gridCol w="3127653"/>
              </a:tblGrid>
              <a:tr h="376304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singulier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pluriel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208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masculin</a:t>
                      </a:r>
                      <a:endParaRPr lang="fr-FR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197208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féminin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0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Oralement et collectivement, transposer le texte en considérant que « je » désigne un personne féminin.</a:t>
            </a:r>
          </a:p>
          <a:p>
            <a:r>
              <a:rPr lang="fr-FR" dirty="0" smtClean="0"/>
              <a:t>Faire la liste des noms féminins obtenus.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 texte en pensant que « je » est une fille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908720"/>
            <a:ext cx="9643246" cy="5833393"/>
          </a:xfrm>
        </p:spPr>
        <p:txBody>
          <a:bodyPr/>
          <a:lstStyle/>
          <a:p>
            <a:pPr lvl="3">
              <a:lnSpc>
                <a:spcPct val="100000"/>
              </a:lnSpc>
            </a:pPr>
            <a:r>
              <a:rPr lang="fr-FR" sz="1850" dirty="0"/>
              <a:t>Parfois,   la   nuit,   je   rêve.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Je   suis   un   astronaute.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J’ai   un   vaisseau   spatial   et   je   vais   sur   la   lune.</a:t>
            </a:r>
          </a:p>
          <a:p>
            <a:pPr lvl="3">
              <a:lnSpc>
                <a:spcPct val="100000"/>
              </a:lnSpc>
            </a:pPr>
            <a:endParaRPr lang="fr-FR" sz="1850" dirty="0"/>
          </a:p>
          <a:p>
            <a:pPr lvl="3">
              <a:lnSpc>
                <a:spcPct val="100000"/>
              </a:lnSpc>
            </a:pPr>
            <a:r>
              <a:rPr lang="fr-FR" sz="1850" dirty="0"/>
              <a:t>Parfois,   la   nuit,   je   rêve.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Je   suis   un   photographe.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J’ai   un   appareil   photo.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Je   vais   dans   la   jungle   et   je   photographie   les   animaux   sauvages.</a:t>
            </a:r>
          </a:p>
          <a:p>
            <a:pPr lvl="3">
              <a:lnSpc>
                <a:spcPct val="100000"/>
              </a:lnSpc>
            </a:pPr>
            <a:endParaRPr lang="fr-FR" sz="1850" dirty="0"/>
          </a:p>
          <a:p>
            <a:pPr lvl="3">
              <a:lnSpc>
                <a:spcPct val="100000"/>
              </a:lnSpc>
            </a:pPr>
            <a:r>
              <a:rPr lang="fr-FR" sz="1850" dirty="0"/>
              <a:t>Parfois,   la   nuit,   je   rêve.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Je   suis   un   grand   magicien.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Je   viens   sur   la   scène   avec   un   habit   noir.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J’ai   une   baguette,   je   dis   :   «   abracadabra   !   »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Et   je   fais   sortir   des   pigeons   blancs   de   mon   chapeau.</a:t>
            </a:r>
          </a:p>
          <a:p>
            <a:pPr lvl="3">
              <a:lnSpc>
                <a:spcPct val="100000"/>
              </a:lnSpc>
            </a:pPr>
            <a:endParaRPr lang="fr-FR" sz="1850" dirty="0"/>
          </a:p>
          <a:p>
            <a:pPr lvl="3">
              <a:lnSpc>
                <a:spcPct val="100000"/>
              </a:lnSpc>
            </a:pPr>
            <a:r>
              <a:rPr lang="fr-FR" sz="1850" dirty="0"/>
              <a:t>Parfois,   la   nuit,   je   rêve.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Je   suis   un   chanteur   connu.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J’ai   une   belle   voix   et   je   joue   de   la   guitare.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Je   fais   des   émissions   de   télévision.</a:t>
            </a:r>
          </a:p>
          <a:p>
            <a:pPr lvl="3">
              <a:lnSpc>
                <a:spcPct val="100000"/>
              </a:lnSpc>
            </a:pPr>
            <a:r>
              <a:rPr lang="fr-FR" sz="1850" dirty="0"/>
              <a:t>Je   vais   dans   toutes   les   villes   de   France.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507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Écris un paragraphe pour dire à quoi tu rêves.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fr-FR" dirty="0" err="1" smtClean="0"/>
              <a:t>P²arfoi</a:t>
            </a:r>
            <a:r>
              <a:rPr lang="fr-FR" dirty="0" smtClean="0"/>
              <a:t>$, </a:t>
            </a:r>
            <a:r>
              <a:rPr lang="fr-FR" dirty="0" err="1" smtClean="0"/>
              <a:t>²la</a:t>
            </a:r>
            <a:r>
              <a:rPr lang="fr-FR" dirty="0" smtClean="0"/>
              <a:t> nuit, </a:t>
            </a: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²rêve</a:t>
            </a:r>
            <a:r>
              <a:rPr lang="fr-FR" dirty="0" smtClean="0"/>
              <a:t>.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Je </a:t>
            </a:r>
            <a:r>
              <a:rPr lang="fr-FR" dirty="0" err="1" smtClean="0"/>
              <a:t>²sui</a:t>
            </a:r>
            <a:r>
              <a:rPr lang="fr-FR" dirty="0" smtClean="0"/>
              <a:t>$…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les phrases suivantes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Transforme à la forme négative :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fr-FR" dirty="0" err="1" smtClean="0"/>
              <a:t>Nou</a:t>
            </a:r>
            <a:r>
              <a:rPr lang="fr-FR" dirty="0" smtClean="0"/>
              <a:t>$ </a:t>
            </a:r>
            <a:r>
              <a:rPr lang="fr-FR" dirty="0" err="1" smtClean="0"/>
              <a:t>²prenon</a:t>
            </a:r>
            <a:r>
              <a:rPr lang="fr-FR" dirty="0" smtClean="0"/>
              <a:t>$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²bu</a:t>
            </a:r>
            <a:r>
              <a:rPr lang="fr-FR" dirty="0" smtClean="0"/>
              <a:t>$ </a:t>
            </a:r>
            <a:r>
              <a:rPr lang="fr-FR" dirty="0" err="1" smtClean="0"/>
              <a:t>²pour</a:t>
            </a:r>
            <a:r>
              <a:rPr lang="fr-FR" dirty="0" smtClean="0"/>
              <a:t> </a:t>
            </a:r>
            <a:r>
              <a:rPr lang="fr-FR" dirty="0" err="1" smtClean="0"/>
              <a:t>²rentrer</a:t>
            </a:r>
            <a:r>
              <a:rPr lang="fr-FR" dirty="0" smtClean="0"/>
              <a:t> </a:t>
            </a:r>
            <a:r>
              <a:rPr lang="fr-FR" dirty="0" err="1" smtClean="0"/>
              <a:t>²à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maison.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Encadre en rouge le verbe et souligne en bleu le groupe sujet :</a:t>
            </a:r>
          </a:p>
          <a:p>
            <a:pPr marL="874350" lvl="2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fr-FR" dirty="0" smtClean="0"/>
              <a:t>Dan$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²jungle</a:t>
            </a:r>
            <a:r>
              <a:rPr lang="fr-FR" dirty="0" smtClean="0"/>
              <a:t>, </a:t>
            </a:r>
            <a:r>
              <a:rPr lang="fr-FR" dirty="0" err="1" smtClean="0"/>
              <a:t>²je</a:t>
            </a:r>
            <a:r>
              <a:rPr lang="fr-FR" dirty="0" smtClean="0"/>
              <a:t> </a:t>
            </a:r>
            <a:r>
              <a:rPr lang="fr-FR" dirty="0" err="1" smtClean="0"/>
              <a:t>²photographie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$ </a:t>
            </a:r>
            <a:r>
              <a:rPr lang="fr-FR" dirty="0" err="1" smtClean="0"/>
              <a:t>²animaux</a:t>
            </a:r>
            <a:r>
              <a:rPr lang="fr-FR" dirty="0" smtClean="0"/>
              <a:t> </a:t>
            </a:r>
            <a:r>
              <a:rPr lang="fr-FR" dirty="0" err="1" smtClean="0"/>
              <a:t>²sauvage</a:t>
            </a:r>
            <a:r>
              <a:rPr lang="fr-FR" dirty="0" smtClean="0"/>
              <a:t>$.</a:t>
            </a:r>
          </a:p>
          <a:p>
            <a:pPr marL="874350" lvl="2" indent="-514350">
              <a:lnSpc>
                <a:spcPct val="10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fr-FR" dirty="0" smtClean="0"/>
              <a:t>Le magicien </a:t>
            </a:r>
            <a:r>
              <a:rPr lang="fr-FR" dirty="0" err="1" smtClean="0"/>
              <a:t>²frappe</a:t>
            </a:r>
            <a:r>
              <a:rPr lang="fr-FR" dirty="0" smtClean="0"/>
              <a:t> </a:t>
            </a:r>
            <a:r>
              <a:rPr lang="fr-FR" dirty="0" err="1" smtClean="0"/>
              <a:t>²avec</a:t>
            </a:r>
            <a:r>
              <a:rPr lang="fr-FR" dirty="0" smtClean="0"/>
              <a:t> </a:t>
            </a:r>
            <a:r>
              <a:rPr lang="fr-FR" dirty="0" err="1" smtClean="0"/>
              <a:t>²sa</a:t>
            </a:r>
            <a:r>
              <a:rPr lang="fr-FR" dirty="0" smtClean="0"/>
              <a:t> </a:t>
            </a:r>
            <a:r>
              <a:rPr lang="fr-FR" dirty="0" err="1" smtClean="0"/>
              <a:t>²baguette</a:t>
            </a:r>
            <a:r>
              <a:rPr lang="fr-FR" dirty="0" smtClean="0"/>
              <a:t> </a:t>
            </a:r>
            <a:r>
              <a:rPr lang="fr-FR" dirty="0" err="1" smtClean="0"/>
              <a:t>²sur</a:t>
            </a:r>
            <a:r>
              <a:rPr lang="fr-FR" dirty="0" smtClean="0"/>
              <a:t> </a:t>
            </a:r>
            <a:r>
              <a:rPr lang="fr-FR" dirty="0" err="1" smtClean="0"/>
              <a:t>²son</a:t>
            </a:r>
            <a:r>
              <a:rPr lang="fr-FR" dirty="0" smtClean="0"/>
              <a:t> </a:t>
            </a:r>
            <a:r>
              <a:rPr lang="fr-FR" dirty="0" err="1" smtClean="0"/>
              <a:t>²chapeau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/>
              <a:t>Écris au pluriel :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fr-FR" u="none" dirty="0" err="1" smtClean="0"/>
              <a:t>²un</a:t>
            </a:r>
            <a:r>
              <a:rPr lang="fr-FR" u="none" dirty="0" smtClean="0"/>
              <a:t> </a:t>
            </a:r>
            <a:r>
              <a:rPr lang="fr-FR" u="none" dirty="0" smtClean="0"/>
              <a:t>nuage – </a:t>
            </a:r>
            <a:r>
              <a:rPr lang="fr-FR" u="none" dirty="0" err="1" smtClean="0"/>
              <a:t>²un</a:t>
            </a:r>
            <a:r>
              <a:rPr lang="fr-FR" u="none" dirty="0" smtClean="0"/>
              <a:t> </a:t>
            </a:r>
            <a:r>
              <a:rPr lang="fr-FR" u="none" dirty="0" err="1" smtClean="0"/>
              <a:t>²tigre</a:t>
            </a:r>
            <a:r>
              <a:rPr lang="fr-FR" u="none" dirty="0" smtClean="0"/>
              <a:t> – </a:t>
            </a:r>
            <a:r>
              <a:rPr lang="fr-FR" u="none" dirty="0" err="1" smtClean="0"/>
              <a:t>²une</a:t>
            </a:r>
            <a:r>
              <a:rPr lang="fr-FR" u="none" dirty="0" smtClean="0"/>
              <a:t> </a:t>
            </a:r>
            <a:r>
              <a:rPr lang="fr-FR" u="none" dirty="0" err="1" smtClean="0"/>
              <a:t>²lionne</a:t>
            </a:r>
            <a:r>
              <a:rPr lang="fr-FR" u="none" dirty="0" smtClean="0"/>
              <a:t> – </a:t>
            </a:r>
            <a:r>
              <a:rPr lang="fr-FR" u="none" dirty="0" err="1" smtClean="0"/>
              <a:t>²un</a:t>
            </a:r>
            <a:r>
              <a:rPr lang="fr-FR" u="none" dirty="0" smtClean="0"/>
              <a:t> </a:t>
            </a:r>
            <a:r>
              <a:rPr lang="fr-FR" u="none" dirty="0" err="1" smtClean="0"/>
              <a:t>²arbre</a:t>
            </a:r>
            <a:r>
              <a:rPr lang="fr-FR" u="none" dirty="0" smtClean="0"/>
              <a:t> – </a:t>
            </a:r>
            <a:r>
              <a:rPr lang="fr-FR" u="none" dirty="0" err="1" smtClean="0"/>
              <a:t>²le</a:t>
            </a:r>
            <a:r>
              <a:rPr lang="fr-FR" u="none" dirty="0" smtClean="0"/>
              <a:t> </a:t>
            </a:r>
            <a:r>
              <a:rPr lang="fr-FR" u="none" dirty="0" err="1" smtClean="0"/>
              <a:t>²repa</a:t>
            </a:r>
            <a:r>
              <a:rPr lang="fr-FR" u="none" dirty="0" smtClean="0"/>
              <a:t>$ – </a:t>
            </a:r>
            <a:r>
              <a:rPr lang="fr-FR" u="none" dirty="0" err="1" smtClean="0"/>
              <a:t>²une</a:t>
            </a:r>
            <a:r>
              <a:rPr lang="fr-FR" u="none" dirty="0" smtClean="0"/>
              <a:t> </a:t>
            </a:r>
            <a:r>
              <a:rPr lang="fr-FR" u="none" dirty="0" err="1" smtClean="0"/>
              <a:t>²feuille</a:t>
            </a:r>
            <a:r>
              <a:rPr lang="fr-FR" u="none" dirty="0" smtClean="0"/>
              <a:t> – </a:t>
            </a:r>
            <a:r>
              <a:rPr lang="fr-FR" u="none" smtClean="0"/>
              <a:t>²un</a:t>
            </a:r>
            <a:r>
              <a:rPr lang="fr-FR" u="none" dirty="0" smtClean="0"/>
              <a:t> </a:t>
            </a:r>
            <a:r>
              <a:rPr lang="fr-FR" u="none" dirty="0" err="1" smtClean="0"/>
              <a:t>²bateau</a:t>
            </a:r>
            <a:endParaRPr lang="fr-FR" u="none" dirty="0" smtClean="0"/>
          </a:p>
          <a:p>
            <a:endParaRPr lang="fr-FR" u="none" dirty="0" smtClean="0"/>
          </a:p>
          <a:p>
            <a:r>
              <a:rPr lang="fr-FR" dirty="0" smtClean="0"/>
              <a:t>Recopie la phrase en remplaçant les mots soulignés par leur contraire.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fr-FR" dirty="0" err="1" smtClean="0"/>
              <a:t>I²l</a:t>
            </a:r>
            <a:r>
              <a:rPr lang="fr-FR" dirty="0" smtClean="0"/>
              <a:t> </a:t>
            </a:r>
            <a:r>
              <a:rPr lang="fr-FR" dirty="0" err="1" smtClean="0"/>
              <a:t>²fait</a:t>
            </a:r>
            <a:r>
              <a:rPr lang="fr-FR" dirty="0" smtClean="0"/>
              <a:t> </a:t>
            </a:r>
            <a:r>
              <a:rPr lang="fr-FR" dirty="0" err="1" smtClean="0"/>
              <a:t>²froid</a:t>
            </a:r>
            <a:r>
              <a:rPr lang="fr-FR" dirty="0" smtClean="0"/>
              <a:t>, </a:t>
            </a:r>
            <a:r>
              <a:rPr lang="fr-FR" dirty="0" err="1" smtClean="0"/>
              <a:t>²on</a:t>
            </a:r>
            <a:r>
              <a:rPr lang="fr-FR" dirty="0" smtClean="0"/>
              <a:t> </a:t>
            </a:r>
            <a:r>
              <a:rPr lang="fr-FR" dirty="0" err="1" smtClean="0"/>
              <a:t>²ferme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²fenêtre</a:t>
            </a:r>
            <a:r>
              <a:rPr lang="fr-FR" dirty="0" smtClean="0"/>
              <a:t>$.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Exercices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1678460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14" y="2852936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13" y="4149080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60" y="5576589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779818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mes copains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2430339" y="975740"/>
            <a:ext cx="2448272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pour mon anniversaire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5022627" y="975691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à la maison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6678812" y="975740"/>
            <a:ext cx="1368152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viendront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Mes rêves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r-FR" sz="1900" dirty="0"/>
              <a:t>Parfois,   la   nuit,   je   rêve.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Je   suis   un   astronaute.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J’ai   un   vaisseau   spatial   et   je   vais   sur   la   lune.</a:t>
            </a:r>
          </a:p>
          <a:p>
            <a:pPr>
              <a:lnSpc>
                <a:spcPct val="100000"/>
              </a:lnSpc>
            </a:pPr>
            <a:endParaRPr lang="fr-FR" sz="1900" dirty="0"/>
          </a:p>
          <a:p>
            <a:pPr>
              <a:lnSpc>
                <a:spcPct val="100000"/>
              </a:lnSpc>
            </a:pPr>
            <a:r>
              <a:rPr lang="fr-FR" sz="1900" dirty="0"/>
              <a:t>Parfois,   la   nuit,   je   rêve.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Je   suis   un   photographe.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J’ai   un   appareil   photo.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Je   vais   dans   la   jungle   et   je   photographie   les   animaux   sauvages.</a:t>
            </a:r>
          </a:p>
          <a:p>
            <a:pPr>
              <a:lnSpc>
                <a:spcPct val="100000"/>
              </a:lnSpc>
            </a:pPr>
            <a:endParaRPr lang="fr-FR" sz="1900" dirty="0"/>
          </a:p>
          <a:p>
            <a:pPr>
              <a:lnSpc>
                <a:spcPct val="100000"/>
              </a:lnSpc>
            </a:pPr>
            <a:r>
              <a:rPr lang="fr-FR" sz="1900" dirty="0"/>
              <a:t>Parfois,   la   nuit,   je   rêve.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Je   suis   un   grand   magicien.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Je   viens   sur   la   scène   avec   un   habit   noir.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J’ai   une   baguette,   je   dis   :   «   abracadabra   !   »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Et   je   fais   sortir   des   pigeons   blancs   de   mon   chapeau.</a:t>
            </a:r>
          </a:p>
          <a:p>
            <a:pPr>
              <a:lnSpc>
                <a:spcPct val="100000"/>
              </a:lnSpc>
            </a:pPr>
            <a:endParaRPr lang="fr-FR" sz="1900" dirty="0"/>
          </a:p>
          <a:p>
            <a:pPr>
              <a:lnSpc>
                <a:spcPct val="100000"/>
              </a:lnSpc>
            </a:pPr>
            <a:r>
              <a:rPr lang="fr-FR" sz="1900" dirty="0"/>
              <a:t>Parfois,   la   nuit,   je   rêve.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Je   suis   un   chanteur   connu.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J’ai   une   belle   voix   et   je   joue   de   la   guitare.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Je   fais   des   émissions   de   télévision.</a:t>
            </a:r>
          </a:p>
          <a:p>
            <a:pPr>
              <a:lnSpc>
                <a:spcPct val="100000"/>
              </a:lnSpc>
            </a:pPr>
            <a:r>
              <a:rPr lang="fr-FR" sz="1900" dirty="0"/>
              <a:t>Je   vais   dans   toutes   les   villes   de   France.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Lecture silencieuse puis collective (1 fois) du texte.</a:t>
            </a:r>
          </a:p>
          <a:p>
            <a:endParaRPr lang="fr-FR" dirty="0"/>
          </a:p>
          <a:p>
            <a:r>
              <a:rPr lang="fr-FR" dirty="0" smtClean="0"/>
              <a:t>Questions de compréhension écrite (pour travailler la formulation des réponses) :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Que fait le photographe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Comment est habillé le magicien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Où va l’astronaute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De quel instrument joue le musicien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De quelle couleur sont les pigeons 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 smtClean="0"/>
              <a:t>Réponds aux questions en faisant une phrase complète et correcte :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/>
              <a:t>Que </a:t>
            </a:r>
            <a:r>
              <a:rPr lang="fr-FR" dirty="0" err="1" smtClean="0"/>
              <a:t>²fait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²photographe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 smtClean="0"/>
              <a:t>Comment </a:t>
            </a:r>
            <a:r>
              <a:rPr lang="fr-FR" dirty="0"/>
              <a:t>est </a:t>
            </a:r>
            <a:r>
              <a:rPr lang="fr-FR" dirty="0" err="1" smtClean="0"/>
              <a:t>²habillé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/>
              <a:t>magicien ?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 err="1" smtClean="0"/>
              <a:t>O²ù</a:t>
            </a:r>
            <a:r>
              <a:rPr lang="fr-FR" dirty="0" smtClean="0"/>
              <a:t> </a:t>
            </a:r>
            <a:r>
              <a:rPr lang="fr-FR" dirty="0"/>
              <a:t>va </a:t>
            </a:r>
            <a:r>
              <a:rPr lang="fr-FR" dirty="0" smtClean="0"/>
              <a:t>²l’</a:t>
            </a:r>
            <a:r>
              <a:rPr lang="fr-FR" dirty="0" err="1" smtClean="0"/>
              <a:t>²astronaute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/>
              <a:t>De </a:t>
            </a:r>
            <a:r>
              <a:rPr lang="fr-FR" dirty="0" err="1" smtClean="0"/>
              <a:t>²quel</a:t>
            </a:r>
            <a:r>
              <a:rPr lang="fr-FR" dirty="0" smtClean="0"/>
              <a:t> </a:t>
            </a:r>
            <a:r>
              <a:rPr lang="fr-FR" dirty="0" err="1" smtClean="0"/>
              <a:t>²instrument</a:t>
            </a:r>
            <a:r>
              <a:rPr lang="fr-FR" dirty="0" smtClean="0"/>
              <a:t> </a:t>
            </a:r>
            <a:r>
              <a:rPr lang="fr-FR" dirty="0" err="1" smtClean="0"/>
              <a:t>²joue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/>
              <a:t>musicien ?</a:t>
            </a:r>
          </a:p>
          <a:p>
            <a:pPr marL="342900" lvl="2" indent="-342900">
              <a:buFont typeface="+mj-lt"/>
              <a:buAutoNum type="arabicParenR"/>
            </a:pPr>
            <a:r>
              <a:rPr lang="fr-FR" dirty="0"/>
              <a:t>De </a:t>
            </a:r>
            <a:r>
              <a:rPr lang="fr-FR" dirty="0" err="1" smtClean="0"/>
              <a:t>²quelle</a:t>
            </a:r>
            <a:r>
              <a:rPr lang="fr-FR" dirty="0" smtClean="0"/>
              <a:t> </a:t>
            </a:r>
            <a:r>
              <a:rPr lang="fr-FR" dirty="0" err="1" smtClean="0"/>
              <a:t>²couleur</a:t>
            </a:r>
            <a:r>
              <a:rPr lang="fr-FR" dirty="0" smtClean="0"/>
              <a:t> </a:t>
            </a:r>
            <a:r>
              <a:rPr lang="fr-FR" dirty="0" err="1" smtClean="0"/>
              <a:t>²sont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²pigeon</a:t>
            </a:r>
            <a:r>
              <a:rPr lang="fr-FR" dirty="0" smtClean="0"/>
              <a:t>$ ?</a:t>
            </a:r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687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- 2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80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 smtClean="0"/>
              <a:t>Réponds aux questions en faisant une phrase complète et correcte :</a:t>
            </a:r>
          </a:p>
          <a:p>
            <a:pPr lvl="2" indent="-360000">
              <a:buFont typeface="+mj-lt"/>
              <a:buAutoNum type="arabicParenR"/>
            </a:pPr>
            <a:r>
              <a:rPr lang="fr-FR" dirty="0"/>
              <a:t>Que </a:t>
            </a:r>
            <a:r>
              <a:rPr lang="fr-FR" dirty="0" err="1" smtClean="0"/>
              <a:t>²fait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²photographe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lvl="2" indent="-360000">
              <a:lnSpc>
                <a:spcPct val="450000"/>
              </a:lnSpc>
              <a:buFont typeface="+mj-lt"/>
              <a:buAutoNum type="arabicParenR"/>
            </a:pPr>
            <a:r>
              <a:rPr lang="fr-FR" dirty="0" smtClean="0"/>
              <a:t>Comment </a:t>
            </a:r>
            <a:r>
              <a:rPr lang="fr-FR" dirty="0"/>
              <a:t>est </a:t>
            </a:r>
            <a:r>
              <a:rPr lang="fr-FR" dirty="0" err="1" smtClean="0"/>
              <a:t>²habillé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/>
              <a:t>magicien ?</a:t>
            </a:r>
          </a:p>
          <a:p>
            <a:pPr lvl="2" indent="-360000">
              <a:lnSpc>
                <a:spcPct val="450000"/>
              </a:lnSpc>
              <a:buFont typeface="+mj-lt"/>
              <a:buAutoNum type="arabicParenR"/>
            </a:pPr>
            <a:r>
              <a:rPr lang="fr-FR" dirty="0" err="1" smtClean="0"/>
              <a:t>O²ù</a:t>
            </a:r>
            <a:r>
              <a:rPr lang="fr-FR" dirty="0" smtClean="0"/>
              <a:t> </a:t>
            </a:r>
            <a:r>
              <a:rPr lang="fr-FR" dirty="0"/>
              <a:t>va </a:t>
            </a:r>
            <a:r>
              <a:rPr lang="fr-FR" dirty="0" smtClean="0"/>
              <a:t>²l’</a:t>
            </a:r>
            <a:r>
              <a:rPr lang="fr-FR" dirty="0" err="1" smtClean="0"/>
              <a:t>²astronaute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785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 smtClean="0"/>
              <a:t>Réponds aux questions en faisant une phrase complète et correcte :</a:t>
            </a:r>
          </a:p>
          <a:p>
            <a:pPr lvl="2" indent="-360000">
              <a:buFont typeface="+mj-lt"/>
              <a:buAutoNum type="arabicParenR" startAt="4"/>
            </a:pPr>
            <a:r>
              <a:rPr lang="fr-FR" dirty="0" smtClean="0"/>
              <a:t>De </a:t>
            </a:r>
            <a:r>
              <a:rPr lang="fr-FR" dirty="0" err="1" smtClean="0"/>
              <a:t>²quel</a:t>
            </a:r>
            <a:r>
              <a:rPr lang="fr-FR" dirty="0" smtClean="0"/>
              <a:t> </a:t>
            </a:r>
            <a:r>
              <a:rPr lang="fr-FR" dirty="0" err="1" smtClean="0"/>
              <a:t>²instrument</a:t>
            </a:r>
            <a:r>
              <a:rPr lang="fr-FR" dirty="0" smtClean="0"/>
              <a:t> </a:t>
            </a:r>
            <a:r>
              <a:rPr lang="fr-FR" dirty="0" err="1" smtClean="0"/>
              <a:t>²joue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/>
              <a:t>musicien </a:t>
            </a:r>
            <a:r>
              <a:rPr lang="fr-FR" dirty="0" smtClean="0"/>
              <a:t>?</a:t>
            </a:r>
          </a:p>
          <a:p>
            <a:pPr lvl="2" indent="-360000">
              <a:lnSpc>
                <a:spcPct val="450000"/>
              </a:lnSpc>
              <a:buFont typeface="+mj-lt"/>
              <a:buAutoNum type="arabicParenR" startAt="4"/>
            </a:pPr>
            <a:r>
              <a:rPr lang="fr-FR" dirty="0" smtClean="0"/>
              <a:t>De </a:t>
            </a:r>
            <a:r>
              <a:rPr lang="fr-FR" dirty="0" err="1" smtClean="0"/>
              <a:t>²quelle</a:t>
            </a:r>
            <a:r>
              <a:rPr lang="fr-FR" dirty="0" smtClean="0"/>
              <a:t> </a:t>
            </a:r>
            <a:r>
              <a:rPr lang="fr-FR" dirty="0" err="1" smtClean="0"/>
              <a:t>²couleur</a:t>
            </a:r>
            <a:r>
              <a:rPr lang="fr-FR" dirty="0" smtClean="0"/>
              <a:t> </a:t>
            </a:r>
            <a:r>
              <a:rPr lang="fr-FR" dirty="0" err="1" smtClean="0"/>
              <a:t>²sont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²pigeon</a:t>
            </a:r>
            <a:r>
              <a:rPr lang="fr-FR" dirty="0" smtClean="0"/>
              <a:t>$ ?</a:t>
            </a:r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145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endParaRPr lang="fr-FR" dirty="0"/>
          </a:p>
          <a:p>
            <a:r>
              <a:rPr lang="fr-FR" dirty="0" smtClean="0"/>
              <a:t>Chercher le type de texte : poème</a:t>
            </a:r>
          </a:p>
          <a:p>
            <a:r>
              <a:rPr lang="fr-FR" dirty="0"/>
              <a:t>Compter le nombre de vers.</a:t>
            </a:r>
          </a:p>
          <a:p>
            <a:r>
              <a:rPr lang="fr-FR" dirty="0"/>
              <a:t>Compter le nombre de strophes.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Chercher le temps du texte (présent).</a:t>
            </a:r>
          </a:p>
          <a:p>
            <a:r>
              <a:rPr lang="fr-FR" dirty="0" smtClean="0"/>
              <a:t>Chercher des indices / des preuves indiquant que le texte est au présent.</a:t>
            </a:r>
          </a:p>
          <a:p>
            <a:endParaRPr lang="fr-FR" dirty="0" smtClean="0"/>
          </a:p>
          <a:p>
            <a:r>
              <a:rPr lang="fr-FR" dirty="0" smtClean="0"/>
              <a:t>Comment appelle-t-on les lignes dans un poème ? des vers</a:t>
            </a:r>
          </a:p>
          <a:p>
            <a:r>
              <a:rPr lang="fr-FR" dirty="0" smtClean="0"/>
              <a:t>Comment appelle-t-on les paragraphes dans un poème ? des strophes</a:t>
            </a:r>
          </a:p>
          <a:p>
            <a:endParaRPr lang="fr-FR" dirty="0" smtClean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149</TotalTime>
  <Words>1077</Words>
  <Application>Microsoft Office PowerPoint</Application>
  <PresentationFormat>Personnalisé</PresentationFormat>
  <Paragraphs>298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Faire de la grammaire au CE1 - Prérempli</vt:lpstr>
      <vt:lpstr>Présentation PowerPoint</vt:lpstr>
      <vt:lpstr>Présentation PowerPoint</vt:lpstr>
      <vt:lpstr>Mes rêves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20</cp:revision>
  <dcterms:created xsi:type="dcterms:W3CDTF">2015-02-08T08:31:56Z</dcterms:created>
  <dcterms:modified xsi:type="dcterms:W3CDTF">2015-02-08T11:39:54Z</dcterms:modified>
</cp:coreProperties>
</file>