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5" r:id="rId5"/>
    <p:sldId id="272" r:id="rId6"/>
    <p:sldId id="278" r:id="rId7"/>
    <p:sldId id="270" r:id="rId8"/>
    <p:sldId id="276" r:id="rId9"/>
    <p:sldId id="271" r:id="rId10"/>
    <p:sldId id="277" r:id="rId11"/>
    <p:sldId id="265" r:id="rId12"/>
    <p:sldId id="260" r:id="rId13"/>
    <p:sldId id="264" r:id="rId14"/>
    <p:sldId id="261" r:id="rId15"/>
    <p:sldId id="273" r:id="rId16"/>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4660"/>
  </p:normalViewPr>
  <p:slideViewPr>
    <p:cSldViewPr snapToObjects="1">
      <p:cViewPr varScale="1">
        <p:scale>
          <a:sx n="66" d="100"/>
          <a:sy n="66" d="100"/>
        </p:scale>
        <p:origin x="-1254" y="-108"/>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4   ~   Semaine 7, période 3</a:t>
            </a:r>
          </a:p>
          <a:p>
            <a:pPr algn="ctr"/>
            <a:r>
              <a:rPr lang="fr-FR" sz="3600" dirty="0" smtClean="0">
                <a:solidFill>
                  <a:schemeClr val="bg1"/>
                </a:solidFill>
                <a:latin typeface="Gabriola" panose="04040605051002020D02" pitchFamily="82" charset="0"/>
              </a:rPr>
              <a:t>Carnaval</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Raye le mot faux et remplace-le par le mot correct.</a:t>
            </a:r>
            <a:endParaRPr lang="fr-FR" dirty="0"/>
          </a:p>
        </p:txBody>
      </p:sp>
      <p:sp>
        <p:nvSpPr>
          <p:cNvPr id="3" name="Espace réservé du texte 2"/>
          <p:cNvSpPr>
            <a:spLocks noGrp="1"/>
          </p:cNvSpPr>
          <p:nvPr>
            <p:ph type="body" sz="quarter" idx="11"/>
          </p:nvPr>
        </p:nvSpPr>
        <p:spPr>
          <a:xfrm>
            <a:off x="130993" y="908720"/>
            <a:ext cx="9643246" cy="5833393"/>
          </a:xfrm>
        </p:spPr>
        <p:txBody>
          <a:bodyPr/>
          <a:lstStyle/>
          <a:p>
            <a:pPr lvl="1">
              <a:lnSpc>
                <a:spcPct val="100000"/>
              </a:lnSpc>
            </a:pPr>
            <a:r>
              <a:rPr lang="fr-FR" dirty="0"/>
              <a:t>Le </a:t>
            </a:r>
            <a:r>
              <a:rPr lang="fr-FR" dirty="0" err="1" smtClean="0"/>
              <a:t>²carnaval</a:t>
            </a:r>
            <a:r>
              <a:rPr lang="fr-FR" dirty="0" smtClean="0"/>
              <a:t> </a:t>
            </a:r>
            <a:r>
              <a:rPr lang="fr-FR" dirty="0" err="1" smtClean="0"/>
              <a:t>²de</a:t>
            </a:r>
            <a:r>
              <a:rPr lang="fr-FR" dirty="0" smtClean="0"/>
              <a:t> </a:t>
            </a:r>
            <a:r>
              <a:rPr lang="fr-FR" dirty="0" err="1" smtClean="0"/>
              <a:t>B²retagne</a:t>
            </a:r>
            <a:r>
              <a:rPr lang="fr-FR" dirty="0" smtClean="0"/>
              <a:t> </a:t>
            </a:r>
            <a:r>
              <a:rPr lang="fr-FR" dirty="0" err="1" smtClean="0"/>
              <a:t>²dure</a:t>
            </a:r>
            <a:r>
              <a:rPr lang="fr-FR" dirty="0" smtClean="0"/>
              <a:t> </a:t>
            </a:r>
            <a:r>
              <a:rPr lang="fr-FR" dirty="0" err="1" smtClean="0"/>
              <a:t>²cinq</a:t>
            </a:r>
            <a:r>
              <a:rPr lang="fr-FR" dirty="0" smtClean="0"/>
              <a:t> </a:t>
            </a:r>
            <a:r>
              <a:rPr lang="fr-FR" dirty="0" err="1" smtClean="0"/>
              <a:t>²semaine</a:t>
            </a:r>
            <a:r>
              <a:rPr lang="fr-FR" dirty="0" smtClean="0"/>
              <a:t>$.</a:t>
            </a:r>
            <a:endParaRPr lang="fr-FR" dirty="0"/>
          </a:p>
          <a:p>
            <a:pPr lvl="1">
              <a:lnSpc>
                <a:spcPct val="400000"/>
              </a:lnSpc>
            </a:pPr>
            <a:r>
              <a:rPr lang="fr-FR" dirty="0" smtClean="0"/>
              <a:t>À Albi, </a:t>
            </a:r>
            <a:r>
              <a:rPr lang="fr-FR" dirty="0" err="1" smtClean="0"/>
              <a:t>²on</a:t>
            </a:r>
            <a:r>
              <a:rPr lang="fr-FR" dirty="0" smtClean="0"/>
              <a:t> </a:t>
            </a:r>
            <a:r>
              <a:rPr lang="fr-FR" dirty="0"/>
              <a:t>mange </a:t>
            </a:r>
            <a:r>
              <a:rPr lang="fr-FR" dirty="0" err="1" smtClean="0"/>
              <a:t>²une</a:t>
            </a:r>
            <a:r>
              <a:rPr lang="fr-FR" dirty="0" smtClean="0"/>
              <a:t> </a:t>
            </a:r>
            <a:r>
              <a:rPr lang="fr-FR" dirty="0" err="1" smtClean="0"/>
              <a:t>²tarte</a:t>
            </a:r>
            <a:r>
              <a:rPr lang="fr-FR" dirty="0" smtClean="0"/>
              <a:t> </a:t>
            </a:r>
            <a:r>
              <a:rPr lang="fr-FR" dirty="0" err="1" smtClean="0"/>
              <a:t>²géante</a:t>
            </a:r>
            <a:r>
              <a:rPr lang="fr-FR" dirty="0"/>
              <a:t>.</a:t>
            </a:r>
          </a:p>
          <a:p>
            <a:pPr lvl="1">
              <a:lnSpc>
                <a:spcPct val="400000"/>
              </a:lnSpc>
            </a:pPr>
            <a:r>
              <a:rPr lang="fr-FR" dirty="0" smtClean="0"/>
              <a:t>À Nice, </a:t>
            </a:r>
            <a:r>
              <a:rPr lang="fr-FR" dirty="0" err="1" smtClean="0"/>
              <a:t>²il</a:t>
            </a:r>
            <a:r>
              <a:rPr lang="fr-FR" dirty="0" smtClean="0"/>
              <a:t> </a:t>
            </a:r>
            <a:r>
              <a:rPr lang="fr-FR" dirty="0" err="1" smtClean="0"/>
              <a:t>²y</a:t>
            </a:r>
            <a:r>
              <a:rPr lang="fr-FR" dirty="0" smtClean="0"/>
              <a:t> </a:t>
            </a:r>
            <a:r>
              <a:rPr lang="fr-FR" dirty="0" err="1" smtClean="0"/>
              <a:t>²a</a:t>
            </a:r>
            <a:r>
              <a:rPr lang="fr-FR" dirty="0" smtClean="0"/>
              <a:t> </a:t>
            </a:r>
            <a:r>
              <a:rPr lang="fr-FR" dirty="0" err="1" smtClean="0"/>
              <a:t>²de</a:t>
            </a:r>
            <a:r>
              <a:rPr lang="fr-FR" dirty="0" smtClean="0"/>
              <a:t>$ char$ </a:t>
            </a:r>
            <a:r>
              <a:rPr lang="fr-FR" dirty="0" err="1" smtClean="0"/>
              <a:t>²avec</a:t>
            </a:r>
            <a:r>
              <a:rPr lang="fr-FR" dirty="0" smtClean="0"/>
              <a:t> </a:t>
            </a:r>
            <a:r>
              <a:rPr lang="fr-FR" dirty="0" err="1" smtClean="0"/>
              <a:t>²de</a:t>
            </a:r>
            <a:r>
              <a:rPr lang="fr-FR" dirty="0" smtClean="0"/>
              <a:t>$ </a:t>
            </a:r>
            <a:r>
              <a:rPr lang="fr-FR" dirty="0" err="1" smtClean="0"/>
              <a:t>²personnage</a:t>
            </a:r>
            <a:r>
              <a:rPr lang="fr-FR" dirty="0" smtClean="0"/>
              <a:t>$ minuscule$.</a:t>
            </a:r>
            <a:endParaRPr lang="fr-FR" dirty="0"/>
          </a:p>
          <a:p>
            <a:pPr lvl="1">
              <a:lnSpc>
                <a:spcPct val="400000"/>
              </a:lnSpc>
            </a:pPr>
            <a:r>
              <a:rPr lang="fr-FR" dirty="0" smtClean="0"/>
              <a:t>Annecy </a:t>
            </a:r>
            <a:r>
              <a:rPr lang="fr-FR" dirty="0" err="1" smtClean="0"/>
              <a:t>²se</a:t>
            </a:r>
            <a:r>
              <a:rPr lang="fr-FR" dirty="0" smtClean="0"/>
              <a:t> </a:t>
            </a:r>
            <a:r>
              <a:rPr lang="fr-FR" dirty="0" err="1" smtClean="0"/>
              <a:t>²situe</a:t>
            </a:r>
            <a:r>
              <a:rPr lang="fr-FR" dirty="0" smtClean="0"/>
              <a:t> </a:t>
            </a:r>
            <a:r>
              <a:rPr lang="fr-FR" dirty="0"/>
              <a:t>en </a:t>
            </a:r>
            <a:r>
              <a:rPr lang="fr-FR" dirty="0" err="1" smtClean="0"/>
              <a:t>B²retagne</a:t>
            </a:r>
            <a:r>
              <a:rPr lang="fr-FR" dirty="0" smtClean="0"/>
              <a:t>.</a:t>
            </a:r>
            <a:endParaRPr lang="fr-FR" dirty="0"/>
          </a:p>
        </p:txBody>
      </p:sp>
      <p:sp>
        <p:nvSpPr>
          <p:cNvPr id="4" name="Espace réservé du texte 3"/>
          <p:cNvSpPr>
            <a:spLocks noGrp="1"/>
          </p:cNvSpPr>
          <p:nvPr>
            <p:ph type="body" sz="quarter" idx="12"/>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209764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smtClean="0"/>
              <a:t>(Diapo de travail : voir les phases suivantes – Compléter avec les étiquettes mots)</a:t>
            </a:r>
          </a:p>
          <a:p>
            <a:endParaRPr lang="fr-FR" dirty="0"/>
          </a:p>
          <a:p>
            <a:r>
              <a:rPr lang="fr-FR" dirty="0" smtClean="0"/>
              <a:t>Analyse fonctionnelle : sujet / verbe</a:t>
            </a:r>
          </a:p>
          <a:p>
            <a:pPr marL="342900" lvl="1" indent="-342900">
              <a:buFont typeface="+mj-lt"/>
              <a:buAutoNum type="arabicParenR"/>
            </a:pPr>
            <a:r>
              <a:rPr lang="fr-FR" dirty="0"/>
              <a:t>On danse, on chante, on lance des confettis, on se </a:t>
            </a:r>
            <a:r>
              <a:rPr lang="fr-FR" dirty="0" smtClean="0"/>
              <a:t>régale </a:t>
            </a:r>
            <a:r>
              <a:rPr lang="fr-FR" dirty="0"/>
              <a:t>de crêpes, de bugnes, de beignets, de merveilles</a:t>
            </a:r>
            <a:r>
              <a:rPr lang="fr-FR" dirty="0" smtClean="0"/>
              <a:t>…</a:t>
            </a:r>
            <a:endParaRPr lang="fr-FR" dirty="0"/>
          </a:p>
          <a:p>
            <a:pPr marL="342900" lvl="1" indent="-342900">
              <a:buFont typeface="+mj-lt"/>
              <a:buAutoNum type="arabicParenR"/>
            </a:pPr>
            <a:r>
              <a:rPr lang="fr-FR" dirty="0" smtClean="0"/>
              <a:t>Le carnaval d’Annecy ressemble beaucoup au carnaval de Venise.</a:t>
            </a:r>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Encadre </a:t>
            </a:r>
            <a:r>
              <a:rPr lang="fr-FR" dirty="0" smtClean="0"/>
              <a:t>le ou les verbes en rouge.</a:t>
            </a:r>
          </a:p>
          <a:p>
            <a:r>
              <a:rPr lang="fr-FR" dirty="0" smtClean="0"/>
              <a:t>Souligne le ou les sujets en bleu.</a:t>
            </a:r>
            <a:endParaRPr lang="fr-FR" dirty="0"/>
          </a:p>
        </p:txBody>
      </p:sp>
      <p:sp>
        <p:nvSpPr>
          <p:cNvPr id="4" name="Espace réservé du texte 3"/>
          <p:cNvSpPr>
            <a:spLocks noGrp="1"/>
          </p:cNvSpPr>
          <p:nvPr>
            <p:ph type="body" sz="quarter" idx="11"/>
          </p:nvPr>
        </p:nvSpPr>
        <p:spPr>
          <a:xfrm>
            <a:off x="125414" y="836712"/>
            <a:ext cx="9358045" cy="5905401"/>
          </a:xfrm>
        </p:spPr>
        <p:txBody>
          <a:bodyPr/>
          <a:lstStyle/>
          <a:p>
            <a:pPr marL="360000" lvl="1" indent="-360000">
              <a:buFont typeface="+mj-lt"/>
              <a:buAutoNum type="arabicParenR"/>
            </a:pPr>
            <a:r>
              <a:rPr lang="fr-FR" dirty="0" err="1" smtClean="0"/>
              <a:t>O²n</a:t>
            </a:r>
            <a:r>
              <a:rPr lang="fr-FR" dirty="0" smtClean="0"/>
              <a:t> </a:t>
            </a:r>
            <a:r>
              <a:rPr lang="fr-FR" dirty="0" err="1" smtClean="0"/>
              <a:t>²danse</a:t>
            </a:r>
            <a:r>
              <a:rPr lang="fr-FR" sz="1000" dirty="0" smtClean="0"/>
              <a:t> </a:t>
            </a:r>
            <a:r>
              <a:rPr lang="fr-FR" dirty="0" smtClean="0"/>
              <a:t>, </a:t>
            </a:r>
            <a:r>
              <a:rPr lang="fr-FR" dirty="0" err="1" smtClean="0"/>
              <a:t>²on</a:t>
            </a:r>
            <a:r>
              <a:rPr lang="fr-FR" dirty="0" smtClean="0"/>
              <a:t> </a:t>
            </a:r>
            <a:r>
              <a:rPr lang="fr-FR" dirty="0" err="1" smtClean="0"/>
              <a:t>²chante</a:t>
            </a:r>
            <a:r>
              <a:rPr lang="fr-FR" sz="1000" dirty="0"/>
              <a:t> </a:t>
            </a:r>
            <a:r>
              <a:rPr lang="fr-FR" dirty="0" smtClean="0"/>
              <a:t>, </a:t>
            </a:r>
            <a:r>
              <a:rPr lang="fr-FR" dirty="0" err="1" smtClean="0"/>
              <a:t>²on</a:t>
            </a:r>
            <a:r>
              <a:rPr lang="fr-FR" dirty="0" smtClean="0"/>
              <a:t> </a:t>
            </a:r>
            <a:r>
              <a:rPr lang="fr-FR" dirty="0" err="1" smtClean="0"/>
              <a:t>²lance</a:t>
            </a:r>
            <a:r>
              <a:rPr lang="fr-FR" dirty="0" smtClean="0"/>
              <a:t> </a:t>
            </a:r>
            <a:r>
              <a:rPr lang="fr-FR" dirty="0" err="1" smtClean="0"/>
              <a:t>²de</a:t>
            </a:r>
            <a:r>
              <a:rPr lang="fr-FR" dirty="0" smtClean="0"/>
              <a:t>$ </a:t>
            </a:r>
            <a:r>
              <a:rPr lang="fr-FR" dirty="0" err="1" smtClean="0"/>
              <a:t>²confetti</a:t>
            </a:r>
            <a:r>
              <a:rPr lang="fr-FR" dirty="0" smtClean="0"/>
              <a:t>$</a:t>
            </a:r>
            <a:r>
              <a:rPr lang="fr-FR" sz="1000" dirty="0"/>
              <a:t> </a:t>
            </a:r>
            <a:r>
              <a:rPr lang="fr-FR" dirty="0" smtClean="0"/>
              <a:t>, </a:t>
            </a:r>
            <a:r>
              <a:rPr lang="fr-FR" dirty="0" err="1" smtClean="0"/>
              <a:t>²on</a:t>
            </a:r>
            <a:r>
              <a:rPr lang="fr-FR" dirty="0" smtClean="0"/>
              <a:t> </a:t>
            </a:r>
            <a:r>
              <a:rPr lang="fr-FR" dirty="0" err="1" smtClean="0"/>
              <a:t>²se</a:t>
            </a:r>
            <a:r>
              <a:rPr lang="fr-FR" dirty="0" smtClean="0"/>
              <a:t> </a:t>
            </a:r>
            <a:r>
              <a:rPr lang="fr-FR" dirty="0" err="1" smtClean="0"/>
              <a:t>²régale</a:t>
            </a:r>
            <a:r>
              <a:rPr lang="fr-FR" dirty="0" smtClean="0"/>
              <a:t> </a:t>
            </a:r>
            <a:r>
              <a:rPr lang="fr-FR" dirty="0" err="1" smtClean="0"/>
              <a:t>²de</a:t>
            </a:r>
            <a:r>
              <a:rPr lang="fr-FR" dirty="0" smtClean="0"/>
              <a:t> </a:t>
            </a:r>
            <a:r>
              <a:rPr lang="fr-FR" dirty="0" err="1" smtClean="0"/>
              <a:t>²crêpe</a:t>
            </a:r>
            <a:r>
              <a:rPr lang="fr-FR" dirty="0" smtClean="0"/>
              <a:t>$</a:t>
            </a:r>
            <a:r>
              <a:rPr lang="fr-FR" sz="1000" dirty="0"/>
              <a:t> </a:t>
            </a:r>
            <a:r>
              <a:rPr lang="fr-FR" dirty="0" smtClean="0"/>
              <a:t>, </a:t>
            </a:r>
            <a:r>
              <a:rPr lang="fr-FR" dirty="0" err="1" smtClean="0"/>
              <a:t>²de</a:t>
            </a:r>
            <a:r>
              <a:rPr lang="fr-FR" dirty="0" smtClean="0"/>
              <a:t> </a:t>
            </a:r>
            <a:r>
              <a:rPr lang="fr-FR" dirty="0" err="1" smtClean="0"/>
              <a:t>²bugne$²</a:t>
            </a:r>
            <a:r>
              <a:rPr lang="fr-FR" sz="1000" dirty="0"/>
              <a:t> </a:t>
            </a:r>
            <a:r>
              <a:rPr lang="fr-FR" dirty="0" smtClean="0"/>
              <a:t>, </a:t>
            </a:r>
            <a:r>
              <a:rPr lang="fr-FR" dirty="0" err="1" smtClean="0"/>
              <a:t>²de</a:t>
            </a:r>
            <a:r>
              <a:rPr lang="fr-FR" dirty="0" smtClean="0"/>
              <a:t> </a:t>
            </a:r>
            <a:r>
              <a:rPr lang="fr-FR" dirty="0" err="1" smtClean="0"/>
              <a:t>²beignet</a:t>
            </a:r>
            <a:r>
              <a:rPr lang="fr-FR" dirty="0" smtClean="0"/>
              <a:t>$</a:t>
            </a:r>
            <a:r>
              <a:rPr lang="fr-FR" sz="1000" dirty="0"/>
              <a:t> </a:t>
            </a:r>
            <a:r>
              <a:rPr lang="fr-FR" dirty="0" smtClean="0"/>
              <a:t>, </a:t>
            </a:r>
            <a:r>
              <a:rPr lang="fr-FR" dirty="0" err="1" smtClean="0"/>
              <a:t>²de</a:t>
            </a:r>
            <a:r>
              <a:rPr lang="fr-FR" dirty="0" smtClean="0"/>
              <a:t> merveille$</a:t>
            </a:r>
            <a:r>
              <a:rPr lang="fr-FR" sz="1000" dirty="0"/>
              <a:t> </a:t>
            </a:r>
            <a:r>
              <a:rPr lang="fr-FR" dirty="0" smtClean="0"/>
              <a:t>…</a:t>
            </a:r>
          </a:p>
          <a:p>
            <a:pPr marL="360000" lvl="1" indent="-360000">
              <a:spcBef>
                <a:spcPts val="1200"/>
              </a:spcBef>
              <a:buFont typeface="+mj-lt"/>
              <a:buAutoNum type="arabicParenR"/>
            </a:pPr>
            <a:r>
              <a:rPr lang="fr-FR" dirty="0"/>
              <a:t>Le </a:t>
            </a:r>
            <a:r>
              <a:rPr lang="fr-FR" dirty="0" err="1" smtClean="0"/>
              <a:t>²carnaval</a:t>
            </a:r>
            <a:r>
              <a:rPr lang="fr-FR" dirty="0" smtClean="0"/>
              <a:t> ²d’Annecy </a:t>
            </a:r>
            <a:r>
              <a:rPr lang="fr-FR" dirty="0" err="1" smtClean="0"/>
              <a:t>²ressemble</a:t>
            </a:r>
            <a:r>
              <a:rPr lang="fr-FR" dirty="0" smtClean="0"/>
              <a:t> </a:t>
            </a:r>
            <a:r>
              <a:rPr lang="fr-FR" dirty="0" err="1" smtClean="0"/>
              <a:t>²beaucoup</a:t>
            </a:r>
            <a:r>
              <a:rPr lang="fr-FR" dirty="0" smtClean="0"/>
              <a:t> </a:t>
            </a:r>
            <a:r>
              <a:rPr lang="fr-FR" dirty="0" err="1" smtClean="0"/>
              <a:t>²au</a:t>
            </a:r>
            <a:r>
              <a:rPr lang="fr-FR" dirty="0" smtClean="0"/>
              <a:t> </a:t>
            </a:r>
            <a:r>
              <a:rPr lang="fr-FR" dirty="0" err="1" smtClean="0"/>
              <a:t>²carnaval</a:t>
            </a:r>
            <a:r>
              <a:rPr lang="fr-FR" dirty="0" smtClean="0"/>
              <a:t> </a:t>
            </a:r>
            <a:r>
              <a:rPr lang="fr-FR" dirty="0" err="1" smtClean="0"/>
              <a:t>²de</a:t>
            </a:r>
            <a:r>
              <a:rPr lang="fr-FR" dirty="0" smtClean="0"/>
              <a:t> </a:t>
            </a:r>
            <a:r>
              <a:rPr lang="fr-FR" dirty="0"/>
              <a:t>Venise.</a:t>
            </a:r>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Retrouver les verbes et les noms communs d’un extrait du texte.</a:t>
            </a:r>
          </a:p>
          <a:p>
            <a:pPr lvl="1"/>
            <a:r>
              <a:rPr lang="fr-FR" dirty="0" smtClean="0">
                <a:sym typeface="Wingdings" panose="05000000000000000000" pitchFamily="2" charset="2"/>
              </a:rPr>
              <a:t>C’est </a:t>
            </a:r>
            <a:r>
              <a:rPr lang="fr-FR" dirty="0">
                <a:sym typeface="Wingdings" panose="05000000000000000000" pitchFamily="2" charset="2"/>
              </a:rPr>
              <a:t>une période de l’année pendant laquelle </a:t>
            </a:r>
            <a:r>
              <a:rPr lang="fr-FR" dirty="0" smtClean="0">
                <a:sym typeface="Wingdings" panose="05000000000000000000" pitchFamily="2" charset="2"/>
              </a:rPr>
              <a:t>les </a:t>
            </a:r>
            <a:r>
              <a:rPr lang="fr-FR" dirty="0">
                <a:sym typeface="Wingdings" panose="05000000000000000000" pitchFamily="2" charset="2"/>
              </a:rPr>
              <a:t>gens s’amusent à se déguiser et à se maquiller. On danse, on chante, on lance des confettis, on se </a:t>
            </a:r>
            <a:r>
              <a:rPr lang="fr-FR" dirty="0" smtClean="0">
                <a:sym typeface="Wingdings" panose="05000000000000000000" pitchFamily="2" charset="2"/>
              </a:rPr>
              <a:t>régale </a:t>
            </a:r>
            <a:r>
              <a:rPr lang="fr-FR" dirty="0">
                <a:sym typeface="Wingdings" panose="05000000000000000000" pitchFamily="2" charset="2"/>
              </a:rPr>
              <a:t>de crêpes, de bugnes, de beignets, de merveilles… En princesses, en cowboys ou en indiens, </a:t>
            </a:r>
            <a:r>
              <a:rPr lang="fr-FR" dirty="0" smtClean="0">
                <a:sym typeface="Wingdings" panose="05000000000000000000" pitchFamily="2" charset="2"/>
              </a:rPr>
              <a:t>les </a:t>
            </a:r>
            <a:r>
              <a:rPr lang="fr-FR" dirty="0">
                <a:sym typeface="Wingdings" panose="05000000000000000000" pitchFamily="2" charset="2"/>
              </a:rPr>
              <a:t>gens défilent dans les rues à pied ou sur des chars décorés en chantant et en dansant. </a:t>
            </a:r>
            <a:endParaRPr lang="fr-FR" dirty="0" smtClean="0">
              <a:sym typeface="Wingdings" panose="05000000000000000000" pitchFamily="2" charset="2"/>
            </a:endParaRPr>
          </a:p>
          <a:p>
            <a:endParaRPr lang="fr-FR" dirty="0"/>
          </a:p>
        </p:txBody>
      </p:sp>
      <p:sp>
        <p:nvSpPr>
          <p:cNvPr id="3" name="Espace réservé du texte 2"/>
          <p:cNvSpPr>
            <a:spLocks noGrp="1"/>
          </p:cNvSpPr>
          <p:nvPr>
            <p:ph type="body" sz="quarter" idx="11"/>
          </p:nvPr>
        </p:nvSpPr>
        <p:spPr/>
        <p:txBody>
          <a:bodyPr/>
          <a:lstStyle/>
          <a:p>
            <a:r>
              <a:rPr lang="fr-FR" dirty="0" smtClean="0"/>
              <a:t>Les mots</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Entoure en rouge les mots qui sont des verbes.</a:t>
            </a:r>
          </a:p>
          <a:p>
            <a:r>
              <a:rPr lang="fr-FR" dirty="0" smtClean="0"/>
              <a:t>Entoure en bleu les mots qui sont des noms communs.</a:t>
            </a:r>
            <a:endParaRPr lang="fr-FR" dirty="0"/>
          </a:p>
        </p:txBody>
      </p:sp>
      <p:sp>
        <p:nvSpPr>
          <p:cNvPr id="3" name="Espace réservé du texte 2"/>
          <p:cNvSpPr>
            <a:spLocks noGrp="1"/>
          </p:cNvSpPr>
          <p:nvPr>
            <p:ph type="body" sz="quarter" idx="11"/>
          </p:nvPr>
        </p:nvSpPr>
        <p:spPr/>
        <p:txBody>
          <a:bodyPr/>
          <a:lstStyle/>
          <a:p>
            <a:pPr lvl="3"/>
            <a:r>
              <a:rPr lang="fr-FR" dirty="0" smtClean="0"/>
              <a:t>C’est  une  période  de  l’année  pendant  laquelle  les  gens  s’amusent  à  se  déguiser  et  à  se  maquiller .  On  danse ,  on  chante ,  on  lance  des  confettis .  On  se  régale  de  crêpes,  de  bugnes ,  de  beignets ,  de  merveilles …  En  princesses ,  en  cowboys  ou  en  indiens ,  les  gens  défilent  dans  les  rues  à  pied  ou  sur  des  chars  décorés  en  chantant  et  en  dansant .</a:t>
            </a:r>
            <a:endParaRPr lang="fr-FR" dirty="0"/>
          </a:p>
        </p:txBody>
      </p:sp>
      <p:sp>
        <p:nvSpPr>
          <p:cNvPr id="4" name="Espace réservé du texte 3"/>
          <p:cNvSpPr>
            <a:spLocks noGrp="1"/>
          </p:cNvSpPr>
          <p:nvPr>
            <p:ph type="body" sz="quarter" idx="12"/>
          </p:nvPr>
        </p:nvSpPr>
        <p:spPr/>
        <p:txBody>
          <a:bodyPr/>
          <a:lstStyle/>
          <a:p>
            <a:r>
              <a:rPr lang="fr-FR" dirty="0" smtClean="0"/>
              <a:t>Les mots</a:t>
            </a:r>
            <a:endParaRPr lang="fr-FR" dirty="0"/>
          </a:p>
        </p:txBody>
      </p:sp>
    </p:spTree>
    <p:extLst>
      <p:ext uri="{BB962C8B-B14F-4D97-AF65-F5344CB8AC3E}">
        <p14:creationId xmlns:p14="http://schemas.microsoft.com/office/powerpoint/2010/main" val="381423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- 1</a:t>
            </a:r>
            <a:endParaRPr lang="fr-FR" sz="30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Les origines du carnaval</a:t>
            </a:r>
            <a:endParaRPr lang="fr-FR" dirty="0"/>
          </a:p>
        </p:txBody>
      </p:sp>
      <p:sp>
        <p:nvSpPr>
          <p:cNvPr id="6" name="Espace réservé du texte 5"/>
          <p:cNvSpPr>
            <a:spLocks noGrp="1"/>
          </p:cNvSpPr>
          <p:nvPr>
            <p:ph type="body" sz="quarter" idx="10"/>
          </p:nvPr>
        </p:nvSpPr>
        <p:spPr/>
        <p:txBody>
          <a:bodyPr/>
          <a:lstStyle/>
          <a:p>
            <a:r>
              <a:rPr lang="fr-FR" dirty="0"/>
              <a:t>Le carnaval existe depuis de très nombreuses années. C’est une période de l’année pendant laquelle les gens s’amusent à se déguiser et à se maquiller. On danse, on chante, on lance des </a:t>
            </a:r>
            <a:r>
              <a:rPr lang="fr-FR" dirty="0" smtClean="0"/>
              <a:t>confettis. On </a:t>
            </a:r>
            <a:r>
              <a:rPr lang="fr-FR" dirty="0"/>
              <a:t>se régale de crêpes, de bugnes, de beignets, de merveilles… En princesses, en cowboys ou en indiens, les gens défilent dans les rues à pied ou sur des chars décorés en chantant et en dansant.</a:t>
            </a:r>
          </a:p>
          <a:p>
            <a:r>
              <a:rPr lang="fr-FR" dirty="0"/>
              <a:t>Il y a souvent une journée spéciale pendant cette période, le Mardi gras. Ce jour s’appelle Mardi gras car autrefois, ce jour-là, on mangeait beaucoup de choses très grasses, avant de commencer une période de 40 jours où les aliments riches, gras, étaient interdits. Il y a très longtemps, cette période célébrait le retour du printemps.</a:t>
            </a:r>
          </a:p>
          <a:p>
            <a:r>
              <a:rPr lang="fr-FR" dirty="0"/>
              <a:t>Le </a:t>
            </a:r>
            <a:r>
              <a:rPr lang="fr-FR" dirty="0" smtClean="0"/>
              <a:t>carnaval </a:t>
            </a:r>
            <a:r>
              <a:rPr lang="fr-FR" dirty="0"/>
              <a:t>se situe toujours entre le 3 février et le 9 mars. </a:t>
            </a:r>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Quelques carnavals en France</a:t>
            </a:r>
            <a:endParaRPr lang="fr-FR" dirty="0"/>
          </a:p>
        </p:txBody>
      </p:sp>
      <p:sp>
        <p:nvSpPr>
          <p:cNvPr id="3" name="Espace réservé du texte 2"/>
          <p:cNvSpPr>
            <a:spLocks noGrp="1"/>
          </p:cNvSpPr>
          <p:nvPr>
            <p:ph type="body" sz="quarter" idx="10"/>
          </p:nvPr>
        </p:nvSpPr>
        <p:spPr/>
        <p:txBody>
          <a:bodyPr/>
          <a:lstStyle/>
          <a:p>
            <a:endParaRPr lang="fr-FR" dirty="0"/>
          </a:p>
        </p:txBody>
      </p:sp>
      <p:sp>
        <p:nvSpPr>
          <p:cNvPr id="5" name="Rectangle 4"/>
          <p:cNvSpPr/>
          <p:nvPr/>
        </p:nvSpPr>
        <p:spPr>
          <a:xfrm>
            <a:off x="1313413" y="836712"/>
            <a:ext cx="3565198" cy="2246769"/>
          </a:xfrm>
          <a:prstGeom prst="rect">
            <a:avLst/>
          </a:prstGeom>
        </p:spPr>
        <p:txBody>
          <a:bodyPr wrap="square">
            <a:spAutoFit/>
          </a:bodyPr>
          <a:lstStyle/>
          <a:p>
            <a:pPr algn="just"/>
            <a:r>
              <a:rPr lang="fr-FR" sz="2000" b="1" dirty="0"/>
              <a:t>Le carnaval de Bretagne se fête pendant cinq jours à partir de mi-février.</a:t>
            </a:r>
          </a:p>
          <a:p>
            <a:pPr algn="just"/>
            <a:r>
              <a:rPr lang="fr-FR" sz="2000" b="1" dirty="0"/>
              <a:t>On fête les « gras de Douarnenez ». Il y a un roi carnaval qu’on brule le dernier jour. </a:t>
            </a:r>
          </a:p>
        </p:txBody>
      </p:sp>
      <p:pic>
        <p:nvPicPr>
          <p:cNvPr id="1026" name="Picture 2" descr="den-paoli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775" y="1125864"/>
            <a:ext cx="11636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pic>
      <p:sp>
        <p:nvSpPr>
          <p:cNvPr id="6" name="Rectangle 5"/>
          <p:cNvSpPr/>
          <p:nvPr/>
        </p:nvSpPr>
        <p:spPr>
          <a:xfrm>
            <a:off x="5094635" y="858520"/>
            <a:ext cx="4655371" cy="1938992"/>
          </a:xfrm>
          <a:prstGeom prst="rect">
            <a:avLst/>
          </a:prstGeom>
        </p:spPr>
        <p:txBody>
          <a:bodyPr wrap="square">
            <a:spAutoFit/>
          </a:bodyPr>
          <a:lstStyle/>
          <a:p>
            <a:pPr algn="just"/>
            <a:r>
              <a:rPr lang="fr-FR" sz="2000" b="1" dirty="0"/>
              <a:t>Le carnaval d’Albi est un des plus anciens de France. Il a lieu les premiers jours de mars.</a:t>
            </a:r>
          </a:p>
          <a:p>
            <a:pPr algn="just"/>
            <a:r>
              <a:rPr lang="fr-FR" sz="2000" b="1" dirty="0"/>
              <a:t>Il y a l’élection d’une reine du carnaval, un défilé de chars et la fabrication d’une crêpe géante</a:t>
            </a:r>
            <a:r>
              <a:rPr lang="fr-FR" sz="2000" b="1" dirty="0" smtClean="0"/>
              <a:t>.</a:t>
            </a:r>
            <a:endParaRPr lang="fr-FR" sz="2000" b="1" dirty="0"/>
          </a:p>
        </p:txBody>
      </p:sp>
      <p:sp>
        <p:nvSpPr>
          <p:cNvPr id="7" name="Rectangle 6"/>
          <p:cNvSpPr/>
          <p:nvPr/>
        </p:nvSpPr>
        <p:spPr>
          <a:xfrm>
            <a:off x="125412" y="3140968"/>
            <a:ext cx="6889693" cy="1631216"/>
          </a:xfrm>
          <a:prstGeom prst="rect">
            <a:avLst/>
          </a:prstGeom>
        </p:spPr>
        <p:txBody>
          <a:bodyPr wrap="square">
            <a:spAutoFit/>
          </a:bodyPr>
          <a:lstStyle/>
          <a:p>
            <a:pPr algn="just"/>
            <a:r>
              <a:rPr lang="fr-FR" sz="2000" b="1" dirty="0"/>
              <a:t>Le carnaval de Nice se fête pendant deux semaines.</a:t>
            </a:r>
          </a:p>
          <a:p>
            <a:pPr algn="just"/>
            <a:r>
              <a:rPr lang="fr-FR" sz="2000" b="1" dirty="0"/>
              <a:t>C’est un des plus célèbres de France. On s’y rend pour ses parades de chars avec des personnages immenses, pour ses batailles de fleurs et pour ses feux d’artifices lancés au-dessus de la mer</a:t>
            </a:r>
            <a:r>
              <a:rPr lang="fr-FR" sz="2000" b="1" dirty="0" smtClean="0"/>
              <a:t>.</a:t>
            </a:r>
            <a:endParaRPr lang="fr-FR" sz="2000"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7231" y="2800509"/>
            <a:ext cx="2700338" cy="197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 name="Rectangle 7"/>
          <p:cNvSpPr/>
          <p:nvPr/>
        </p:nvSpPr>
        <p:spPr>
          <a:xfrm>
            <a:off x="2850114" y="4996148"/>
            <a:ext cx="6924124" cy="1631216"/>
          </a:xfrm>
          <a:prstGeom prst="rect">
            <a:avLst/>
          </a:prstGeom>
        </p:spPr>
        <p:txBody>
          <a:bodyPr wrap="square">
            <a:spAutoFit/>
          </a:bodyPr>
          <a:lstStyle/>
          <a:p>
            <a:pPr algn="just"/>
            <a:r>
              <a:rPr lang="fr-FR" sz="2000" b="1" dirty="0"/>
              <a:t>Le carnaval d'Annecy, dans les Alpes, est fin février. Il dure deux jours.</a:t>
            </a:r>
          </a:p>
          <a:p>
            <a:pPr algn="just"/>
            <a:r>
              <a:rPr lang="fr-FR" sz="2000" b="1" dirty="0"/>
              <a:t>Il ressemble beaucoup au carnaval de Venise, en Italie : les participants portent des masques vénitiens et des costumes somptueux. Il y a de la musique dans les rues</a:t>
            </a:r>
            <a:r>
              <a:rPr lang="fr-FR" sz="2000" b="1" dirty="0" smtClean="0"/>
              <a:t>.</a:t>
            </a:r>
            <a:endParaRPr lang="fr-FR" sz="2000" b="1" dirty="0"/>
          </a:p>
        </p:txBody>
      </p:sp>
      <p:pic>
        <p:nvPicPr>
          <p:cNvPr id="1028" name="il_fi" descr="1207045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775" y="4931126"/>
            <a:ext cx="2700338"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112680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1"/>
            <a:r>
              <a:rPr lang="fr-FR" u="sng" dirty="0" smtClean="0"/>
              <a:t>Séance 1</a:t>
            </a:r>
          </a:p>
          <a:p>
            <a:endParaRPr lang="fr-FR" dirty="0"/>
          </a:p>
          <a:p>
            <a:r>
              <a:rPr lang="fr-FR" dirty="0" smtClean="0"/>
              <a:t>Débat collectif – 10 min : que savez-vous du carnaval ?</a:t>
            </a:r>
          </a:p>
          <a:p>
            <a:endParaRPr lang="fr-FR" dirty="0"/>
          </a:p>
          <a:p>
            <a:r>
              <a:rPr lang="fr-FR" dirty="0" smtClean="0"/>
              <a:t>Lecture individuelle du document, plusieurs fois.</a:t>
            </a:r>
          </a:p>
          <a:p>
            <a:r>
              <a:rPr lang="fr-FR" dirty="0" smtClean="0"/>
              <a:t>Nouvel échange collectif – 15 min : Qu’avez-vous appris de nouveau ?</a:t>
            </a:r>
          </a:p>
          <a:p>
            <a:r>
              <a:rPr lang="fr-FR" dirty="0" smtClean="0"/>
              <a:t>(les enfants lisent les passages référents lorsqu’ils apportent une information nouvelle)</a:t>
            </a:r>
          </a:p>
          <a:p>
            <a:endParaRPr lang="fr-FR" dirty="0"/>
          </a:p>
          <a:p>
            <a:r>
              <a:rPr lang="fr-FR" dirty="0" smtClean="0"/>
              <a:t>Lecture collective du texte plusieurs fois.</a:t>
            </a:r>
          </a:p>
          <a:p>
            <a:endParaRPr lang="fr-FR" dirty="0"/>
          </a:p>
          <a:p>
            <a:endParaRPr lang="fr-FR" dirty="0" smtClean="0"/>
          </a:p>
          <a:p>
            <a:pPr lvl="1"/>
            <a:r>
              <a:rPr lang="fr-FR" u="sng" dirty="0" smtClean="0"/>
              <a:t>Séance 2</a:t>
            </a:r>
          </a:p>
          <a:p>
            <a:endParaRPr lang="fr-FR" dirty="0" smtClean="0"/>
          </a:p>
          <a:p>
            <a:r>
              <a:rPr lang="fr-FR" dirty="0" smtClean="0"/>
              <a:t>Questionnaire de compréhension individuel</a:t>
            </a:r>
            <a:r>
              <a:rPr lang="fr-FR" dirty="0"/>
              <a:t> </a:t>
            </a:r>
            <a:r>
              <a:rPr lang="fr-FR" dirty="0" smtClean="0"/>
              <a:t>: une phase écrite individuelle, puis une phase de correction.</a:t>
            </a:r>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r>
              <a:rPr lang="fr-FR" sz="3000" dirty="0" smtClean="0">
                <a:latin typeface="Lilly" pitchFamily="2" charset="0"/>
              </a:rPr>
              <a:t>- 2</a:t>
            </a:r>
            <a:endParaRPr lang="fr-FR" sz="3000" dirty="0">
              <a:latin typeface="Lilly" pitchFamily="2" charset="0"/>
            </a:endParaRPr>
          </a:p>
        </p:txBody>
      </p:sp>
    </p:spTree>
    <p:extLst>
      <p:ext uri="{BB962C8B-B14F-4D97-AF65-F5344CB8AC3E}">
        <p14:creationId xmlns:p14="http://schemas.microsoft.com/office/powerpoint/2010/main" val="3302503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Réponds aux questions en faisant une phrase correcte.</a:t>
            </a:r>
            <a:endParaRPr lang="fr-FR" dirty="0"/>
          </a:p>
        </p:txBody>
      </p:sp>
      <p:sp>
        <p:nvSpPr>
          <p:cNvPr id="5" name="Espace réservé du texte 4"/>
          <p:cNvSpPr>
            <a:spLocks noGrp="1"/>
          </p:cNvSpPr>
          <p:nvPr>
            <p:ph type="body" sz="quarter" idx="11"/>
          </p:nvPr>
        </p:nvSpPr>
        <p:spPr>
          <a:xfrm>
            <a:off x="130993" y="980728"/>
            <a:ext cx="9643246" cy="5761385"/>
          </a:xfrm>
        </p:spPr>
        <p:txBody>
          <a:bodyPr/>
          <a:lstStyle/>
          <a:p>
            <a:pPr marL="360000" lvl="1" indent="-360000">
              <a:lnSpc>
                <a:spcPct val="100000"/>
              </a:lnSpc>
              <a:buFont typeface="+mj-lt"/>
              <a:buAutoNum type="arabicParenR"/>
            </a:pPr>
            <a:r>
              <a:rPr lang="fr-FR" dirty="0"/>
              <a:t>Que </a:t>
            </a:r>
            <a:r>
              <a:rPr lang="fr-FR" dirty="0" err="1" smtClean="0"/>
              <a:t>²fait-²on</a:t>
            </a:r>
            <a:r>
              <a:rPr lang="fr-FR" dirty="0" smtClean="0"/>
              <a:t> </a:t>
            </a:r>
            <a:r>
              <a:rPr lang="fr-FR" dirty="0" err="1" smtClean="0"/>
              <a:t>²pendant</a:t>
            </a:r>
            <a:r>
              <a:rPr lang="fr-FR" dirty="0" smtClean="0"/>
              <a:t> </a:t>
            </a:r>
            <a:r>
              <a:rPr lang="fr-FR" dirty="0" err="1" smtClean="0"/>
              <a:t>²carnaval</a:t>
            </a:r>
            <a:r>
              <a:rPr lang="fr-FR" dirty="0" smtClean="0"/>
              <a:t> </a:t>
            </a:r>
            <a:r>
              <a:rPr lang="fr-FR" dirty="0"/>
              <a:t>?</a:t>
            </a:r>
          </a:p>
          <a:p>
            <a:pPr marL="360000" lvl="1" indent="-360000">
              <a:lnSpc>
                <a:spcPct val="500000"/>
              </a:lnSpc>
              <a:buFont typeface="+mj-lt"/>
              <a:buAutoNum type="arabicParenR"/>
            </a:pPr>
            <a:r>
              <a:rPr lang="fr-FR" dirty="0"/>
              <a:t>Pourquoi </a:t>
            </a:r>
            <a:r>
              <a:rPr lang="fr-FR" dirty="0" err="1" smtClean="0"/>
              <a:t>²le</a:t>
            </a:r>
            <a:r>
              <a:rPr lang="fr-FR" dirty="0" smtClean="0"/>
              <a:t> </a:t>
            </a:r>
            <a:r>
              <a:rPr lang="fr-FR" dirty="0" err="1" smtClean="0"/>
              <a:t>²jour</a:t>
            </a:r>
            <a:r>
              <a:rPr lang="fr-FR" dirty="0" smtClean="0"/>
              <a:t> </a:t>
            </a:r>
            <a:r>
              <a:rPr lang="fr-FR" dirty="0" err="1" smtClean="0"/>
              <a:t>²de</a:t>
            </a:r>
            <a:r>
              <a:rPr lang="fr-FR" dirty="0" smtClean="0"/>
              <a:t> </a:t>
            </a:r>
            <a:r>
              <a:rPr lang="fr-FR" dirty="0"/>
              <a:t>« Mardi </a:t>
            </a:r>
            <a:r>
              <a:rPr lang="fr-FR" dirty="0" err="1" smtClean="0"/>
              <a:t>²gra</a:t>
            </a:r>
            <a:r>
              <a:rPr lang="fr-FR" dirty="0" smtClean="0"/>
              <a:t>$</a:t>
            </a:r>
            <a:r>
              <a:rPr lang="fr-FR" dirty="0"/>
              <a:t> » </a:t>
            </a:r>
            <a:r>
              <a:rPr lang="fr-FR" dirty="0" smtClean="0"/>
              <a:t>²$’</a:t>
            </a:r>
            <a:r>
              <a:rPr lang="fr-FR" dirty="0" err="1" smtClean="0"/>
              <a:t>²appelle-²t-²il</a:t>
            </a:r>
            <a:r>
              <a:rPr lang="fr-FR" dirty="0" smtClean="0"/>
              <a:t> </a:t>
            </a:r>
            <a:r>
              <a:rPr lang="fr-FR" dirty="0" err="1" smtClean="0"/>
              <a:t>²ainsi</a:t>
            </a:r>
            <a:r>
              <a:rPr lang="fr-FR" dirty="0" smtClean="0"/>
              <a:t> </a:t>
            </a:r>
            <a:r>
              <a:rPr lang="fr-FR" dirty="0"/>
              <a:t>?</a:t>
            </a:r>
          </a:p>
          <a:p>
            <a:pPr marL="360000" lvl="1" indent="-360000">
              <a:lnSpc>
                <a:spcPct val="500000"/>
              </a:lnSpc>
              <a:buFont typeface="+mj-lt"/>
              <a:buAutoNum type="arabicParenR"/>
            </a:pPr>
            <a:r>
              <a:rPr lang="fr-FR" dirty="0"/>
              <a:t>Quand </a:t>
            </a:r>
            <a:r>
              <a:rPr lang="fr-FR" dirty="0" err="1" smtClean="0"/>
              <a:t>²a</a:t>
            </a:r>
            <a:r>
              <a:rPr lang="fr-FR" dirty="0" smtClean="0"/>
              <a:t> </a:t>
            </a:r>
            <a:r>
              <a:rPr lang="fr-FR" dirty="0" err="1" smtClean="0"/>
              <a:t>²lieu</a:t>
            </a:r>
            <a:r>
              <a:rPr lang="fr-FR" dirty="0" smtClean="0"/>
              <a:t> </a:t>
            </a:r>
            <a:r>
              <a:rPr lang="fr-FR" dirty="0" err="1" smtClean="0"/>
              <a:t>²le</a:t>
            </a:r>
            <a:r>
              <a:rPr lang="fr-FR" dirty="0" smtClean="0"/>
              <a:t> </a:t>
            </a:r>
            <a:r>
              <a:rPr lang="fr-FR" dirty="0" err="1" smtClean="0"/>
              <a:t>²carnaval</a:t>
            </a:r>
            <a:r>
              <a:rPr lang="fr-FR" dirty="0" smtClean="0"/>
              <a:t> ?</a:t>
            </a:r>
            <a:endParaRPr lang="fr-FR" dirty="0"/>
          </a:p>
        </p:txBody>
      </p:sp>
      <p:sp>
        <p:nvSpPr>
          <p:cNvPr id="6" name="Espace réservé du texte 5"/>
          <p:cNvSpPr>
            <a:spLocks noGrp="1"/>
          </p:cNvSpPr>
          <p:nvPr>
            <p:ph type="body" sz="quarter" idx="12"/>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Réponds aux questions en faisant une phrase correcte.</a:t>
            </a:r>
            <a:endParaRPr lang="fr-FR" dirty="0"/>
          </a:p>
        </p:txBody>
      </p:sp>
      <p:sp>
        <p:nvSpPr>
          <p:cNvPr id="5" name="Espace réservé du texte 4"/>
          <p:cNvSpPr>
            <a:spLocks noGrp="1"/>
          </p:cNvSpPr>
          <p:nvPr>
            <p:ph type="body" sz="quarter" idx="11"/>
          </p:nvPr>
        </p:nvSpPr>
        <p:spPr>
          <a:xfrm>
            <a:off x="130993" y="836712"/>
            <a:ext cx="9643246" cy="5905401"/>
          </a:xfrm>
        </p:spPr>
        <p:txBody>
          <a:bodyPr/>
          <a:lstStyle/>
          <a:p>
            <a:pPr marL="360000" lvl="1" indent="-360000">
              <a:lnSpc>
                <a:spcPct val="150000"/>
              </a:lnSpc>
              <a:buFont typeface="+mj-lt"/>
              <a:buAutoNum type="arabicParenR" startAt="4"/>
            </a:pPr>
            <a:r>
              <a:rPr lang="fr-FR" dirty="0" smtClean="0"/>
              <a:t>Que mange-</a:t>
            </a:r>
            <a:r>
              <a:rPr lang="fr-FR" dirty="0" err="1" smtClean="0"/>
              <a:t>²t</a:t>
            </a:r>
            <a:r>
              <a:rPr lang="fr-FR" dirty="0" smtClean="0"/>
              <a:t>-</a:t>
            </a:r>
            <a:r>
              <a:rPr lang="fr-FR" dirty="0" err="1" smtClean="0"/>
              <a:t>²on</a:t>
            </a:r>
            <a:r>
              <a:rPr lang="fr-FR" dirty="0" smtClean="0"/>
              <a:t> </a:t>
            </a:r>
            <a:r>
              <a:rPr lang="fr-FR" dirty="0" err="1" smtClean="0"/>
              <a:t>²le</a:t>
            </a:r>
            <a:r>
              <a:rPr lang="fr-FR" dirty="0" smtClean="0"/>
              <a:t> </a:t>
            </a:r>
            <a:r>
              <a:rPr lang="fr-FR" dirty="0" err="1" smtClean="0"/>
              <a:t>²jour</a:t>
            </a:r>
            <a:r>
              <a:rPr lang="fr-FR" dirty="0" smtClean="0"/>
              <a:t> </a:t>
            </a:r>
            <a:r>
              <a:rPr lang="fr-FR" dirty="0" err="1" smtClean="0"/>
              <a:t>²de</a:t>
            </a:r>
            <a:r>
              <a:rPr lang="fr-FR" dirty="0" smtClean="0"/>
              <a:t> </a:t>
            </a:r>
            <a:r>
              <a:rPr lang="fr-FR" dirty="0"/>
              <a:t>Mardi </a:t>
            </a:r>
            <a:r>
              <a:rPr lang="fr-FR" dirty="0" err="1" smtClean="0"/>
              <a:t>²gra</a:t>
            </a:r>
            <a:r>
              <a:rPr lang="fr-FR" dirty="0" smtClean="0"/>
              <a:t>$ </a:t>
            </a:r>
            <a:r>
              <a:rPr lang="fr-FR" dirty="0"/>
              <a:t>?</a:t>
            </a:r>
          </a:p>
          <a:p>
            <a:pPr marL="360000" lvl="1" indent="-360000">
              <a:lnSpc>
                <a:spcPct val="500000"/>
              </a:lnSpc>
              <a:buFont typeface="+mj-lt"/>
              <a:buAutoNum type="arabicParenR" startAt="4"/>
            </a:pPr>
            <a:r>
              <a:rPr lang="fr-FR" dirty="0"/>
              <a:t>En </a:t>
            </a:r>
            <a:r>
              <a:rPr lang="fr-FR" dirty="0" err="1" smtClean="0"/>
              <a:t>²quoi</a:t>
            </a:r>
            <a:r>
              <a:rPr lang="fr-FR" dirty="0" smtClean="0"/>
              <a:t> </a:t>
            </a:r>
            <a:r>
              <a:rPr lang="fr-FR" dirty="0" err="1" smtClean="0"/>
              <a:t>²aime</a:t>
            </a:r>
            <a:r>
              <a:rPr lang="fr-FR" dirty="0" smtClean="0"/>
              <a:t>$-</a:t>
            </a:r>
            <a:r>
              <a:rPr lang="fr-FR" dirty="0" err="1" smtClean="0"/>
              <a:t>²tu</a:t>
            </a:r>
            <a:r>
              <a:rPr lang="fr-FR" dirty="0" smtClean="0"/>
              <a:t> </a:t>
            </a:r>
            <a:r>
              <a:rPr lang="fr-FR" dirty="0" err="1" smtClean="0"/>
              <a:t>²te</a:t>
            </a:r>
            <a:r>
              <a:rPr lang="fr-FR" dirty="0" smtClean="0"/>
              <a:t> </a:t>
            </a:r>
            <a:r>
              <a:rPr lang="fr-FR" dirty="0" err="1" smtClean="0"/>
              <a:t>²déguiser</a:t>
            </a:r>
            <a:r>
              <a:rPr lang="fr-FR" dirty="0" smtClean="0"/>
              <a:t> </a:t>
            </a:r>
            <a:r>
              <a:rPr lang="fr-FR" dirty="0"/>
              <a:t>?</a:t>
            </a:r>
          </a:p>
        </p:txBody>
      </p:sp>
      <p:sp>
        <p:nvSpPr>
          <p:cNvPr id="6" name="Espace réservé du texte 5"/>
          <p:cNvSpPr>
            <a:spLocks noGrp="1"/>
          </p:cNvSpPr>
          <p:nvPr>
            <p:ph type="body" sz="quarter" idx="12"/>
          </p:nvPr>
        </p:nvSpPr>
        <p:spPr/>
        <p:txBody>
          <a:bodyPr/>
          <a:lstStyle/>
          <a:p>
            <a:r>
              <a:rPr lang="fr-FR" dirty="0" smtClean="0"/>
              <a:t>Compréhension</a:t>
            </a:r>
            <a:endParaRPr lang="fr-FR" dirty="0"/>
          </a:p>
        </p:txBody>
      </p:sp>
    </p:spTree>
    <p:extLst>
      <p:ext uri="{BB962C8B-B14F-4D97-AF65-F5344CB8AC3E}">
        <p14:creationId xmlns:p14="http://schemas.microsoft.com/office/powerpoint/2010/main" val="49805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Relie le carnaval et ce qu’il a de spécial.</a:t>
            </a:r>
            <a:endParaRPr lang="fr-FR" dirty="0"/>
          </a:p>
        </p:txBody>
      </p:sp>
      <p:sp>
        <p:nvSpPr>
          <p:cNvPr id="7" name="Espace réservé du texte 6"/>
          <p:cNvSpPr>
            <a:spLocks noGrp="1"/>
          </p:cNvSpPr>
          <p:nvPr>
            <p:ph type="body" sz="quarter" idx="12"/>
          </p:nvPr>
        </p:nvSpPr>
        <p:spPr/>
        <p:txBody>
          <a:bodyPr/>
          <a:lstStyle/>
          <a:p>
            <a:r>
              <a:rPr lang="fr-FR" dirty="0" smtClean="0"/>
              <a:t>Compréhension</a:t>
            </a:r>
            <a:endParaRPr lang="fr-FR" dirty="0"/>
          </a:p>
        </p:txBody>
      </p:sp>
      <p:graphicFrame>
        <p:nvGraphicFramePr>
          <p:cNvPr id="2" name="Tableau 1"/>
          <p:cNvGraphicFramePr>
            <a:graphicFrameLocks noGrp="1"/>
          </p:cNvGraphicFramePr>
          <p:nvPr>
            <p:extLst>
              <p:ext uri="{D42A27DB-BD31-4B8C-83A1-F6EECF244321}">
                <p14:modId xmlns:p14="http://schemas.microsoft.com/office/powerpoint/2010/main" val="3148214492"/>
              </p:ext>
            </p:extLst>
          </p:nvPr>
        </p:nvGraphicFramePr>
        <p:xfrm>
          <a:off x="198091" y="980728"/>
          <a:ext cx="9460643" cy="3014368"/>
        </p:xfrm>
        <a:graphic>
          <a:graphicData uri="http://schemas.openxmlformats.org/drawingml/2006/table">
            <a:tbl>
              <a:tblPr/>
              <a:tblGrid>
                <a:gridCol w="2160177"/>
                <a:gridCol w="233836"/>
                <a:gridCol w="1870688"/>
                <a:gridCol w="233836"/>
                <a:gridCol w="4962106"/>
              </a:tblGrid>
              <a:tr h="523685">
                <a:tc>
                  <a:txBody>
                    <a:bodyPr/>
                    <a:lstStyle/>
                    <a:p>
                      <a:pPr marR="0" indent="0" algn="r" rtl="0">
                        <a:spcBef>
                          <a:spcPts val="0"/>
                        </a:spcBef>
                        <a:spcAft>
                          <a:spcPts val="0"/>
                        </a:spcAft>
                      </a:pPr>
                      <a:r>
                        <a:rPr lang="fr-FR" sz="2000" kern="1400" dirty="0">
                          <a:solidFill>
                            <a:srgbClr val="000000"/>
                          </a:solidFill>
                          <a:effectLst/>
                          <a:latin typeface="Times New Roman"/>
                        </a:rPr>
                        <a:t>le carnaval</a:t>
                      </a:r>
                    </a:p>
                    <a:p>
                      <a:pPr marR="0" indent="0" algn="r" rtl="0">
                        <a:spcBef>
                          <a:spcPts val="0"/>
                        </a:spcBef>
                        <a:spcAft>
                          <a:spcPts val="0"/>
                        </a:spcAft>
                      </a:pPr>
                      <a:r>
                        <a:rPr lang="fr-FR" sz="2000" kern="1400" dirty="0">
                          <a:solidFill>
                            <a:srgbClr val="000000"/>
                          </a:solidFill>
                          <a:effectLst/>
                          <a:latin typeface="Times New Roman"/>
                        </a:rPr>
                        <a:t>de Bretagne</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dirty="0">
                          <a:solidFill>
                            <a:srgbClr val="000000"/>
                          </a:solidFill>
                          <a:effectLst/>
                          <a:latin typeface="Times New Roman"/>
                        </a:rPr>
                        <a:t> </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a:solidFill>
                            <a:srgbClr val="000000"/>
                          </a:solidFill>
                          <a:effectLst/>
                          <a:latin typeface="Times New Roman"/>
                        </a:rPr>
                        <a:t>Il ressemble au carnaval de Venise.</a:t>
                      </a:r>
                    </a:p>
                  </a:txBody>
                  <a:tcPr marL="36576" marR="36576" marT="71996" marB="71996" anchor="ctr">
                    <a:lnL>
                      <a:noFill/>
                    </a:lnL>
                    <a:lnR>
                      <a:noFill/>
                    </a:lnR>
                    <a:lnT>
                      <a:noFill/>
                    </a:lnT>
                    <a:lnB>
                      <a:noFill/>
                    </a:lnB>
                  </a:tcPr>
                </a:tc>
              </a:tr>
              <a:tr h="523685">
                <a:tc>
                  <a:txBody>
                    <a:bodyPr/>
                    <a:lstStyle/>
                    <a:p>
                      <a:pPr marR="0" indent="0" algn="r" rtl="0">
                        <a:spcBef>
                          <a:spcPts val="0"/>
                        </a:spcBef>
                        <a:spcAft>
                          <a:spcPts val="0"/>
                        </a:spcAft>
                      </a:pPr>
                      <a:r>
                        <a:rPr lang="fr-FR" sz="2000" kern="1400">
                          <a:solidFill>
                            <a:srgbClr val="000000"/>
                          </a:solidFill>
                          <a:effectLst/>
                          <a:latin typeface="Times New Roman"/>
                        </a:rPr>
                        <a:t>le carnaval</a:t>
                      </a:r>
                    </a:p>
                    <a:p>
                      <a:pPr marR="0" indent="0" algn="r" rtl="0">
                        <a:spcBef>
                          <a:spcPts val="0"/>
                        </a:spcBef>
                        <a:spcAft>
                          <a:spcPts val="0"/>
                        </a:spcAft>
                      </a:pPr>
                      <a:r>
                        <a:rPr lang="fr-FR" sz="2000" kern="1400">
                          <a:solidFill>
                            <a:srgbClr val="000000"/>
                          </a:solidFill>
                          <a:effectLst/>
                          <a:latin typeface="Times New Roman"/>
                        </a:rPr>
                        <a:t>d’Albi</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dirty="0">
                          <a:solidFill>
                            <a:srgbClr val="000000"/>
                          </a:solidFill>
                          <a:effectLst/>
                          <a:latin typeface="Times New Roman"/>
                        </a:rPr>
                        <a:t> </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dirty="0">
                          <a:solidFill>
                            <a:srgbClr val="000000"/>
                          </a:solidFill>
                          <a:effectLst/>
                          <a:latin typeface="Times New Roman"/>
                        </a:rPr>
                        <a:t>C’est le plus ancien de France.</a:t>
                      </a:r>
                    </a:p>
                  </a:txBody>
                  <a:tcPr marL="36576" marR="36576" marT="71996" marB="71996" anchor="ctr">
                    <a:lnL>
                      <a:noFill/>
                    </a:lnL>
                    <a:lnR>
                      <a:noFill/>
                    </a:lnR>
                    <a:lnT>
                      <a:noFill/>
                    </a:lnT>
                    <a:lnB>
                      <a:noFill/>
                    </a:lnB>
                  </a:tcPr>
                </a:tc>
              </a:tr>
              <a:tr h="523685">
                <a:tc>
                  <a:txBody>
                    <a:bodyPr/>
                    <a:lstStyle/>
                    <a:p>
                      <a:pPr marR="0" indent="0" algn="r" rtl="0">
                        <a:spcBef>
                          <a:spcPts val="0"/>
                        </a:spcBef>
                        <a:spcAft>
                          <a:spcPts val="0"/>
                        </a:spcAft>
                      </a:pPr>
                      <a:r>
                        <a:rPr lang="fr-FR" sz="2000" kern="1400">
                          <a:solidFill>
                            <a:srgbClr val="000000"/>
                          </a:solidFill>
                          <a:effectLst/>
                          <a:latin typeface="Times New Roman"/>
                        </a:rPr>
                        <a:t>Le carnaval</a:t>
                      </a:r>
                    </a:p>
                    <a:p>
                      <a:pPr marR="0" indent="0" algn="r" rtl="0">
                        <a:spcBef>
                          <a:spcPts val="0"/>
                        </a:spcBef>
                        <a:spcAft>
                          <a:spcPts val="0"/>
                        </a:spcAft>
                      </a:pPr>
                      <a:r>
                        <a:rPr lang="fr-FR" sz="2000" kern="1400">
                          <a:solidFill>
                            <a:srgbClr val="000000"/>
                          </a:solidFill>
                          <a:effectLst/>
                          <a:latin typeface="Times New Roman"/>
                        </a:rPr>
                        <a:t>de Nice</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a:solidFill>
                            <a:srgbClr val="000000"/>
                          </a:solidFill>
                          <a:effectLst/>
                          <a:latin typeface="Times New Roman"/>
                        </a:rPr>
                        <a:t> </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dirty="0">
                          <a:solidFill>
                            <a:srgbClr val="000000"/>
                          </a:solidFill>
                          <a:effectLst/>
                          <a:latin typeface="Times New Roman"/>
                        </a:rPr>
                        <a:t>On y fête les « gras de Douarnenez ».</a:t>
                      </a:r>
                    </a:p>
                  </a:txBody>
                  <a:tcPr marL="36576" marR="36576" marT="71996" marB="71996" anchor="ctr">
                    <a:lnL>
                      <a:noFill/>
                    </a:lnL>
                    <a:lnR>
                      <a:noFill/>
                    </a:lnR>
                    <a:lnT>
                      <a:noFill/>
                    </a:lnT>
                    <a:lnB>
                      <a:noFill/>
                    </a:lnB>
                  </a:tcPr>
                </a:tc>
              </a:tr>
              <a:tr h="523685">
                <a:tc>
                  <a:txBody>
                    <a:bodyPr/>
                    <a:lstStyle/>
                    <a:p>
                      <a:pPr marR="0" indent="0" algn="r" rtl="0">
                        <a:spcBef>
                          <a:spcPts val="0"/>
                        </a:spcBef>
                        <a:spcAft>
                          <a:spcPts val="0"/>
                        </a:spcAft>
                      </a:pPr>
                      <a:r>
                        <a:rPr lang="fr-FR" sz="2000" kern="1400">
                          <a:solidFill>
                            <a:srgbClr val="000000"/>
                          </a:solidFill>
                          <a:effectLst/>
                          <a:latin typeface="Times New Roman"/>
                        </a:rPr>
                        <a:t>le carnaval d’Annecy</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a:solidFill>
                            <a:srgbClr val="000000"/>
                          </a:solidFill>
                          <a:effectLst/>
                          <a:latin typeface="Times New Roman"/>
                        </a:rPr>
                        <a:t> </a:t>
                      </a: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en-US" sz="2000" kern="1400">
                          <a:solidFill>
                            <a:srgbClr val="000000"/>
                          </a:solidFill>
                          <a:effectLst/>
                          <a:latin typeface="Symbol"/>
                        </a:rPr>
                        <a:t>·</a:t>
                      </a:r>
                      <a:endParaRPr lang="en-US" sz="2000" kern="1400">
                        <a:solidFill>
                          <a:srgbClr val="000000"/>
                        </a:solidFill>
                        <a:effectLst/>
                        <a:latin typeface="Times New Roman"/>
                      </a:endParaRPr>
                    </a:p>
                  </a:txBody>
                  <a:tcPr marL="36576" marR="36576" marT="71996" marB="71996" anchor="ctr">
                    <a:lnL>
                      <a:noFill/>
                    </a:lnL>
                    <a:lnR>
                      <a:noFill/>
                    </a:lnR>
                    <a:lnT>
                      <a:noFill/>
                    </a:lnT>
                    <a:lnB>
                      <a:noFill/>
                    </a:lnB>
                  </a:tcPr>
                </a:tc>
                <a:tc>
                  <a:txBody>
                    <a:bodyPr/>
                    <a:lstStyle/>
                    <a:p>
                      <a:pPr marR="0" indent="0" algn="just" rtl="0">
                        <a:spcBef>
                          <a:spcPts val="0"/>
                        </a:spcBef>
                        <a:spcAft>
                          <a:spcPts val="0"/>
                        </a:spcAft>
                      </a:pPr>
                      <a:r>
                        <a:rPr lang="fr-FR" sz="2000" kern="1400" dirty="0">
                          <a:solidFill>
                            <a:srgbClr val="000000"/>
                          </a:solidFill>
                          <a:effectLst/>
                          <a:latin typeface="Times New Roman"/>
                        </a:rPr>
                        <a:t>Il y a des batailles de fleurs.</a:t>
                      </a:r>
                    </a:p>
                  </a:txBody>
                  <a:tcPr marL="36576" marR="36576" marT="71996" marB="71996" anchor="ctr">
                    <a:lnL>
                      <a:noFill/>
                    </a:lnL>
                    <a:lnR>
                      <a:noFill/>
                    </a:lnR>
                    <a:lnT>
                      <a:noFill/>
                    </a:lnT>
                    <a:lnB>
                      <a:noFill/>
                    </a:lnB>
                  </a:tcPr>
                </a:tc>
              </a:tr>
            </a:tbl>
          </a:graphicData>
        </a:graphic>
      </p:graphicFrame>
      <p:sp>
        <p:nvSpPr>
          <p:cNvPr id="3" name="Control 1"/>
          <p:cNvSpPr>
            <a:spLocks noChangeArrowheads="1" noChangeShapeType="1"/>
          </p:cNvSpPr>
          <p:nvPr/>
        </p:nvSpPr>
        <p:spPr bwMode="auto">
          <a:xfrm>
            <a:off x="3162300" y="5378450"/>
            <a:ext cx="4624388" cy="2095500"/>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endParaRPr lang="fr-FR"/>
          </a:p>
        </p:txBody>
      </p: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40</TotalTime>
  <Words>883</Words>
  <Application>Microsoft Office PowerPoint</Application>
  <PresentationFormat>Personnalisé</PresentationFormat>
  <Paragraphs>96</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Faire de la grammaire au CE1 - Prérempli</vt:lpstr>
      <vt:lpstr>Présentation PowerPoint</vt:lpstr>
      <vt:lpstr>Présentation PowerPoint</vt:lpstr>
      <vt:lpstr>Les origines du carnaval</vt:lpstr>
      <vt:lpstr>Quelques carnavals en France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Utilisateur</cp:lastModifiedBy>
  <cp:revision>12</cp:revision>
  <dcterms:created xsi:type="dcterms:W3CDTF">2015-02-15T10:32:17Z</dcterms:created>
  <dcterms:modified xsi:type="dcterms:W3CDTF">2015-02-20T08:46:06Z</dcterms:modified>
</cp:coreProperties>
</file>