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75" r:id="rId6"/>
    <p:sldId id="280" r:id="rId7"/>
    <p:sldId id="282" r:id="rId8"/>
    <p:sldId id="283" r:id="rId9"/>
    <p:sldId id="265" r:id="rId10"/>
    <p:sldId id="259" r:id="rId11"/>
    <p:sldId id="271" r:id="rId12"/>
    <p:sldId id="278" r:id="rId13"/>
    <p:sldId id="276" r:id="rId14"/>
    <p:sldId id="277" r:id="rId15"/>
    <p:sldId id="279" r:id="rId16"/>
    <p:sldId id="261" r:id="rId17"/>
    <p:sldId id="262" r:id="rId18"/>
    <p:sldId id="266" r:id="rId19"/>
    <p:sldId id="268" r:id="rId20"/>
    <p:sldId id="281" r:id="rId21"/>
    <p:sldId id="267" r:id="rId22"/>
    <p:sldId id="269" r:id="rId23"/>
    <p:sldId id="274" r:id="rId24"/>
    <p:sldId id="263" r:id="rId25"/>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contenu 4"/>
          <p:cNvSpPr>
            <a:spLocks noGrp="1"/>
          </p:cNvSpPr>
          <p:nvPr>
            <p:ph sz="quarter" idx="11"/>
          </p:nvPr>
        </p:nvSpPr>
        <p:spPr>
          <a:xfrm>
            <a:off x="7626350" y="131763"/>
            <a:ext cx="2076450" cy="360362"/>
          </a:xfrm>
          <a:prstGeom prst="rect">
            <a:avLst/>
          </a:prstGeom>
        </p:spPr>
        <p:txBody>
          <a:bodyPr/>
          <a:lstStyle>
            <a:lvl1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rgbClr val="9F5FCF"/>
                </a:solidFill>
                <a:latin typeface="+mn-lt"/>
                <a:ea typeface="+mn-ea"/>
                <a:cs typeface="+mn-cs"/>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1   ~   Semaine 1, période 4</a:t>
            </a:r>
          </a:p>
          <a:p>
            <a:pPr algn="ctr"/>
            <a:r>
              <a:rPr lang="fr-FR" sz="3600" dirty="0" smtClean="0">
                <a:solidFill>
                  <a:schemeClr val="bg1"/>
                </a:solidFill>
                <a:latin typeface="Gabriola" panose="04040605051002020D02" pitchFamily="82" charset="0"/>
              </a:rPr>
              <a:t>Noir de Laque</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smtClean="0"/>
              <a:t>(Diapo de travail : voir la page suivante)</a:t>
            </a:r>
          </a:p>
          <a:p>
            <a:endParaRPr lang="fr-FR" dirty="0" smtClean="0"/>
          </a:p>
          <a:p>
            <a:r>
              <a:rPr lang="fr-FR" dirty="0" smtClean="0"/>
              <a:t>* À </a:t>
            </a:r>
            <a:r>
              <a:rPr lang="fr-FR" dirty="0"/>
              <a:t>quel moment se passe cette histoire ?</a:t>
            </a:r>
          </a:p>
          <a:p>
            <a:r>
              <a:rPr lang="fr-FR" dirty="0"/>
              <a:t>Quel est le temps du texte ?</a:t>
            </a:r>
          </a:p>
          <a:p>
            <a:endParaRPr lang="fr-FR" dirty="0" smtClean="0"/>
          </a:p>
          <a:p>
            <a:endParaRPr lang="fr-FR" dirty="0"/>
          </a:p>
          <a:p>
            <a:r>
              <a:rPr lang="fr-FR" dirty="0" smtClean="0"/>
              <a:t>* Les procédés anaphoriques : trouver ce que désignent chacun des mots soulignés</a:t>
            </a:r>
            <a:r>
              <a:rPr lang="fr-FR" dirty="0"/>
              <a:t>.</a:t>
            </a:r>
            <a:endParaRPr lang="fr-FR" dirty="0" smtClean="0"/>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30993" y="836712"/>
            <a:ext cx="9643246" cy="5905401"/>
          </a:xfrm>
        </p:spPr>
        <p:txBody>
          <a:bodyPr/>
          <a:lstStyle/>
          <a:p>
            <a:pPr lvl="3">
              <a:lnSpc>
                <a:spcPct val="120000"/>
              </a:lnSpc>
            </a:pPr>
            <a:r>
              <a:rPr lang="fr-FR" dirty="0"/>
              <a:t>Noir   de   Laque   est   un   canard   tout   noir   avec   des   plumes   noires   et   brillantes.  </a:t>
            </a:r>
            <a:endParaRPr lang="fr-FR" dirty="0" smtClean="0"/>
          </a:p>
          <a:p>
            <a:pPr lvl="3">
              <a:lnSpc>
                <a:spcPct val="120000"/>
              </a:lnSpc>
            </a:pPr>
            <a:r>
              <a:rPr lang="fr-FR" dirty="0" smtClean="0"/>
              <a:t>Il </a:t>
            </a:r>
            <a:r>
              <a:rPr lang="fr-FR" dirty="0" smtClean="0">
                <a:solidFill>
                  <a:srgbClr val="3333FF"/>
                </a:solidFill>
              </a:rPr>
              <a:t>(1)</a:t>
            </a:r>
            <a:r>
              <a:rPr lang="fr-FR" dirty="0" smtClean="0"/>
              <a:t>   </a:t>
            </a:r>
            <a:r>
              <a:rPr lang="fr-FR" dirty="0"/>
              <a:t>regarde   les   autres   canards   en   pensant :</a:t>
            </a:r>
          </a:p>
          <a:p>
            <a:pPr lvl="3">
              <a:lnSpc>
                <a:spcPct val="120000"/>
              </a:lnSpc>
            </a:pPr>
            <a:r>
              <a:rPr lang="fr-FR" dirty="0"/>
              <a:t>– Bec-en-Trompette   a   des   plumes   vertes.   Canard   Boiteux   a   des   plumes   bleues   et   moi,   </a:t>
            </a:r>
            <a:r>
              <a:rPr lang="fr-FR" dirty="0" smtClean="0"/>
              <a:t>je </a:t>
            </a:r>
            <a:r>
              <a:rPr lang="fr-FR" dirty="0" smtClean="0">
                <a:solidFill>
                  <a:srgbClr val="3333FF"/>
                </a:solidFill>
              </a:rPr>
              <a:t>(2)</a:t>
            </a:r>
            <a:r>
              <a:rPr lang="fr-FR" dirty="0" smtClean="0"/>
              <a:t>   </a:t>
            </a:r>
            <a:r>
              <a:rPr lang="fr-FR" dirty="0"/>
              <a:t>n’ai   pas   de   belles   couleurs   comme   eux.</a:t>
            </a:r>
          </a:p>
          <a:p>
            <a:pPr lvl="3">
              <a:lnSpc>
                <a:spcPct val="120000"/>
              </a:lnSpc>
            </a:pPr>
            <a:r>
              <a:rPr lang="fr-FR" dirty="0"/>
              <a:t>Un   jour,   un   peintre   installe   son   chevalet   au   bord   de   la   mare.   Il   ouvre   sa   boite   de   peinture,   sort   ses   pinceaux,   sa   palette.   </a:t>
            </a:r>
            <a:r>
              <a:rPr lang="fr-FR" dirty="0" smtClean="0"/>
              <a:t>Il </a:t>
            </a:r>
            <a:r>
              <a:rPr lang="fr-FR" dirty="0" smtClean="0">
                <a:solidFill>
                  <a:srgbClr val="3333FF"/>
                </a:solidFill>
              </a:rPr>
              <a:t>(3)</a:t>
            </a:r>
            <a:r>
              <a:rPr lang="fr-FR" dirty="0" smtClean="0"/>
              <a:t>   </a:t>
            </a:r>
            <a:r>
              <a:rPr lang="fr-FR" dirty="0"/>
              <a:t>étale   du   rouge,   du   marron,   du   noir.   Noir   de   Laque   est   curieux.   </a:t>
            </a:r>
            <a:r>
              <a:rPr lang="fr-FR" dirty="0" smtClean="0"/>
              <a:t>Il </a:t>
            </a:r>
            <a:r>
              <a:rPr lang="fr-FR" dirty="0" smtClean="0">
                <a:solidFill>
                  <a:srgbClr val="3333FF"/>
                </a:solidFill>
              </a:rPr>
              <a:t>(4)</a:t>
            </a:r>
            <a:r>
              <a:rPr lang="fr-FR" dirty="0" smtClean="0"/>
              <a:t>   </a:t>
            </a:r>
            <a:r>
              <a:rPr lang="fr-FR" dirty="0"/>
              <a:t>va   voir   le   peintre   et   dit :</a:t>
            </a:r>
          </a:p>
          <a:p>
            <a:pPr lvl="3">
              <a:lnSpc>
                <a:spcPct val="120000"/>
              </a:lnSpc>
            </a:pPr>
            <a:r>
              <a:rPr lang="fr-FR" dirty="0"/>
              <a:t>– </a:t>
            </a:r>
            <a:r>
              <a:rPr lang="fr-FR" dirty="0" smtClean="0"/>
              <a:t>Tu </a:t>
            </a:r>
            <a:r>
              <a:rPr lang="fr-FR" dirty="0" smtClean="0">
                <a:solidFill>
                  <a:srgbClr val="3333FF"/>
                </a:solidFill>
              </a:rPr>
              <a:t>(5)</a:t>
            </a:r>
            <a:r>
              <a:rPr lang="fr-FR" dirty="0" smtClean="0"/>
              <a:t>   peux   </a:t>
            </a:r>
            <a:r>
              <a:rPr lang="fr-FR" dirty="0"/>
              <a:t>mettre   un   peu   de   bleu   de   chaque   côté   sur   mes   ailes ?</a:t>
            </a:r>
          </a:p>
          <a:p>
            <a:pPr lvl="3">
              <a:lnSpc>
                <a:spcPct val="120000"/>
              </a:lnSpc>
            </a:pPr>
            <a:r>
              <a:rPr lang="fr-FR" dirty="0"/>
              <a:t>Le   peintre   dessine   deux   jolis   points   bleus   sur   les   ailes   de   Noir   de   Laque.   Le   canard   ne   bouge   pas   et   dit :</a:t>
            </a:r>
          </a:p>
          <a:p>
            <a:pPr lvl="3">
              <a:lnSpc>
                <a:spcPct val="120000"/>
              </a:lnSpc>
            </a:pPr>
            <a:r>
              <a:rPr lang="fr-FR" dirty="0"/>
              <a:t>– Je   veux   aussi   du   vert !</a:t>
            </a:r>
          </a:p>
          <a:p>
            <a:pPr lvl="3">
              <a:lnSpc>
                <a:spcPct val="120000"/>
              </a:lnSpc>
            </a:pPr>
            <a:r>
              <a:rPr lang="fr-FR" dirty="0"/>
              <a:t>Le   peintre   met   un   cercle   vert   autour   des   deux   taches   bleues.   Puis   </a:t>
            </a:r>
            <a:r>
              <a:rPr lang="fr-FR" dirty="0" smtClean="0"/>
              <a:t>il </a:t>
            </a:r>
            <a:r>
              <a:rPr lang="fr-FR" dirty="0" smtClean="0">
                <a:solidFill>
                  <a:srgbClr val="3333FF"/>
                </a:solidFill>
              </a:rPr>
              <a:t>(6)</a:t>
            </a:r>
            <a:r>
              <a:rPr lang="fr-FR" dirty="0" smtClean="0"/>
              <a:t>   </a:t>
            </a:r>
            <a:r>
              <a:rPr lang="fr-FR" dirty="0"/>
              <a:t>prend   des   paillettes   d’or   dans   le   creux   de   sa   main.   Il   saupoudre   la   tache   bleue   et   le   cercle   vert.   Noir   de   Laque   est   content,   tous   les   autres   canards   l</a:t>
            </a:r>
            <a:r>
              <a:rPr lang="fr-FR" dirty="0" smtClean="0"/>
              <a:t>’</a:t>
            </a:r>
            <a:r>
              <a:rPr lang="fr-FR" dirty="0" smtClean="0">
                <a:solidFill>
                  <a:srgbClr val="3333FF"/>
                </a:solidFill>
              </a:rPr>
              <a:t>(7)</a:t>
            </a:r>
            <a:r>
              <a:rPr lang="fr-FR" dirty="0" smtClean="0"/>
              <a:t>admirent</a:t>
            </a:r>
            <a:r>
              <a:rPr lang="fr-FR" dirty="0"/>
              <a:t>.   </a:t>
            </a:r>
            <a:r>
              <a:rPr lang="fr-FR" dirty="0" smtClean="0"/>
              <a:t>Ils </a:t>
            </a:r>
            <a:r>
              <a:rPr lang="fr-FR" dirty="0" smtClean="0">
                <a:solidFill>
                  <a:srgbClr val="3333FF"/>
                </a:solidFill>
              </a:rPr>
              <a:t>(8)</a:t>
            </a:r>
            <a:r>
              <a:rPr lang="fr-FR" dirty="0" smtClean="0"/>
              <a:t>   </a:t>
            </a:r>
            <a:r>
              <a:rPr lang="fr-FR" dirty="0"/>
              <a:t>le   trouvent   très   beau.   Mais   voilà   que   le   ciel   devient   noir.   Il   se   met   à   pleuvoir</a:t>
            </a:r>
            <a:r>
              <a:rPr lang="fr-FR" dirty="0" smtClean="0"/>
              <a:t>.</a:t>
            </a:r>
            <a:endParaRPr lang="fr-FR" dirty="0"/>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cxnSp>
        <p:nvCxnSpPr>
          <p:cNvPr id="3" name="Connecteur droit 2"/>
          <p:cNvCxnSpPr/>
          <p:nvPr/>
        </p:nvCxnSpPr>
        <p:spPr>
          <a:xfrm>
            <a:off x="234095" y="1556792"/>
            <a:ext cx="1080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1233082" y="2312876"/>
            <a:ext cx="1891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6545769" y="3033572"/>
            <a:ext cx="1440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5598691" y="3392996"/>
            <a:ext cx="1440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399482" y="3753036"/>
            <a:ext cx="25202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8384381" y="5229200"/>
            <a:ext cx="1891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8224169" y="5949280"/>
            <a:ext cx="1891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210337" y="6309320"/>
            <a:ext cx="23978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smtClean="0"/>
              <a:t>(Diapo de travail : voir les pages suivantes)</a:t>
            </a:r>
          </a:p>
          <a:p>
            <a:endParaRPr lang="fr-FR" dirty="0" smtClean="0"/>
          </a:p>
          <a:p>
            <a:r>
              <a:rPr lang="fr-FR" dirty="0" smtClean="0"/>
              <a:t>* </a:t>
            </a:r>
            <a:r>
              <a:rPr lang="fr-FR" u="sng" dirty="0" smtClean="0"/>
              <a:t>Les phrases interrogatives :</a:t>
            </a:r>
          </a:p>
          <a:p>
            <a:endParaRPr lang="fr-FR" dirty="0" smtClean="0"/>
          </a:p>
          <a:p>
            <a:r>
              <a:rPr lang="fr-FR" dirty="0" smtClean="0"/>
              <a:t>Transformer « </a:t>
            </a:r>
            <a:r>
              <a:rPr lang="fr-FR" dirty="0" smtClean="0">
                <a:solidFill>
                  <a:srgbClr val="3333FF"/>
                </a:solidFill>
                <a:latin typeface="Sassoon Infant Std" pitchFamily="34" charset="0"/>
              </a:rPr>
              <a:t>Tu peux mettre du bleu sur mes ailes ?</a:t>
            </a:r>
            <a:r>
              <a:rPr lang="fr-FR" dirty="0" smtClean="0"/>
              <a:t> », de deux autres manières : « Est-ce que » et inversion sujet / verbe.</a:t>
            </a:r>
          </a:p>
          <a:p>
            <a:endParaRPr lang="fr-FR" dirty="0" smtClean="0"/>
          </a:p>
          <a:p>
            <a:r>
              <a:rPr lang="fr-FR" dirty="0" smtClean="0"/>
              <a:t>Trouver la question qui va avec la réponse :</a:t>
            </a:r>
          </a:p>
          <a:p>
            <a:pPr marL="360000" lvl="1" indent="-360000">
              <a:buFont typeface="+mj-lt"/>
              <a:buAutoNum type="arabicParenR"/>
            </a:pPr>
            <a:r>
              <a:rPr lang="fr-FR" dirty="0" smtClean="0"/>
              <a:t>Il installe son chevalet </a:t>
            </a:r>
            <a:r>
              <a:rPr lang="fr-FR" u="sng" dirty="0"/>
              <a:t>au bord de la mare</a:t>
            </a:r>
            <a:r>
              <a:rPr lang="fr-FR" dirty="0"/>
              <a:t>.</a:t>
            </a:r>
          </a:p>
          <a:p>
            <a:pPr marL="360000" lvl="1"/>
            <a:r>
              <a:rPr lang="fr-FR" dirty="0" smtClean="0"/>
              <a:t>	Où installe-t-il son chevalet ?</a:t>
            </a:r>
          </a:p>
          <a:p>
            <a:pPr marL="360000" lvl="1" indent="-360000">
              <a:buFont typeface="+mj-lt"/>
              <a:buAutoNum type="arabicParenR" startAt="2"/>
            </a:pPr>
            <a:r>
              <a:rPr lang="fr-FR" dirty="0"/>
              <a:t>Il ouvre sa boite de peinture.</a:t>
            </a:r>
          </a:p>
          <a:p>
            <a:pPr marL="360000" lvl="1"/>
            <a:r>
              <a:rPr lang="fr-FR" dirty="0" smtClean="0"/>
              <a:t>	Qu’est-ce qu’il ouvre ? Qu’ouvre-t-il ?</a:t>
            </a:r>
          </a:p>
          <a:p>
            <a:pPr marL="360000" lvl="1" indent="-360000">
              <a:buFont typeface="+mj-lt"/>
              <a:buAutoNum type="arabicParenR" startAt="3"/>
            </a:pPr>
            <a:r>
              <a:rPr lang="fr-FR" dirty="0"/>
              <a:t>Le ciel devient noir.</a:t>
            </a:r>
          </a:p>
          <a:p>
            <a:pPr marL="360000" lvl="1"/>
            <a:r>
              <a:rPr lang="fr-FR" dirty="0" smtClean="0"/>
              <a:t>	Comment devient le ciel ?</a:t>
            </a:r>
          </a:p>
          <a:p>
            <a:pPr marL="3175"/>
            <a:endParaRPr lang="fr-FR" dirty="0"/>
          </a:p>
          <a:p>
            <a:pPr marL="3175"/>
            <a:endParaRPr lang="fr-FR" dirty="0" smtClean="0"/>
          </a:p>
          <a:p>
            <a:pPr marL="3175"/>
            <a:r>
              <a:rPr lang="fr-FR" dirty="0" smtClean="0"/>
              <a:t>* </a:t>
            </a:r>
            <a:r>
              <a:rPr lang="fr-FR" u="sng" dirty="0" smtClean="0"/>
              <a:t>Analyse fonctionnelle de phrases :</a:t>
            </a:r>
            <a:r>
              <a:rPr lang="fr-FR" dirty="0"/>
              <a:t> </a:t>
            </a:r>
            <a:r>
              <a:rPr lang="fr-FR" dirty="0" smtClean="0"/>
              <a:t>Sujet / verbe + Indiquer si le sujet est un pronom ou un nom commun.</a:t>
            </a:r>
          </a:p>
          <a:p>
            <a:pPr marL="3175"/>
            <a:r>
              <a:rPr lang="fr-FR" dirty="0" smtClean="0"/>
              <a:t>Collectivement lors de la correction, trouver également les compléments circonstanciels.</a:t>
            </a:r>
          </a:p>
          <a:p>
            <a:pPr marL="360000" lvl="1" indent="-360000">
              <a:buFont typeface="+mj-lt"/>
              <a:buAutoNum type="arabicParenR"/>
            </a:pPr>
            <a:r>
              <a:rPr lang="fr-FR" dirty="0" smtClean="0"/>
              <a:t>Le peintre installe son chevalet au bord de la mare.</a:t>
            </a:r>
          </a:p>
          <a:p>
            <a:pPr marL="360000" lvl="1" indent="-360000">
              <a:buFont typeface="+mj-lt"/>
              <a:buAutoNum type="arabicParenR"/>
            </a:pPr>
            <a:r>
              <a:rPr lang="fr-FR" dirty="0"/>
              <a:t>Le peintre dessine deux jolis points </a:t>
            </a:r>
            <a:r>
              <a:rPr lang="fr-FR" dirty="0" smtClean="0"/>
              <a:t>bleus.</a:t>
            </a:r>
          </a:p>
          <a:p>
            <a:pPr marL="360000" lvl="1" indent="-360000">
              <a:buFont typeface="+mj-lt"/>
              <a:buAutoNum type="arabicParenR"/>
            </a:pPr>
            <a:r>
              <a:rPr lang="fr-FR" dirty="0"/>
              <a:t>Puis il prend des paillettes d’or dans le creux de sa main.</a:t>
            </a:r>
          </a:p>
        </p:txBody>
      </p:sp>
      <p:sp>
        <p:nvSpPr>
          <p:cNvPr id="2" name="Espace réservé du texte 1"/>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145666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la question de deux manières différentes :</a:t>
            </a:r>
            <a:endParaRPr lang="fr-FR" dirty="0"/>
          </a:p>
        </p:txBody>
      </p:sp>
      <p:sp>
        <p:nvSpPr>
          <p:cNvPr id="3" name="Espace réservé du texte 2"/>
          <p:cNvSpPr>
            <a:spLocks noGrp="1"/>
          </p:cNvSpPr>
          <p:nvPr>
            <p:ph type="body" sz="quarter" idx="11"/>
          </p:nvPr>
        </p:nvSpPr>
        <p:spPr/>
        <p:txBody>
          <a:bodyPr/>
          <a:lstStyle/>
          <a:p>
            <a:pPr lvl="1">
              <a:lnSpc>
                <a:spcPct val="100000"/>
              </a:lnSpc>
            </a:pPr>
            <a:r>
              <a:rPr lang="fr-FR" dirty="0" err="1" smtClean="0"/>
              <a:t>T²u</a:t>
            </a:r>
            <a:r>
              <a:rPr lang="fr-FR" dirty="0" smtClean="0"/>
              <a:t> </a:t>
            </a:r>
            <a:r>
              <a:rPr lang="fr-FR" dirty="0" err="1" smtClean="0"/>
              <a:t>²peux</a:t>
            </a:r>
            <a:r>
              <a:rPr lang="fr-FR" dirty="0" smtClean="0"/>
              <a:t> </a:t>
            </a:r>
            <a:r>
              <a:rPr lang="fr-FR" dirty="0"/>
              <a:t>mettre </a:t>
            </a:r>
            <a:r>
              <a:rPr lang="fr-FR" dirty="0" err="1" smtClean="0"/>
              <a:t>²du</a:t>
            </a:r>
            <a:r>
              <a:rPr lang="fr-FR" dirty="0" smtClean="0"/>
              <a:t> </a:t>
            </a:r>
            <a:r>
              <a:rPr lang="fr-FR" dirty="0" err="1" smtClean="0"/>
              <a:t>²bleu</a:t>
            </a:r>
            <a:r>
              <a:rPr lang="fr-FR" dirty="0" smtClean="0"/>
              <a:t> </a:t>
            </a:r>
            <a:r>
              <a:rPr lang="fr-FR" dirty="0" err="1" smtClean="0"/>
              <a:t>²sur</a:t>
            </a:r>
            <a:r>
              <a:rPr lang="fr-FR" dirty="0" smtClean="0"/>
              <a:t> me$ </a:t>
            </a:r>
            <a:r>
              <a:rPr lang="fr-FR" dirty="0" err="1" smtClean="0"/>
              <a:t>²aile</a:t>
            </a:r>
            <a:r>
              <a:rPr lang="fr-FR" dirty="0" smtClean="0"/>
              <a:t>$ </a:t>
            </a:r>
            <a:r>
              <a:rPr lang="fr-FR" dirty="0"/>
              <a:t>?</a:t>
            </a:r>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903263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Trouve la question qui donne chacune des réponses suivantes :</a:t>
            </a:r>
            <a:endParaRPr lang="fr-FR" dirty="0"/>
          </a:p>
        </p:txBody>
      </p:sp>
      <p:sp>
        <p:nvSpPr>
          <p:cNvPr id="3" name="Espace réservé du texte 2"/>
          <p:cNvSpPr>
            <a:spLocks noGrp="1"/>
          </p:cNvSpPr>
          <p:nvPr>
            <p:ph type="body" sz="quarter" idx="11"/>
          </p:nvPr>
        </p:nvSpPr>
        <p:spPr>
          <a:xfrm>
            <a:off x="130993" y="980728"/>
            <a:ext cx="9643246" cy="5761385"/>
          </a:xfrm>
        </p:spPr>
        <p:txBody>
          <a:bodyPr/>
          <a:lstStyle/>
          <a:p>
            <a:pPr marL="360000" lvl="1" indent="-360000">
              <a:lnSpc>
                <a:spcPct val="100000"/>
              </a:lnSpc>
              <a:buFont typeface="+mj-lt"/>
              <a:buAutoNum type="arabicParenR"/>
            </a:pPr>
            <a:r>
              <a:rPr lang="fr-FR" dirty="0" err="1" smtClean="0"/>
              <a:t>I²l</a:t>
            </a:r>
            <a:r>
              <a:rPr lang="fr-FR" dirty="0" smtClean="0"/>
              <a:t> </a:t>
            </a:r>
            <a:r>
              <a:rPr lang="fr-FR" dirty="0" err="1" smtClean="0"/>
              <a:t>²installe</a:t>
            </a:r>
            <a:r>
              <a:rPr lang="fr-FR" dirty="0" smtClean="0"/>
              <a:t> </a:t>
            </a:r>
            <a:r>
              <a:rPr lang="fr-FR" dirty="0" err="1" smtClean="0"/>
              <a:t>²son</a:t>
            </a:r>
            <a:r>
              <a:rPr lang="fr-FR" dirty="0" smtClean="0"/>
              <a:t> </a:t>
            </a:r>
            <a:r>
              <a:rPr lang="fr-FR" dirty="0" err="1" smtClean="0"/>
              <a:t>²chevalet</a:t>
            </a:r>
            <a:r>
              <a:rPr lang="fr-FR" dirty="0" smtClean="0"/>
              <a:t> </a:t>
            </a:r>
            <a:r>
              <a:rPr lang="fr-FR" u="sng" dirty="0" err="1" smtClean="0"/>
              <a:t>²au</a:t>
            </a:r>
            <a:r>
              <a:rPr lang="fr-FR" u="sng" dirty="0" smtClean="0"/>
              <a:t> </a:t>
            </a:r>
            <a:r>
              <a:rPr lang="fr-FR" u="sng" dirty="0" err="1" smtClean="0"/>
              <a:t>²bord</a:t>
            </a:r>
            <a:r>
              <a:rPr lang="fr-FR" u="sng" dirty="0" smtClean="0"/>
              <a:t> </a:t>
            </a:r>
            <a:r>
              <a:rPr lang="fr-FR" u="sng" dirty="0" err="1" smtClean="0"/>
              <a:t>²de</a:t>
            </a:r>
            <a:r>
              <a:rPr lang="fr-FR" u="sng" dirty="0" smtClean="0"/>
              <a:t> </a:t>
            </a:r>
            <a:r>
              <a:rPr lang="fr-FR" u="sng" dirty="0" err="1" smtClean="0"/>
              <a:t>²la</a:t>
            </a:r>
            <a:r>
              <a:rPr lang="fr-FR" u="sng" dirty="0" smtClean="0"/>
              <a:t> </a:t>
            </a:r>
            <a:r>
              <a:rPr lang="fr-FR" u="sng" dirty="0"/>
              <a:t>mare</a:t>
            </a:r>
            <a:r>
              <a:rPr lang="fr-FR" dirty="0"/>
              <a:t>.</a:t>
            </a:r>
          </a:p>
          <a:p>
            <a:pPr marL="360000" lvl="1" indent="-360000">
              <a:lnSpc>
                <a:spcPct val="500000"/>
              </a:lnSpc>
              <a:buFont typeface="+mj-lt"/>
              <a:buAutoNum type="arabicParenR"/>
            </a:pPr>
            <a:r>
              <a:rPr lang="fr-FR" dirty="0" err="1" smtClean="0"/>
              <a:t>I²l</a:t>
            </a:r>
            <a:r>
              <a:rPr lang="fr-FR" dirty="0" smtClean="0"/>
              <a:t> </a:t>
            </a:r>
            <a:r>
              <a:rPr lang="fr-FR" dirty="0" err="1" smtClean="0"/>
              <a:t>²ouvre</a:t>
            </a:r>
            <a:r>
              <a:rPr lang="fr-FR" dirty="0" smtClean="0"/>
              <a:t> </a:t>
            </a:r>
            <a:r>
              <a:rPr lang="fr-FR" u="sng" dirty="0" err="1" smtClean="0"/>
              <a:t>²sa</a:t>
            </a:r>
            <a:r>
              <a:rPr lang="fr-FR" u="sng" dirty="0" smtClean="0"/>
              <a:t> </a:t>
            </a:r>
            <a:r>
              <a:rPr lang="fr-FR" u="sng" dirty="0" err="1" smtClean="0"/>
              <a:t>²boite</a:t>
            </a:r>
            <a:r>
              <a:rPr lang="fr-FR" u="sng" dirty="0" smtClean="0"/>
              <a:t> </a:t>
            </a:r>
            <a:r>
              <a:rPr lang="fr-FR" u="sng" dirty="0" err="1" smtClean="0"/>
              <a:t>²de</a:t>
            </a:r>
            <a:r>
              <a:rPr lang="fr-FR" u="sng" dirty="0" smtClean="0"/>
              <a:t> </a:t>
            </a:r>
            <a:r>
              <a:rPr lang="fr-FR" u="sng" dirty="0" err="1" smtClean="0"/>
              <a:t>²peinture</a:t>
            </a:r>
            <a:r>
              <a:rPr lang="fr-FR" dirty="0"/>
              <a:t>.</a:t>
            </a:r>
          </a:p>
          <a:p>
            <a:pPr marL="360000" lvl="1" indent="-360000">
              <a:lnSpc>
                <a:spcPct val="500000"/>
              </a:lnSpc>
              <a:buFont typeface="+mj-lt"/>
              <a:buAutoNum type="arabicParenR"/>
            </a:pPr>
            <a:r>
              <a:rPr lang="fr-FR" dirty="0" smtClean="0"/>
              <a:t>Le </a:t>
            </a:r>
            <a:r>
              <a:rPr lang="fr-FR" dirty="0" err="1" smtClean="0"/>
              <a:t>²ciel</a:t>
            </a:r>
            <a:r>
              <a:rPr lang="fr-FR" dirty="0" smtClean="0"/>
              <a:t> </a:t>
            </a:r>
            <a:r>
              <a:rPr lang="fr-FR" dirty="0" err="1" smtClean="0"/>
              <a:t>²devient</a:t>
            </a:r>
            <a:r>
              <a:rPr lang="fr-FR" dirty="0" smtClean="0"/>
              <a:t> </a:t>
            </a:r>
            <a:r>
              <a:rPr lang="fr-FR" u="sng" dirty="0"/>
              <a:t>noir</a:t>
            </a:r>
            <a:r>
              <a:rPr lang="fr-FR" dirty="0" smtClean="0"/>
              <a:t>.</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380386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Encadre le verbe en rouge.</a:t>
            </a:r>
          </a:p>
          <a:p>
            <a:r>
              <a:rPr lang="fr-FR" dirty="0" smtClean="0"/>
              <a:t>Souligne son sujet en bleu.</a:t>
            </a:r>
          </a:p>
          <a:p>
            <a:r>
              <a:rPr lang="fr-FR" dirty="0" smtClean="0"/>
              <a:t>Sous le sujet, indique si le sujet est un pronom</a:t>
            </a:r>
            <a:r>
              <a:rPr lang="fr-FR" u="none" dirty="0" smtClean="0"/>
              <a:t> (écris « P ») </a:t>
            </a:r>
            <a:r>
              <a:rPr lang="fr-FR" dirty="0" smtClean="0"/>
              <a:t>ou un groupe de mots avec un nom commun</a:t>
            </a:r>
            <a:r>
              <a:rPr lang="fr-FR" u="none" dirty="0" smtClean="0"/>
              <a:t> (écris « </a:t>
            </a:r>
            <a:r>
              <a:rPr lang="fr-FR" u="none" dirty="0" err="1" smtClean="0"/>
              <a:t>NC</a:t>
            </a:r>
            <a:r>
              <a:rPr lang="fr-FR" u="none" dirty="0" smtClean="0"/>
              <a:t> »)</a:t>
            </a:r>
            <a:r>
              <a:rPr lang="fr-FR" dirty="0" smtClean="0"/>
              <a:t>.</a:t>
            </a:r>
            <a:endParaRPr lang="fr-FR" dirty="0"/>
          </a:p>
        </p:txBody>
      </p:sp>
      <p:sp>
        <p:nvSpPr>
          <p:cNvPr id="3" name="Espace réservé du texte 2"/>
          <p:cNvSpPr>
            <a:spLocks noGrp="1"/>
          </p:cNvSpPr>
          <p:nvPr>
            <p:ph type="body" sz="quarter" idx="11"/>
          </p:nvPr>
        </p:nvSpPr>
        <p:spPr>
          <a:xfrm>
            <a:off x="130993" y="1988840"/>
            <a:ext cx="9643246" cy="4753273"/>
          </a:xfrm>
        </p:spPr>
        <p:txBody>
          <a:bodyPr/>
          <a:lstStyle/>
          <a:p>
            <a:pPr marL="360000" lvl="1" indent="-360000">
              <a:lnSpc>
                <a:spcPct val="100000"/>
              </a:lnSpc>
              <a:buFont typeface="+mj-lt"/>
              <a:buAutoNum type="arabicParenR"/>
            </a:pPr>
            <a:r>
              <a:rPr lang="fr-FR" dirty="0" smtClean="0"/>
              <a:t>Le  peintre  </a:t>
            </a:r>
            <a:r>
              <a:rPr lang="fr-FR" dirty="0" err="1" smtClean="0"/>
              <a:t>²installe</a:t>
            </a:r>
            <a:r>
              <a:rPr lang="fr-FR" dirty="0" smtClean="0"/>
              <a:t>  </a:t>
            </a:r>
            <a:r>
              <a:rPr lang="fr-FR" dirty="0" err="1" smtClean="0"/>
              <a:t>²son</a:t>
            </a:r>
            <a:r>
              <a:rPr lang="fr-FR" dirty="0" smtClean="0"/>
              <a:t>  </a:t>
            </a:r>
            <a:r>
              <a:rPr lang="fr-FR" dirty="0" err="1" smtClean="0"/>
              <a:t>²chevalet</a:t>
            </a:r>
            <a:r>
              <a:rPr lang="fr-FR" dirty="0" smtClean="0"/>
              <a:t>  </a:t>
            </a:r>
            <a:r>
              <a:rPr lang="fr-FR" dirty="0" err="1" smtClean="0"/>
              <a:t>²au</a:t>
            </a:r>
            <a:r>
              <a:rPr lang="fr-FR" dirty="0" smtClean="0"/>
              <a:t>  </a:t>
            </a:r>
            <a:r>
              <a:rPr lang="fr-FR" dirty="0" err="1" smtClean="0"/>
              <a:t>²bord</a:t>
            </a:r>
            <a:r>
              <a:rPr lang="fr-FR" dirty="0" smtClean="0"/>
              <a:t>  </a:t>
            </a:r>
            <a:r>
              <a:rPr lang="fr-FR" dirty="0" err="1" smtClean="0"/>
              <a:t>²de</a:t>
            </a:r>
            <a:r>
              <a:rPr lang="fr-FR" dirty="0" smtClean="0"/>
              <a:t>  </a:t>
            </a:r>
            <a:r>
              <a:rPr lang="fr-FR" dirty="0" err="1" smtClean="0"/>
              <a:t>²la</a:t>
            </a:r>
            <a:r>
              <a:rPr lang="fr-FR" dirty="0" smtClean="0"/>
              <a:t>  mare .</a:t>
            </a:r>
            <a:endParaRPr lang="fr-FR" dirty="0"/>
          </a:p>
          <a:p>
            <a:pPr marL="360000" lvl="1" indent="-360000">
              <a:lnSpc>
                <a:spcPct val="400000"/>
              </a:lnSpc>
              <a:buFont typeface="+mj-lt"/>
              <a:buAutoNum type="arabicParenR"/>
            </a:pPr>
            <a:r>
              <a:rPr lang="fr-FR" dirty="0" smtClean="0"/>
              <a:t>Le  </a:t>
            </a:r>
            <a:r>
              <a:rPr lang="fr-FR" dirty="0" err="1" smtClean="0"/>
              <a:t>²peintre</a:t>
            </a:r>
            <a:r>
              <a:rPr lang="fr-FR" dirty="0" smtClean="0"/>
              <a:t>  </a:t>
            </a:r>
            <a:r>
              <a:rPr lang="fr-FR" dirty="0" err="1" smtClean="0"/>
              <a:t>²dessine</a:t>
            </a:r>
            <a:r>
              <a:rPr lang="fr-FR" dirty="0" smtClean="0"/>
              <a:t>  </a:t>
            </a:r>
            <a:r>
              <a:rPr lang="fr-FR" dirty="0" err="1" smtClean="0"/>
              <a:t>²deux</a:t>
            </a:r>
            <a:r>
              <a:rPr lang="fr-FR" dirty="0" smtClean="0"/>
              <a:t>  </a:t>
            </a:r>
            <a:r>
              <a:rPr lang="fr-FR" dirty="0" err="1" smtClean="0"/>
              <a:t>²joli</a:t>
            </a:r>
            <a:r>
              <a:rPr lang="fr-FR" dirty="0" smtClean="0"/>
              <a:t>$  </a:t>
            </a:r>
            <a:r>
              <a:rPr lang="fr-FR" dirty="0" err="1" smtClean="0"/>
              <a:t>²point</a:t>
            </a:r>
            <a:r>
              <a:rPr lang="fr-FR" dirty="0" smtClean="0"/>
              <a:t>$  </a:t>
            </a:r>
            <a:r>
              <a:rPr lang="fr-FR" dirty="0" err="1" smtClean="0"/>
              <a:t>²bleu</a:t>
            </a:r>
            <a:r>
              <a:rPr lang="fr-FR" dirty="0" smtClean="0"/>
              <a:t>$ .</a:t>
            </a:r>
            <a:endParaRPr lang="fr-FR" dirty="0"/>
          </a:p>
          <a:p>
            <a:pPr marL="360000" lvl="1" indent="-360000">
              <a:lnSpc>
                <a:spcPct val="400000"/>
              </a:lnSpc>
              <a:buFont typeface="+mj-lt"/>
              <a:buAutoNum type="arabicParenR"/>
            </a:pPr>
            <a:r>
              <a:rPr lang="fr-FR" dirty="0" smtClean="0"/>
              <a:t>Pui$</a:t>
            </a:r>
            <a:r>
              <a:rPr lang="fr-FR" sz="2200" dirty="0" smtClean="0"/>
              <a:t>  </a:t>
            </a:r>
            <a:r>
              <a:rPr lang="fr-FR" dirty="0" err="1" smtClean="0"/>
              <a:t>²il</a:t>
            </a:r>
            <a:r>
              <a:rPr lang="fr-FR" sz="2200" dirty="0" smtClean="0"/>
              <a:t>  </a:t>
            </a:r>
            <a:r>
              <a:rPr lang="fr-FR" dirty="0" err="1" smtClean="0"/>
              <a:t>²prend</a:t>
            </a:r>
            <a:r>
              <a:rPr lang="fr-FR" sz="2200" dirty="0" smtClean="0"/>
              <a:t>  </a:t>
            </a:r>
            <a:r>
              <a:rPr lang="fr-FR" dirty="0" err="1" smtClean="0"/>
              <a:t>²de</a:t>
            </a:r>
            <a:r>
              <a:rPr lang="fr-FR" dirty="0" smtClean="0"/>
              <a:t>$</a:t>
            </a:r>
            <a:r>
              <a:rPr lang="fr-FR" sz="2200" dirty="0" smtClean="0"/>
              <a:t>  </a:t>
            </a:r>
            <a:r>
              <a:rPr lang="fr-FR" dirty="0" err="1" smtClean="0"/>
              <a:t>²paillette</a:t>
            </a:r>
            <a:r>
              <a:rPr lang="fr-FR" dirty="0" smtClean="0"/>
              <a:t>$</a:t>
            </a:r>
            <a:r>
              <a:rPr lang="fr-FR" sz="2200" dirty="0" smtClean="0"/>
              <a:t>  </a:t>
            </a:r>
            <a:r>
              <a:rPr lang="fr-FR" dirty="0" smtClean="0"/>
              <a:t>²d’or</a:t>
            </a:r>
            <a:r>
              <a:rPr lang="fr-FR" sz="2200" dirty="0" smtClean="0"/>
              <a:t>  </a:t>
            </a:r>
            <a:r>
              <a:rPr lang="fr-FR" dirty="0" err="1" smtClean="0"/>
              <a:t>²dan</a:t>
            </a:r>
            <a:r>
              <a:rPr lang="fr-FR" dirty="0" smtClean="0"/>
              <a:t>$</a:t>
            </a:r>
            <a:r>
              <a:rPr lang="fr-FR" sz="2200" dirty="0" smtClean="0"/>
              <a:t>  </a:t>
            </a:r>
            <a:r>
              <a:rPr lang="fr-FR" dirty="0" err="1" smtClean="0"/>
              <a:t>²le</a:t>
            </a:r>
            <a:r>
              <a:rPr lang="fr-FR" sz="2200" dirty="0" smtClean="0"/>
              <a:t>  </a:t>
            </a:r>
            <a:r>
              <a:rPr lang="fr-FR" dirty="0" err="1" smtClean="0"/>
              <a:t>²creux</a:t>
            </a:r>
            <a:r>
              <a:rPr lang="fr-FR" sz="2200" dirty="0" smtClean="0"/>
              <a:t>  </a:t>
            </a:r>
            <a:r>
              <a:rPr lang="fr-FR" dirty="0" err="1" smtClean="0"/>
              <a:t>²de</a:t>
            </a:r>
            <a:r>
              <a:rPr lang="fr-FR" sz="2200" dirty="0" smtClean="0"/>
              <a:t>  </a:t>
            </a:r>
            <a:r>
              <a:rPr lang="fr-FR" dirty="0" err="1" smtClean="0"/>
              <a:t>²sa</a:t>
            </a:r>
            <a:r>
              <a:rPr lang="fr-FR" sz="2200" dirty="0" smtClean="0"/>
              <a:t>  </a:t>
            </a:r>
            <a:r>
              <a:rPr lang="fr-FR" dirty="0" smtClean="0"/>
              <a:t>main .</a:t>
            </a:r>
            <a:endParaRPr lang="fr-FR" dirty="0"/>
          </a:p>
        </p:txBody>
      </p:sp>
      <p:sp>
        <p:nvSpPr>
          <p:cNvPr id="4" name="Espace réservé du texte 3"/>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302303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u="sng" dirty="0" smtClean="0"/>
              <a:t>Transposer des extraits de texte en les transformant du </a:t>
            </a:r>
            <a:r>
              <a:rPr lang="fr-FR" u="sng" dirty="0" smtClean="0"/>
              <a:t>présent au passé.</a:t>
            </a:r>
            <a:endParaRPr lang="fr-FR" u="sng" dirty="0" smtClean="0"/>
          </a:p>
          <a:p>
            <a:r>
              <a:rPr lang="fr-FR" dirty="0" smtClean="0">
                <a:sym typeface="Wingdings" panose="05000000000000000000" pitchFamily="2" charset="2"/>
              </a:rPr>
              <a:t>Collectivement / oralement :</a:t>
            </a:r>
          </a:p>
          <a:p>
            <a:pPr lvl="1"/>
            <a:r>
              <a:rPr lang="fr-FR" dirty="0" smtClean="0">
                <a:sym typeface="Wingdings" panose="05000000000000000000" pitchFamily="2" charset="2"/>
              </a:rPr>
              <a:t>Noir   </a:t>
            </a:r>
            <a:r>
              <a:rPr lang="fr-FR" dirty="0">
                <a:sym typeface="Wingdings" panose="05000000000000000000" pitchFamily="2" charset="2"/>
              </a:rPr>
              <a:t>de   Laque   est   un   canard   tout   noir   avec   des   plumes   noires   et   brillantes.   Il   regarde   les   autres   canards   en   pensant </a:t>
            </a:r>
            <a:r>
              <a:rPr lang="fr-FR" dirty="0" smtClean="0">
                <a:sym typeface="Wingdings" panose="05000000000000000000" pitchFamily="2" charset="2"/>
              </a:rPr>
              <a:t>:</a:t>
            </a:r>
          </a:p>
          <a:p>
            <a:pPr lvl="1"/>
            <a:endParaRPr lang="fr-FR" dirty="0">
              <a:sym typeface="Wingdings" panose="05000000000000000000" pitchFamily="2" charset="2"/>
            </a:endParaRPr>
          </a:p>
          <a:p>
            <a:pPr lvl="1"/>
            <a:r>
              <a:rPr lang="fr-FR" dirty="0">
                <a:sym typeface="Wingdings" panose="05000000000000000000" pitchFamily="2" charset="2"/>
              </a:rPr>
              <a:t>Un   jour,   un   peintre   installe   son   chevalet   au   bord   de   la   mare.   Il   ouvre   sa   boite   de   peinture,   sort   ses   pinceaux,   sa   palette.   Il   étale   du   rouge,   du   marron,   du   noir.   Noir   de   Laque   est   curieux.   Il   va   voir   le   peintre   et   dit </a:t>
            </a:r>
            <a:r>
              <a:rPr lang="fr-FR" dirty="0" smtClean="0">
                <a:sym typeface="Wingdings" panose="05000000000000000000" pitchFamily="2" charset="2"/>
              </a:rPr>
              <a:t>:</a:t>
            </a:r>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le texte en le mettant au passé.</a:t>
            </a:r>
            <a:endParaRPr lang="fr-FR" dirty="0"/>
          </a:p>
        </p:txBody>
      </p:sp>
      <p:sp>
        <p:nvSpPr>
          <p:cNvPr id="5" name="Espace réservé du texte 4"/>
          <p:cNvSpPr>
            <a:spLocks noGrp="1"/>
          </p:cNvSpPr>
          <p:nvPr>
            <p:ph type="body" sz="quarter" idx="11"/>
          </p:nvPr>
        </p:nvSpPr>
        <p:spPr>
          <a:xfrm>
            <a:off x="143374" y="718329"/>
            <a:ext cx="9643246" cy="6157429"/>
          </a:xfrm>
        </p:spPr>
        <p:txBody>
          <a:bodyPr/>
          <a:lstStyle/>
          <a:p>
            <a:pPr lvl="3"/>
            <a:r>
              <a:rPr lang="fr-FR" dirty="0"/>
              <a:t>Noir   de   Laque   est   un   canard   tout   noir   avec   des   plumes   noires   et   brillantes.   Il   regarde   les   autres   canards   en   </a:t>
            </a:r>
            <a:r>
              <a:rPr lang="fr-FR" dirty="0" smtClean="0"/>
              <a:t>pensant. [ … ]</a:t>
            </a:r>
          </a:p>
          <a:p>
            <a:pPr lvl="3">
              <a:lnSpc>
                <a:spcPct val="100000"/>
              </a:lnSpc>
            </a:pPr>
            <a:endParaRPr lang="fr-FR" dirty="0" smtClean="0"/>
          </a:p>
          <a:p>
            <a:pPr lvl="3"/>
            <a:r>
              <a:rPr lang="fr-FR" dirty="0" smtClean="0"/>
              <a:t>Un   </a:t>
            </a:r>
            <a:r>
              <a:rPr lang="fr-FR" dirty="0"/>
              <a:t>jour,   un   peintre   installe   son   chevalet   au   bord   de   la   mare.   Il   ouvre   sa   boite   de   peinture,   sort   ses   pinceaux,   sa   palette.   Il   étale   du   rouge,   du   marron,   du   noir.   Noir   de   Laque   est   curieux.   Il   va   voir   le   peintre   et   </a:t>
            </a:r>
            <a:r>
              <a:rPr lang="fr-FR" dirty="0" smtClean="0"/>
              <a:t>dit. [ … ]</a:t>
            </a:r>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solidFill>
                  <a:srgbClr val="339966"/>
                </a:solidFill>
              </a:rPr>
              <a:t>Individuellement</a:t>
            </a:r>
            <a:r>
              <a:rPr lang="fr-FR" dirty="0" smtClean="0"/>
              <a:t> = Dans deux extraits de texte, trouver tous les noms communs.</a:t>
            </a:r>
          </a:p>
          <a:p>
            <a:r>
              <a:rPr lang="fr-FR" dirty="0" smtClean="0">
                <a:solidFill>
                  <a:srgbClr val="339966"/>
                </a:solidFill>
              </a:rPr>
              <a:t>Dans la correction collective </a:t>
            </a:r>
            <a:r>
              <a:rPr lang="fr-FR" dirty="0" smtClean="0"/>
              <a:t>= Déterminer le groupe nominal pour chacun.</a:t>
            </a:r>
          </a:p>
          <a:p>
            <a:endParaRPr lang="fr-FR" dirty="0" smtClean="0"/>
          </a:p>
          <a:p>
            <a:pPr lvl="1"/>
            <a:r>
              <a:rPr lang="fr-FR" dirty="0"/>
              <a:t>Un   jour,   un   peintre   installe   son   chevalet   au   bord   de   la   mare.   Il   ouvre   sa   boite   de   peinture,   sort   ses   pinceaux,   sa   palette.   Il   étale   du   rouge,   du   marron,   du   noir.   Noir   de   Laque   est   curieux.   Il   va   voir   le   peintre   et   dit </a:t>
            </a:r>
            <a:r>
              <a:rPr lang="fr-FR" dirty="0" smtClean="0"/>
              <a:t>:</a:t>
            </a:r>
          </a:p>
          <a:p>
            <a:pPr lvl="1"/>
            <a:endParaRPr lang="fr-FR" dirty="0"/>
          </a:p>
          <a:p>
            <a:pPr lvl="1"/>
            <a:r>
              <a:rPr lang="fr-FR" dirty="0"/>
              <a:t>Le   peintre   met   un   cercle   vert   autour   des   deux   taches   bleues.   Puis   il   prend   des   paillettes   d’or   dans   le   creux   de   sa   main.   Il   saupoudre   la   tache   bleue   et   le   cercle   vert.   Noir   de   Laque   est   content,   tous   les   autres   canards   l’admirent.   Ils   le   trouvent   très   beau.   Mais   voilà   que   le   ciel   devient   noir.   Il   se   met   à   pleuvoir.</a:t>
            </a:r>
          </a:p>
        </p:txBody>
      </p:sp>
      <p:sp>
        <p:nvSpPr>
          <p:cNvPr id="3" name="Espace réservé du texte 2"/>
          <p:cNvSpPr>
            <a:spLocks noGrp="1"/>
          </p:cNvSpPr>
          <p:nvPr>
            <p:ph type="body" sz="quarter" idx="11"/>
          </p:nvPr>
        </p:nvSpPr>
        <p:spPr/>
        <p:txBody>
          <a:bodyPr/>
          <a:lstStyle/>
          <a:p>
            <a:r>
              <a:rPr lang="fr-FR" dirty="0" smtClean="0"/>
              <a:t>Le nom commun</a:t>
            </a:r>
            <a:endParaRPr lang="fr-FR" dirty="0"/>
          </a:p>
        </p:txBody>
      </p:sp>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- 1</a:t>
            </a:r>
            <a:endParaRPr lang="fr-FR" sz="30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0"/>
          </p:nvPr>
        </p:nvSpPr>
        <p:spPr/>
        <p:txBody>
          <a:bodyPr/>
          <a:lstStyle/>
          <a:p>
            <a:r>
              <a:rPr lang="fr-FR" dirty="0" smtClean="0"/>
              <a:t>Entoure les noms communs.</a:t>
            </a:r>
          </a:p>
          <a:p>
            <a:r>
              <a:rPr lang="fr-FR" dirty="0" smtClean="0"/>
              <a:t>Souligne tout le groupe de mots qui va avec chaque nom commun.</a:t>
            </a:r>
            <a:endParaRPr lang="fr-FR" dirty="0"/>
          </a:p>
        </p:txBody>
      </p:sp>
      <p:sp>
        <p:nvSpPr>
          <p:cNvPr id="7" name="Espace réservé du texte 6"/>
          <p:cNvSpPr>
            <a:spLocks noGrp="1"/>
          </p:cNvSpPr>
          <p:nvPr>
            <p:ph type="body" sz="quarter" idx="11"/>
          </p:nvPr>
        </p:nvSpPr>
        <p:spPr/>
        <p:txBody>
          <a:bodyPr/>
          <a:lstStyle/>
          <a:p>
            <a:pPr lvl="3">
              <a:lnSpc>
                <a:spcPct val="200000"/>
              </a:lnSpc>
            </a:pPr>
            <a:r>
              <a:rPr lang="fr-FR" dirty="0"/>
              <a:t>Un   </a:t>
            </a:r>
            <a:r>
              <a:rPr lang="fr-FR" dirty="0" smtClean="0"/>
              <a:t>jour ,   </a:t>
            </a:r>
            <a:r>
              <a:rPr lang="fr-FR" dirty="0"/>
              <a:t>un   peintre   installe   son   chevalet   au   bord   de   la   </a:t>
            </a:r>
            <a:r>
              <a:rPr lang="fr-FR" dirty="0" smtClean="0"/>
              <a:t>mare .   </a:t>
            </a:r>
            <a:r>
              <a:rPr lang="fr-FR" dirty="0"/>
              <a:t>Il   ouvre   sa   boite   de   </a:t>
            </a:r>
            <a:r>
              <a:rPr lang="fr-FR" dirty="0" smtClean="0"/>
              <a:t>peinture ,   </a:t>
            </a:r>
            <a:r>
              <a:rPr lang="fr-FR" dirty="0"/>
              <a:t>sort   ses   </a:t>
            </a:r>
            <a:r>
              <a:rPr lang="fr-FR" dirty="0" smtClean="0"/>
              <a:t>pinceaux ,   </a:t>
            </a:r>
            <a:r>
              <a:rPr lang="fr-FR" dirty="0"/>
              <a:t>sa   </a:t>
            </a:r>
            <a:r>
              <a:rPr lang="fr-FR" dirty="0" smtClean="0"/>
              <a:t>palette .   </a:t>
            </a:r>
            <a:r>
              <a:rPr lang="fr-FR" dirty="0"/>
              <a:t>Il   étale   du   </a:t>
            </a:r>
            <a:r>
              <a:rPr lang="fr-FR" dirty="0" smtClean="0"/>
              <a:t>rouge ,   </a:t>
            </a:r>
            <a:r>
              <a:rPr lang="fr-FR" dirty="0"/>
              <a:t>du   </a:t>
            </a:r>
            <a:r>
              <a:rPr lang="fr-FR" dirty="0" smtClean="0"/>
              <a:t>marron ,   </a:t>
            </a:r>
            <a:r>
              <a:rPr lang="fr-FR" dirty="0"/>
              <a:t>du   </a:t>
            </a:r>
            <a:r>
              <a:rPr lang="fr-FR" dirty="0" smtClean="0"/>
              <a:t>noir .   </a:t>
            </a:r>
            <a:r>
              <a:rPr lang="fr-FR" dirty="0"/>
              <a:t>Noir   de   Laque   est   </a:t>
            </a:r>
            <a:r>
              <a:rPr lang="fr-FR" dirty="0" smtClean="0"/>
              <a:t>curieux .   </a:t>
            </a:r>
            <a:r>
              <a:rPr lang="fr-FR" dirty="0"/>
              <a:t>Il   va   voir   le   peintre   et   dit :</a:t>
            </a:r>
          </a:p>
          <a:p>
            <a:pPr lvl="3">
              <a:lnSpc>
                <a:spcPct val="100000"/>
              </a:lnSpc>
            </a:pPr>
            <a:endParaRPr lang="fr-FR" dirty="0"/>
          </a:p>
          <a:p>
            <a:pPr lvl="3">
              <a:lnSpc>
                <a:spcPct val="200000"/>
              </a:lnSpc>
            </a:pPr>
            <a:r>
              <a:rPr lang="fr-FR" dirty="0"/>
              <a:t>Le   peintre   met   un   cercle   vert   autour   des   deux   taches   </a:t>
            </a:r>
            <a:r>
              <a:rPr lang="fr-FR" dirty="0" smtClean="0"/>
              <a:t>bleues .   </a:t>
            </a:r>
            <a:r>
              <a:rPr lang="fr-FR" dirty="0"/>
              <a:t>Puis   il   prend   des   paillettes   d’or   dans   le   creux   de   sa   </a:t>
            </a:r>
            <a:r>
              <a:rPr lang="fr-FR" dirty="0" smtClean="0"/>
              <a:t>main .   </a:t>
            </a:r>
            <a:r>
              <a:rPr lang="fr-FR" dirty="0"/>
              <a:t>Il   saupoudre   la   tache   bleue   et   le   cercle   </a:t>
            </a:r>
            <a:r>
              <a:rPr lang="fr-FR" dirty="0" smtClean="0"/>
              <a:t>vert .   </a:t>
            </a:r>
            <a:r>
              <a:rPr lang="fr-FR" dirty="0"/>
              <a:t>Noir   de   Laque   est   </a:t>
            </a:r>
            <a:r>
              <a:rPr lang="fr-FR" dirty="0" smtClean="0"/>
              <a:t>content ,   </a:t>
            </a:r>
            <a:r>
              <a:rPr lang="fr-FR" dirty="0"/>
              <a:t>tous   les   autres   canards   </a:t>
            </a:r>
            <a:r>
              <a:rPr lang="fr-FR" dirty="0" smtClean="0"/>
              <a:t>l’admirent .   </a:t>
            </a:r>
            <a:r>
              <a:rPr lang="fr-FR" dirty="0"/>
              <a:t>Ils   le   trouvent   très   </a:t>
            </a:r>
            <a:r>
              <a:rPr lang="fr-FR" dirty="0" smtClean="0"/>
              <a:t>beau .   </a:t>
            </a:r>
            <a:r>
              <a:rPr lang="fr-FR" dirty="0"/>
              <a:t>Mais   voilà   que   le   ciel   devient   </a:t>
            </a:r>
            <a:r>
              <a:rPr lang="fr-FR" dirty="0" smtClean="0"/>
              <a:t>noir .   </a:t>
            </a:r>
            <a:r>
              <a:rPr lang="fr-FR" dirty="0"/>
              <a:t>Il   se   met   à   </a:t>
            </a:r>
            <a:r>
              <a:rPr lang="fr-FR" dirty="0" smtClean="0"/>
              <a:t>pleuvoir .</a:t>
            </a:r>
            <a:endParaRPr lang="fr-FR" dirty="0"/>
          </a:p>
        </p:txBody>
      </p:sp>
      <p:sp>
        <p:nvSpPr>
          <p:cNvPr id="8" name="Espace réservé du texte 7"/>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37990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Quel est le verbe qui va avec « </a:t>
            </a:r>
            <a:r>
              <a:rPr lang="fr-FR" dirty="0" smtClean="0">
                <a:solidFill>
                  <a:srgbClr val="3333FF"/>
                </a:solidFill>
                <a:latin typeface="Sassoon Infant Std" pitchFamily="34" charset="0"/>
              </a:rPr>
              <a:t>peintre</a:t>
            </a:r>
            <a:r>
              <a:rPr lang="fr-FR" dirty="0" smtClean="0"/>
              <a:t> » et « </a:t>
            </a:r>
            <a:r>
              <a:rPr lang="fr-FR" dirty="0">
                <a:solidFill>
                  <a:srgbClr val="3333FF"/>
                </a:solidFill>
                <a:latin typeface="Sassoon Infant Std" pitchFamily="34" charset="0"/>
              </a:rPr>
              <a:t>peinture</a:t>
            </a:r>
            <a:r>
              <a:rPr lang="fr-FR" dirty="0" smtClean="0"/>
              <a:t> » ?</a:t>
            </a:r>
          </a:p>
          <a:p>
            <a:endParaRPr lang="fr-FR" dirty="0"/>
          </a:p>
          <a:p>
            <a:endParaRPr lang="fr-FR" dirty="0" smtClean="0"/>
          </a:p>
          <a:p>
            <a:r>
              <a:rPr lang="fr-FR" dirty="0" smtClean="0"/>
              <a:t>Quel est le mot étiquette des mots : </a:t>
            </a:r>
            <a:r>
              <a:rPr lang="fr-FR" dirty="0">
                <a:solidFill>
                  <a:srgbClr val="3333FF"/>
                </a:solidFill>
                <a:latin typeface="Sassoon Infant Std" pitchFamily="34" charset="0"/>
              </a:rPr>
              <a:t>rouge / vert / jaune / bleu / noir</a:t>
            </a:r>
          </a:p>
          <a:p>
            <a:r>
              <a:rPr lang="fr-FR" dirty="0" smtClean="0"/>
              <a:t>Compléter la liste.</a:t>
            </a:r>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Imagine la suite de l’histoire de Noir de Laque.</a:t>
            </a:r>
            <a:endParaRPr lang="fr-FR" dirty="0"/>
          </a:p>
        </p:txBody>
      </p:sp>
      <p:sp>
        <p:nvSpPr>
          <p:cNvPr id="4" name="Espace réservé du texte 3"/>
          <p:cNvSpPr>
            <a:spLocks noGrp="1"/>
          </p:cNvSpPr>
          <p:nvPr>
            <p:ph type="body" sz="quarter" idx="12"/>
          </p:nvPr>
        </p:nvSpPr>
        <p:spPr/>
        <p:txBody>
          <a:bodyPr/>
          <a:lstStyle/>
          <a:p>
            <a:r>
              <a:rPr lang="fr-FR" dirty="0" smtClean="0"/>
              <a:t>Production d’écrit</a:t>
            </a:r>
            <a:endParaRPr lang="fr-FR" dirty="0"/>
          </a:p>
        </p:txBody>
      </p:sp>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u="none" dirty="0" smtClean="0"/>
              <a:t>Exercices 1 et 2 </a:t>
            </a:r>
            <a:r>
              <a:rPr lang="fr-FR" u="none" dirty="0"/>
              <a:t>sur </a:t>
            </a:r>
            <a:r>
              <a:rPr lang="fr-FR" u="none" dirty="0" smtClean="0"/>
              <a:t>feuille.</a:t>
            </a:r>
          </a:p>
          <a:p>
            <a:endParaRPr lang="fr-FR" dirty="0"/>
          </a:p>
          <a:p>
            <a:r>
              <a:rPr lang="fr-FR" dirty="0" smtClean="0"/>
              <a:t>Transforme la phrase en phrase interrogative, de deux façons différentes :</a:t>
            </a:r>
          </a:p>
          <a:p>
            <a:pPr lvl="2">
              <a:lnSpc>
                <a:spcPct val="100000"/>
              </a:lnSpc>
              <a:spcBef>
                <a:spcPts val="600"/>
              </a:spcBef>
            </a:pPr>
            <a:r>
              <a:rPr lang="fr-FR" dirty="0" err="1" smtClean="0"/>
              <a:t>T²u</a:t>
            </a:r>
            <a:r>
              <a:rPr lang="fr-FR" dirty="0" smtClean="0"/>
              <a:t> a$ </a:t>
            </a:r>
            <a:r>
              <a:rPr lang="fr-FR" dirty="0" err="1" smtClean="0"/>
              <a:t>²de</a:t>
            </a:r>
            <a:r>
              <a:rPr lang="fr-FR" dirty="0" smtClean="0"/>
              <a:t> </a:t>
            </a:r>
            <a:r>
              <a:rPr lang="fr-FR" dirty="0" err="1" smtClean="0"/>
              <a:t>²jolie</a:t>
            </a:r>
            <a:r>
              <a:rPr lang="fr-FR" dirty="0" smtClean="0"/>
              <a:t>$ </a:t>
            </a:r>
            <a:r>
              <a:rPr lang="fr-FR" dirty="0" err="1" smtClean="0"/>
              <a:t>²plume</a:t>
            </a:r>
            <a:r>
              <a:rPr lang="fr-FR" dirty="0" smtClean="0"/>
              <a:t>$ noire$.</a:t>
            </a:r>
            <a:endParaRPr lang="fr-FR" dirty="0"/>
          </a:p>
          <a:p>
            <a:endParaRPr lang="fr-FR" dirty="0"/>
          </a:p>
          <a:p>
            <a:r>
              <a:rPr lang="fr-FR" dirty="0" smtClean="0"/>
              <a:t>Transforme le texte en le mettant au passé.</a:t>
            </a:r>
          </a:p>
          <a:p>
            <a:pPr lvl="2">
              <a:lnSpc>
                <a:spcPct val="100000"/>
              </a:lnSpc>
              <a:spcBef>
                <a:spcPts val="600"/>
              </a:spcBef>
            </a:pPr>
            <a:r>
              <a:rPr lang="fr-FR" dirty="0" smtClean="0"/>
              <a:t>Kevin est </a:t>
            </a:r>
            <a:r>
              <a:rPr lang="fr-FR" dirty="0" err="1" smtClean="0"/>
              <a:t>²chez</a:t>
            </a:r>
            <a:r>
              <a:rPr lang="fr-FR" dirty="0" smtClean="0"/>
              <a:t> </a:t>
            </a:r>
            <a:r>
              <a:rPr lang="fr-FR" dirty="0" err="1" smtClean="0"/>
              <a:t>²sa</a:t>
            </a:r>
            <a:r>
              <a:rPr lang="fr-FR" dirty="0" smtClean="0"/>
              <a:t> mamie</a:t>
            </a:r>
            <a:r>
              <a:rPr lang="fr-FR" sz="1400" dirty="0" smtClean="0"/>
              <a:t> </a:t>
            </a:r>
            <a:r>
              <a:rPr lang="fr-FR" dirty="0" smtClean="0"/>
              <a:t>. </a:t>
            </a:r>
            <a:r>
              <a:rPr lang="fr-FR" dirty="0" err="1" smtClean="0"/>
              <a:t>I²l</a:t>
            </a:r>
            <a:r>
              <a:rPr lang="fr-FR" dirty="0" smtClean="0"/>
              <a:t> </a:t>
            </a:r>
            <a:r>
              <a:rPr lang="fr-FR" dirty="0" err="1" smtClean="0"/>
              <a:t>²joue</a:t>
            </a:r>
            <a:r>
              <a:rPr lang="fr-FR" dirty="0" smtClean="0"/>
              <a:t> </a:t>
            </a:r>
            <a:r>
              <a:rPr lang="fr-FR" dirty="0" err="1" smtClean="0"/>
              <a:t>²avec</a:t>
            </a:r>
            <a:r>
              <a:rPr lang="fr-FR" dirty="0" smtClean="0"/>
              <a:t> </a:t>
            </a:r>
            <a:r>
              <a:rPr lang="fr-FR" dirty="0" err="1" smtClean="0"/>
              <a:t>²une</a:t>
            </a:r>
            <a:r>
              <a:rPr lang="fr-FR" dirty="0" smtClean="0"/>
              <a:t> </a:t>
            </a:r>
            <a:r>
              <a:rPr lang="fr-FR" dirty="0" err="1" smtClean="0"/>
              <a:t>²balle</a:t>
            </a:r>
            <a:r>
              <a:rPr lang="fr-FR" sz="1400" dirty="0"/>
              <a:t> </a:t>
            </a:r>
            <a:r>
              <a:rPr lang="fr-FR" dirty="0" smtClean="0"/>
              <a:t>. </a:t>
            </a:r>
            <a:r>
              <a:rPr lang="fr-FR" dirty="0" err="1" smtClean="0"/>
              <a:t>I²l</a:t>
            </a:r>
            <a:r>
              <a:rPr lang="fr-FR" dirty="0" smtClean="0"/>
              <a:t> </a:t>
            </a:r>
            <a:r>
              <a:rPr lang="fr-FR" dirty="0" err="1" smtClean="0"/>
              <a:t>²lance</a:t>
            </a:r>
            <a:r>
              <a:rPr lang="fr-FR" dirty="0" smtClean="0"/>
              <a:t> </a:t>
            </a:r>
            <a:r>
              <a:rPr lang="fr-FR" dirty="0" err="1" smtClean="0"/>
              <a:t>²la</a:t>
            </a:r>
            <a:r>
              <a:rPr lang="fr-FR" dirty="0" smtClean="0"/>
              <a:t> </a:t>
            </a:r>
            <a:r>
              <a:rPr lang="fr-FR" dirty="0" err="1" smtClean="0"/>
              <a:t>²balle</a:t>
            </a:r>
            <a:r>
              <a:rPr lang="fr-FR" dirty="0" smtClean="0"/>
              <a:t> </a:t>
            </a:r>
            <a:r>
              <a:rPr lang="fr-FR" dirty="0" err="1" smtClean="0"/>
              <a:t>²a</a:t>
            </a:r>
            <a:r>
              <a:rPr lang="fr-FR" dirty="0" smtClean="0"/>
              <a:t> </a:t>
            </a:r>
            <a:r>
              <a:rPr lang="fr-FR" dirty="0" err="1" smtClean="0"/>
              <a:t>²son</a:t>
            </a:r>
            <a:r>
              <a:rPr lang="fr-FR" dirty="0" smtClean="0"/>
              <a:t> </a:t>
            </a:r>
            <a:r>
              <a:rPr lang="fr-FR" dirty="0" err="1" smtClean="0"/>
              <a:t>²chien</a:t>
            </a:r>
            <a:r>
              <a:rPr lang="fr-FR" sz="1400" dirty="0"/>
              <a:t> </a:t>
            </a:r>
            <a:r>
              <a:rPr lang="fr-FR" dirty="0" smtClean="0"/>
              <a:t>. </a:t>
            </a:r>
            <a:r>
              <a:rPr lang="fr-FR" dirty="0" err="1" smtClean="0"/>
              <a:t>M²ai</a:t>
            </a:r>
            <a:r>
              <a:rPr lang="fr-FR" dirty="0" smtClean="0"/>
              <a:t>$ </a:t>
            </a:r>
            <a:r>
              <a:rPr lang="fr-FR" dirty="0" err="1" smtClean="0"/>
              <a:t>²son</a:t>
            </a:r>
            <a:r>
              <a:rPr lang="fr-FR" dirty="0" smtClean="0"/>
              <a:t> </a:t>
            </a:r>
            <a:r>
              <a:rPr lang="fr-FR" dirty="0" err="1" smtClean="0"/>
              <a:t>²chien</a:t>
            </a:r>
            <a:r>
              <a:rPr lang="fr-FR" dirty="0" smtClean="0"/>
              <a:t> ne ramène </a:t>
            </a:r>
            <a:r>
              <a:rPr lang="fr-FR" dirty="0" err="1" smtClean="0"/>
              <a:t>pa</a:t>
            </a:r>
            <a:r>
              <a:rPr lang="fr-FR" dirty="0" smtClean="0"/>
              <a:t>$ </a:t>
            </a:r>
            <a:r>
              <a:rPr lang="fr-FR" dirty="0" err="1" smtClean="0"/>
              <a:t>²la</a:t>
            </a:r>
            <a:r>
              <a:rPr lang="fr-FR" dirty="0" smtClean="0"/>
              <a:t> </a:t>
            </a:r>
            <a:r>
              <a:rPr lang="fr-FR" dirty="0" err="1" smtClean="0"/>
              <a:t>²balle</a:t>
            </a:r>
            <a:r>
              <a:rPr lang="fr-FR" sz="1400" dirty="0"/>
              <a:t> </a:t>
            </a:r>
            <a:r>
              <a:rPr lang="fr-FR" dirty="0" smtClean="0"/>
              <a:t>.</a:t>
            </a:r>
          </a:p>
          <a:p>
            <a:endParaRPr lang="fr-FR" dirty="0" smtClean="0"/>
          </a:p>
          <a:p>
            <a:r>
              <a:rPr lang="fr-FR" dirty="0" smtClean="0"/>
              <a:t>Quel est le mot étiquette des mots :</a:t>
            </a:r>
            <a:r>
              <a:rPr lang="fr-FR" u="none" dirty="0" smtClean="0"/>
              <a:t> fauteuil – canapé – armoire – chaise – table</a:t>
            </a:r>
          </a:p>
          <a:p>
            <a:r>
              <a:rPr lang="fr-FR" dirty="0" smtClean="0"/>
              <a:t>Complète la liste.</a:t>
            </a:r>
            <a:endParaRPr lang="fr-FR" dirty="0"/>
          </a:p>
          <a:p>
            <a:endParaRPr lang="fr-FR" u="none" dirty="0" smtClean="0"/>
          </a:p>
          <a:p>
            <a:r>
              <a:rPr lang="fr-FR" u="none" dirty="0" smtClean="0"/>
              <a:t>Exercice 6 sur feuille.</a:t>
            </a:r>
            <a:endParaRPr lang="fr-FR" u="none" dirty="0"/>
          </a:p>
        </p:txBody>
      </p:sp>
      <p:sp>
        <p:nvSpPr>
          <p:cNvPr id="5" name="Espace réservé du contenu 4"/>
          <p:cNvSpPr>
            <a:spLocks noGrp="1"/>
          </p:cNvSpPr>
          <p:nvPr>
            <p:ph sz="quarter" idx="11"/>
          </p:nvPr>
        </p:nvSpPr>
        <p:spPr/>
        <p:txBody>
          <a:bodyPr/>
          <a:lstStyle/>
          <a:p>
            <a:r>
              <a:rPr lang="fr-FR" dirty="0" smtClean="0"/>
              <a:t>Exercices</a:t>
            </a:r>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86" y="1124744"/>
            <a:ext cx="508221" cy="585168"/>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50" y="2155476"/>
            <a:ext cx="508221" cy="585168"/>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686" y="3580260"/>
            <a:ext cx="508221" cy="585168"/>
          </a:xfrm>
          <a:prstGeom prst="rect">
            <a:avLst/>
          </a:prstGeom>
        </p:spPr>
      </p:pic>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Noir de Laque</a:t>
            </a:r>
            <a:endParaRPr lang="fr-FR" dirty="0"/>
          </a:p>
        </p:txBody>
      </p:sp>
      <p:sp>
        <p:nvSpPr>
          <p:cNvPr id="6" name="Espace réservé du texte 5"/>
          <p:cNvSpPr>
            <a:spLocks noGrp="1"/>
          </p:cNvSpPr>
          <p:nvPr>
            <p:ph type="body" sz="quarter" idx="10"/>
          </p:nvPr>
        </p:nvSpPr>
        <p:spPr/>
        <p:txBody>
          <a:bodyPr/>
          <a:lstStyle/>
          <a:p>
            <a:pPr>
              <a:lnSpc>
                <a:spcPct val="100000"/>
              </a:lnSpc>
              <a:spcAft>
                <a:spcPts val="500"/>
              </a:spcAft>
            </a:pPr>
            <a:r>
              <a:rPr lang="fr-FR" dirty="0"/>
              <a:t>Noir   de   Laque   est   un   canard   tout   noir   avec   des   plumes   noires   et   brillantes.   Il   regarde   les   autres   canards   en   pensant :</a:t>
            </a:r>
          </a:p>
          <a:p>
            <a:pPr>
              <a:lnSpc>
                <a:spcPct val="100000"/>
              </a:lnSpc>
              <a:spcAft>
                <a:spcPts val="500"/>
              </a:spcAft>
            </a:pPr>
            <a:r>
              <a:rPr lang="fr-FR" dirty="0" smtClean="0"/>
              <a:t>– Bec-en-Trompette   </a:t>
            </a:r>
            <a:r>
              <a:rPr lang="fr-FR" dirty="0"/>
              <a:t>a   des   plumes   vertes.   Canard   Boiteux   a   des   plumes   bleues   et   moi,   je   n’ai   pas   de   belles   couleurs   comme   eux.</a:t>
            </a:r>
          </a:p>
          <a:p>
            <a:pPr>
              <a:lnSpc>
                <a:spcPct val="100000"/>
              </a:lnSpc>
              <a:spcAft>
                <a:spcPts val="500"/>
              </a:spcAft>
            </a:pPr>
            <a:r>
              <a:rPr lang="fr-FR" dirty="0"/>
              <a:t>Un   jour,   un   peintre   installe   son   chevalet   au   bord   de   la   mare.   Il   ouvre   sa   boite   de   peinture,   sort   ses   pinceaux,   sa   palette.   Il   étale   du   rouge,   du   marron,   du   noir.   Noir   de   Laque   est   curieux.   Il   va   voir   le   peintre   et   dit :</a:t>
            </a:r>
          </a:p>
          <a:p>
            <a:pPr>
              <a:lnSpc>
                <a:spcPct val="100000"/>
              </a:lnSpc>
              <a:spcAft>
                <a:spcPts val="500"/>
              </a:spcAft>
            </a:pPr>
            <a:r>
              <a:rPr lang="fr-FR" dirty="0"/>
              <a:t>– Tu   peux   mettre   un   peu   de   bleu   de   chaque   côté   sur   mes   ailes ?</a:t>
            </a:r>
          </a:p>
          <a:p>
            <a:pPr>
              <a:lnSpc>
                <a:spcPct val="100000"/>
              </a:lnSpc>
              <a:spcAft>
                <a:spcPts val="500"/>
              </a:spcAft>
            </a:pPr>
            <a:r>
              <a:rPr lang="fr-FR" dirty="0"/>
              <a:t>Le   peintre   dessine   deux   jolis   points   bleus   sur   les   ailes   de   Noir   de   Laque.   Le   canard   ne   bouge   pas   et   dit :</a:t>
            </a:r>
          </a:p>
          <a:p>
            <a:pPr>
              <a:lnSpc>
                <a:spcPct val="100000"/>
              </a:lnSpc>
              <a:spcAft>
                <a:spcPts val="500"/>
              </a:spcAft>
            </a:pPr>
            <a:r>
              <a:rPr lang="fr-FR" dirty="0"/>
              <a:t>– Je   veux   aussi   du   vert !</a:t>
            </a:r>
          </a:p>
          <a:p>
            <a:pPr>
              <a:lnSpc>
                <a:spcPct val="100000"/>
              </a:lnSpc>
              <a:spcAft>
                <a:spcPts val="500"/>
              </a:spcAft>
            </a:pPr>
            <a:r>
              <a:rPr lang="fr-FR" dirty="0"/>
              <a:t>Le   peintre   met   un   cercle   vert   autour   des   deux   taches   bleues.   Puis   il   prend   des   paillettes   d’or   dans   le   creux   de   sa   main.   Il   saupoudre   la   tache   bleue   et   le   cercle   vert.   Noir   de   Laque   est   content,   tous   les   autres   canards   l’admirent.   Ils   le   trouvent   très   beau.   Mais   voilà   que   le   ciel   devient   noir.   Il   se   met   à   pleuvoir.</a:t>
            </a:r>
          </a:p>
          <a:p>
            <a:pPr algn="r">
              <a:lnSpc>
                <a:spcPct val="100000"/>
              </a:lnSpc>
            </a:pPr>
            <a:r>
              <a:rPr lang="fr-FR" sz="1600" b="0" dirty="0">
                <a:latin typeface="Tahoma" panose="020B0604030504040204" pitchFamily="34" charset="0"/>
                <a:ea typeface="Tahoma" panose="020B0604030504040204" pitchFamily="34" charset="0"/>
                <a:cs typeface="Tahoma" panose="020B0604030504040204" pitchFamily="34" charset="0"/>
              </a:rPr>
              <a:t>Extrait  simplifié  à  partir  de  </a:t>
            </a:r>
            <a:r>
              <a:rPr lang="fr-FR" sz="1600" i="1" dirty="0">
                <a:latin typeface="Tahoma" panose="020B0604030504040204" pitchFamily="34" charset="0"/>
                <a:ea typeface="Tahoma" panose="020B0604030504040204" pitchFamily="34" charset="0"/>
                <a:cs typeface="Tahoma" panose="020B0604030504040204" pitchFamily="34" charset="0"/>
              </a:rPr>
              <a:t>Noir  de  Laque</a:t>
            </a:r>
            <a:r>
              <a:rPr lang="fr-FR" sz="1600" b="0" dirty="0">
                <a:latin typeface="Tahoma" panose="020B0604030504040204" pitchFamily="34" charset="0"/>
                <a:ea typeface="Tahoma" panose="020B0604030504040204" pitchFamily="34" charset="0"/>
                <a:cs typeface="Tahoma" panose="020B0604030504040204" pitchFamily="34" charset="0"/>
              </a:rPr>
              <a:t>,</a:t>
            </a:r>
          </a:p>
          <a:p>
            <a:pPr algn="r">
              <a:lnSpc>
                <a:spcPct val="100000"/>
              </a:lnSpc>
            </a:pPr>
            <a:r>
              <a:rPr lang="fr-FR" sz="1600" b="0" dirty="0">
                <a:latin typeface="Tahoma" panose="020B0604030504040204" pitchFamily="34" charset="0"/>
                <a:ea typeface="Tahoma" panose="020B0604030504040204" pitchFamily="34" charset="0"/>
                <a:cs typeface="Tahoma" panose="020B0604030504040204" pitchFamily="34" charset="0"/>
              </a:rPr>
              <a:t>de  Roselyne  </a:t>
            </a:r>
            <a:r>
              <a:rPr lang="fr-FR" sz="1600" b="0" dirty="0" smtClean="0">
                <a:latin typeface="Tahoma" panose="020B0604030504040204" pitchFamily="34" charset="0"/>
                <a:ea typeface="Tahoma" panose="020B0604030504040204" pitchFamily="34" charset="0"/>
                <a:cs typeface="Tahoma" panose="020B0604030504040204" pitchFamily="34" charset="0"/>
              </a:rPr>
              <a:t>Morel ; Éditions  </a:t>
            </a:r>
            <a:r>
              <a:rPr lang="fr-FR" sz="1600" b="0" dirty="0">
                <a:latin typeface="Tahoma" panose="020B0604030504040204" pitchFamily="34" charset="0"/>
                <a:ea typeface="Tahoma" panose="020B0604030504040204" pitchFamily="34" charset="0"/>
                <a:cs typeface="Tahoma" panose="020B0604030504040204" pitchFamily="34" charset="0"/>
              </a:rPr>
              <a:t>Gautier-</a:t>
            </a:r>
            <a:r>
              <a:rPr lang="fr-FR" sz="1600" b="0" dirty="0" err="1">
                <a:latin typeface="Tahoma" panose="020B0604030504040204" pitchFamily="34" charset="0"/>
                <a:ea typeface="Tahoma" panose="020B0604030504040204" pitchFamily="34" charset="0"/>
                <a:cs typeface="Tahoma" panose="020B0604030504040204" pitchFamily="34" charset="0"/>
              </a:rPr>
              <a:t>Languereau</a:t>
            </a:r>
            <a:endParaRPr lang="fr-FR" sz="1600" b="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 Lecture silencieuse du texte.</a:t>
            </a:r>
          </a:p>
          <a:p>
            <a:r>
              <a:rPr lang="fr-FR" dirty="0" smtClean="0"/>
              <a:t>Puis lecture collective du texte, une fois.</a:t>
            </a:r>
          </a:p>
          <a:p>
            <a:endParaRPr lang="fr-FR" dirty="0"/>
          </a:p>
          <a:p>
            <a:r>
              <a:rPr lang="fr-FR" dirty="0" smtClean="0"/>
              <a:t>* Collectivement, résumer / raconter ce texte.</a:t>
            </a:r>
          </a:p>
          <a:p>
            <a:r>
              <a:rPr lang="fr-FR" dirty="0" smtClean="0"/>
              <a:t>Essayer de dégager la structure en trois parties du texte : la présentation du canard et de son problème ; ce qui se passe pour résoudre son problème ; la fin.</a:t>
            </a:r>
          </a:p>
          <a:p>
            <a:endParaRPr lang="fr-FR" dirty="0" smtClean="0"/>
          </a:p>
          <a:p>
            <a:r>
              <a:rPr lang="fr-FR" dirty="0" smtClean="0"/>
              <a:t>* Discuter sur chacun de ses points :</a:t>
            </a:r>
          </a:p>
          <a:p>
            <a:r>
              <a:rPr lang="fr-FR" dirty="0" smtClean="0"/>
              <a:t>Le canard est-il réellement moche, ordinaire ?</a:t>
            </a:r>
          </a:p>
          <a:p>
            <a:r>
              <a:rPr lang="fr-FR" dirty="0" smtClean="0"/>
              <a:t> </a:t>
            </a:r>
            <a:r>
              <a:rPr lang="fr-FR" dirty="0" err="1" smtClean="0"/>
              <a:t>A-t-il</a:t>
            </a:r>
            <a:r>
              <a:rPr lang="fr-FR" dirty="0" smtClean="0"/>
              <a:t> raison de vouloir changer ?</a:t>
            </a:r>
          </a:p>
          <a:p>
            <a:r>
              <a:rPr lang="fr-FR" dirty="0" smtClean="0"/>
              <a:t>Est-ce lui qui trouve un moyen de résoudre son problème ou bien s’adresse-t-il à quelqu’un pour lui trouver une solution (afin de dégager la nuance entre : oui c’est lui qui cherche une solution, mais il demande ensuite à un tiers ; ce n’est pas le tiers qui trouve la solution) ?</a:t>
            </a:r>
          </a:p>
          <a:p>
            <a:r>
              <a:rPr lang="fr-FR" dirty="0" smtClean="0"/>
              <a:t>Que pense-t-on de la fin ? Est-ce une fin telle que le canard va l’aimer ?</a:t>
            </a:r>
            <a:endParaRPr lang="fr-FR" dirty="0"/>
          </a:p>
          <a:p>
            <a:endParaRPr lang="fr-FR" dirty="0" smtClean="0"/>
          </a:p>
          <a:p>
            <a:r>
              <a:rPr lang="fr-FR" dirty="0" smtClean="0"/>
              <a:t>Questions de compréhension, à faire à l’écrit </a:t>
            </a:r>
            <a:r>
              <a:rPr lang="fr-FR" sz="2200" b="1" dirty="0">
                <a:solidFill>
                  <a:srgbClr val="00B050"/>
                </a:solidFill>
                <a:latin typeface="Gabriola" panose="04040605051002020D02" pitchFamily="82" charset="0"/>
              </a:rPr>
              <a:t>(voir diapo suivante) </a:t>
            </a:r>
            <a:r>
              <a:rPr lang="fr-FR" dirty="0" smtClean="0"/>
              <a:t>:</a:t>
            </a:r>
          </a:p>
          <a:p>
            <a:pPr marL="342900" lvl="1" indent="-342900">
              <a:buFont typeface="+mj-lt"/>
              <a:buAutoNum type="arabicParenR"/>
            </a:pPr>
            <a:r>
              <a:rPr lang="fr-FR" dirty="0"/>
              <a:t>Qui sont les personnages ?</a:t>
            </a:r>
          </a:p>
          <a:p>
            <a:pPr marL="342900" lvl="1" indent="-342900">
              <a:buFont typeface="+mj-lt"/>
              <a:buAutoNum type="arabicParenR"/>
            </a:pPr>
            <a:r>
              <a:rPr lang="fr-FR" dirty="0"/>
              <a:t>Où se passe l’histoire ?</a:t>
            </a:r>
          </a:p>
          <a:p>
            <a:pPr marL="342900" lvl="1" indent="-342900">
              <a:buFont typeface="+mj-lt"/>
              <a:buAutoNum type="arabicParenR"/>
            </a:pPr>
            <a:r>
              <a:rPr lang="fr-FR" dirty="0"/>
              <a:t>Que fait le peintre ?</a:t>
            </a:r>
          </a:p>
          <a:p>
            <a:pPr marL="342900" lvl="1" indent="-342900">
              <a:buFont typeface="+mj-lt"/>
              <a:buAutoNum type="arabicParenR"/>
            </a:pPr>
            <a:r>
              <a:rPr lang="fr-FR" dirty="0"/>
              <a:t>Pourquoi Noir de Laque </a:t>
            </a:r>
            <a:r>
              <a:rPr lang="fr-FR" dirty="0" err="1"/>
              <a:t>veut-il</a:t>
            </a:r>
            <a:r>
              <a:rPr lang="fr-FR" dirty="0"/>
              <a:t> des couleurs ?</a:t>
            </a:r>
          </a:p>
          <a:p>
            <a:pPr marL="342900" lvl="1" indent="-342900">
              <a:buFont typeface="+mj-lt"/>
              <a:buAutoNum type="arabicParenR"/>
            </a:pPr>
            <a:r>
              <a:rPr lang="fr-FR" dirty="0"/>
              <a:t>Quelles sont les couleurs sur la palette du peintre ?</a:t>
            </a:r>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pPr marL="0"/>
            <a:r>
              <a:rPr lang="fr-FR" dirty="0" smtClean="0"/>
              <a:t>Réponds aux questions, en faisant une phrase correcte :</a:t>
            </a:r>
          </a:p>
          <a:p>
            <a:pPr lvl="2" indent="-360000">
              <a:buFont typeface="+mj-lt"/>
              <a:buAutoNum type="arabicParenR"/>
            </a:pPr>
            <a:r>
              <a:rPr lang="fr-FR" dirty="0" err="1" smtClean="0"/>
              <a:t>Q²ui</a:t>
            </a:r>
            <a:r>
              <a:rPr lang="fr-FR" dirty="0" smtClean="0"/>
              <a:t> </a:t>
            </a:r>
            <a:r>
              <a:rPr lang="fr-FR" u="sng" dirty="0" err="1" smtClean="0"/>
              <a:t>²sont</a:t>
            </a:r>
            <a:r>
              <a:rPr lang="fr-FR" dirty="0" smtClean="0"/>
              <a:t> </a:t>
            </a:r>
            <a:r>
              <a:rPr lang="fr-FR" u="sng" dirty="0" err="1" smtClean="0"/>
              <a:t>²le</a:t>
            </a:r>
            <a:r>
              <a:rPr lang="fr-FR" u="sng" dirty="0" smtClean="0"/>
              <a:t>$ </a:t>
            </a:r>
            <a:r>
              <a:rPr lang="fr-FR" u="sng" dirty="0" err="1" smtClean="0"/>
              <a:t>²personnage</a:t>
            </a:r>
            <a:r>
              <a:rPr lang="fr-FR" u="sng" dirty="0" smtClean="0"/>
              <a:t>$</a:t>
            </a:r>
            <a:r>
              <a:rPr lang="fr-FR" dirty="0" smtClean="0"/>
              <a:t> </a:t>
            </a:r>
            <a:r>
              <a:rPr lang="fr-FR" dirty="0"/>
              <a:t>?</a:t>
            </a:r>
          </a:p>
          <a:p>
            <a:pPr lvl="2" indent="-360000">
              <a:buFont typeface="+mj-lt"/>
              <a:buAutoNum type="arabicParenR"/>
            </a:pPr>
            <a:r>
              <a:rPr lang="fr-FR" dirty="0" err="1" smtClean="0"/>
              <a:t>O²ù</a:t>
            </a:r>
            <a:r>
              <a:rPr lang="fr-FR" dirty="0" smtClean="0"/>
              <a:t> </a:t>
            </a:r>
            <a:r>
              <a:rPr lang="fr-FR" u="sng" dirty="0" err="1" smtClean="0"/>
              <a:t>²se</a:t>
            </a:r>
            <a:r>
              <a:rPr lang="fr-FR" u="sng" dirty="0" smtClean="0"/>
              <a:t> </a:t>
            </a:r>
            <a:r>
              <a:rPr lang="fr-FR" u="sng" dirty="0" err="1" smtClean="0"/>
              <a:t>²passe</a:t>
            </a:r>
            <a:r>
              <a:rPr lang="fr-FR" dirty="0" smtClean="0"/>
              <a:t> </a:t>
            </a:r>
            <a:r>
              <a:rPr lang="fr-FR" u="sng" dirty="0" smtClean="0"/>
              <a:t>²l’</a:t>
            </a:r>
            <a:r>
              <a:rPr lang="fr-FR" u="sng" dirty="0" err="1" smtClean="0"/>
              <a:t>²histoire</a:t>
            </a:r>
            <a:r>
              <a:rPr lang="fr-FR" dirty="0" smtClean="0"/>
              <a:t> </a:t>
            </a:r>
            <a:r>
              <a:rPr lang="fr-FR" dirty="0"/>
              <a:t>?</a:t>
            </a:r>
          </a:p>
          <a:p>
            <a:pPr lvl="2" indent="-360000">
              <a:buFont typeface="+mj-lt"/>
              <a:buAutoNum type="arabicParenR"/>
            </a:pPr>
            <a:r>
              <a:rPr lang="fr-FR" dirty="0" err="1" smtClean="0"/>
              <a:t>Q²ue</a:t>
            </a:r>
            <a:r>
              <a:rPr lang="fr-FR" dirty="0" smtClean="0"/>
              <a:t> </a:t>
            </a:r>
            <a:r>
              <a:rPr lang="fr-FR" dirty="0" err="1" smtClean="0"/>
              <a:t>²fait</a:t>
            </a:r>
            <a:r>
              <a:rPr lang="fr-FR" dirty="0" smtClean="0"/>
              <a:t> </a:t>
            </a:r>
            <a:r>
              <a:rPr lang="fr-FR" u="sng" dirty="0" err="1" smtClean="0"/>
              <a:t>²le</a:t>
            </a:r>
            <a:r>
              <a:rPr lang="fr-FR" u="sng" dirty="0" smtClean="0"/>
              <a:t> </a:t>
            </a:r>
            <a:r>
              <a:rPr lang="fr-FR" u="sng" dirty="0" err="1" smtClean="0"/>
              <a:t>²peintre</a:t>
            </a:r>
            <a:r>
              <a:rPr lang="fr-FR" dirty="0" smtClean="0"/>
              <a:t> </a:t>
            </a:r>
            <a:r>
              <a:rPr lang="fr-FR" dirty="0"/>
              <a:t>?</a:t>
            </a:r>
          </a:p>
          <a:p>
            <a:pPr lvl="2" indent="-360000">
              <a:buFont typeface="+mj-lt"/>
              <a:buAutoNum type="arabicParenR"/>
            </a:pPr>
            <a:r>
              <a:rPr lang="fr-FR" dirty="0" err="1" smtClean="0"/>
              <a:t>P²ourquoi</a:t>
            </a:r>
            <a:r>
              <a:rPr lang="fr-FR" dirty="0" smtClean="0"/>
              <a:t> </a:t>
            </a:r>
            <a:r>
              <a:rPr lang="fr-FR" dirty="0"/>
              <a:t>Noir </a:t>
            </a:r>
            <a:r>
              <a:rPr lang="fr-FR" dirty="0" err="1" smtClean="0"/>
              <a:t>²de</a:t>
            </a:r>
            <a:r>
              <a:rPr lang="fr-FR" dirty="0" smtClean="0"/>
              <a:t> </a:t>
            </a:r>
            <a:r>
              <a:rPr lang="fr-FR" dirty="0"/>
              <a:t>Laque </a:t>
            </a:r>
            <a:r>
              <a:rPr lang="fr-FR" u="sng" dirty="0" smtClean="0"/>
              <a:t>veut</a:t>
            </a:r>
            <a:r>
              <a:rPr lang="fr-FR" dirty="0" smtClean="0"/>
              <a:t>-</a:t>
            </a:r>
            <a:r>
              <a:rPr lang="fr-FR" u="sng" dirty="0" err="1" smtClean="0"/>
              <a:t>²il</a:t>
            </a:r>
            <a:r>
              <a:rPr lang="fr-FR" dirty="0" smtClean="0"/>
              <a:t> </a:t>
            </a:r>
            <a:r>
              <a:rPr lang="fr-FR" u="sng" dirty="0" err="1" smtClean="0"/>
              <a:t>²de</a:t>
            </a:r>
            <a:r>
              <a:rPr lang="fr-FR" u="sng" dirty="0" smtClean="0"/>
              <a:t>$ </a:t>
            </a:r>
            <a:r>
              <a:rPr lang="fr-FR" u="sng" dirty="0" err="1" smtClean="0"/>
              <a:t>²couleur</a:t>
            </a:r>
            <a:r>
              <a:rPr lang="fr-FR" u="sng" dirty="0" smtClean="0"/>
              <a:t>$</a:t>
            </a:r>
            <a:r>
              <a:rPr lang="fr-FR" dirty="0" smtClean="0"/>
              <a:t> </a:t>
            </a:r>
            <a:r>
              <a:rPr lang="fr-FR" dirty="0"/>
              <a:t>?</a:t>
            </a:r>
          </a:p>
          <a:p>
            <a:pPr lvl="2" indent="-360000">
              <a:buFont typeface="+mj-lt"/>
              <a:buAutoNum type="arabicParenR"/>
            </a:pPr>
            <a:r>
              <a:rPr lang="fr-FR" dirty="0" err="1" smtClean="0"/>
              <a:t>Q²uelle</a:t>
            </a:r>
            <a:r>
              <a:rPr lang="fr-FR" dirty="0" smtClean="0"/>
              <a:t>$ </a:t>
            </a:r>
            <a:r>
              <a:rPr lang="fr-FR" u="sng" dirty="0" err="1" smtClean="0"/>
              <a:t>²sont</a:t>
            </a:r>
            <a:r>
              <a:rPr lang="fr-FR" dirty="0" smtClean="0"/>
              <a:t> </a:t>
            </a:r>
            <a:r>
              <a:rPr lang="fr-FR" u="sng" dirty="0" err="1" smtClean="0"/>
              <a:t>²le</a:t>
            </a:r>
            <a:r>
              <a:rPr lang="fr-FR" u="sng" dirty="0" smtClean="0"/>
              <a:t>$ </a:t>
            </a:r>
            <a:r>
              <a:rPr lang="fr-FR" u="sng" dirty="0" err="1" smtClean="0"/>
              <a:t>²couleur</a:t>
            </a:r>
            <a:r>
              <a:rPr lang="fr-FR" u="sng" dirty="0" smtClean="0"/>
              <a:t>$</a:t>
            </a:r>
            <a:r>
              <a:rPr lang="fr-FR" dirty="0" smtClean="0"/>
              <a:t> </a:t>
            </a:r>
            <a:r>
              <a:rPr lang="fr-FR" dirty="0" err="1" smtClean="0"/>
              <a:t>²sur</a:t>
            </a:r>
            <a:r>
              <a:rPr lang="fr-FR" dirty="0" smtClean="0"/>
              <a:t> </a:t>
            </a:r>
            <a:r>
              <a:rPr lang="fr-FR" dirty="0" err="1" smtClean="0"/>
              <a:t>²la</a:t>
            </a:r>
            <a:r>
              <a:rPr lang="fr-FR" dirty="0" smtClean="0"/>
              <a:t> </a:t>
            </a:r>
            <a:r>
              <a:rPr lang="fr-FR" dirty="0" err="1" smtClean="0"/>
              <a:t>²palette</a:t>
            </a:r>
            <a:r>
              <a:rPr lang="fr-FR" dirty="0" smtClean="0"/>
              <a:t> </a:t>
            </a:r>
            <a:r>
              <a:rPr lang="fr-FR" u="sng" dirty="0" err="1" smtClean="0"/>
              <a:t>²du</a:t>
            </a:r>
            <a:r>
              <a:rPr lang="fr-FR" u="sng" dirty="0" smtClean="0"/>
              <a:t> </a:t>
            </a:r>
            <a:r>
              <a:rPr lang="fr-FR" u="sng" dirty="0" err="1" smtClean="0"/>
              <a:t>²peintre</a:t>
            </a:r>
            <a:r>
              <a:rPr lang="fr-FR" dirty="0" smtClean="0"/>
              <a:t> </a:t>
            </a:r>
            <a:r>
              <a:rPr lang="fr-FR" dirty="0"/>
              <a:t>?</a:t>
            </a:r>
          </a:p>
        </p:txBody>
      </p:sp>
      <p:sp>
        <p:nvSpPr>
          <p:cNvPr id="6" name="Espace réservé du contenu 5"/>
          <p:cNvSpPr>
            <a:spLocks noGrp="1"/>
          </p:cNvSpPr>
          <p:nvPr>
            <p:ph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516823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- 2</a:t>
            </a:r>
            <a:endParaRPr lang="fr-FR" sz="3000" dirty="0">
              <a:latin typeface="Lilly" pitchFamily="2" charset="0"/>
            </a:endParaRPr>
          </a:p>
        </p:txBody>
      </p:sp>
    </p:spTree>
    <p:extLst>
      <p:ext uri="{BB962C8B-B14F-4D97-AF65-F5344CB8AC3E}">
        <p14:creationId xmlns:p14="http://schemas.microsoft.com/office/powerpoint/2010/main" val="3467384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pPr marL="0"/>
            <a:r>
              <a:rPr lang="fr-FR" dirty="0" smtClean="0"/>
              <a:t>Réponds aux questions, en faisant une phrase correcte :</a:t>
            </a:r>
          </a:p>
          <a:p>
            <a:pPr lvl="2" indent="-360000">
              <a:buFont typeface="+mj-lt"/>
              <a:buAutoNum type="arabicParenR"/>
            </a:pPr>
            <a:r>
              <a:rPr lang="fr-FR" dirty="0" err="1" smtClean="0"/>
              <a:t>Q²ui</a:t>
            </a:r>
            <a:r>
              <a:rPr lang="fr-FR" dirty="0" smtClean="0"/>
              <a:t> </a:t>
            </a:r>
            <a:r>
              <a:rPr lang="fr-FR" u="sng" dirty="0" err="1" smtClean="0"/>
              <a:t>²sont</a:t>
            </a:r>
            <a:r>
              <a:rPr lang="fr-FR" dirty="0" smtClean="0"/>
              <a:t> </a:t>
            </a:r>
            <a:r>
              <a:rPr lang="fr-FR" u="sng" dirty="0" err="1" smtClean="0"/>
              <a:t>²le</a:t>
            </a:r>
            <a:r>
              <a:rPr lang="fr-FR" u="sng" dirty="0" smtClean="0"/>
              <a:t>$ </a:t>
            </a:r>
            <a:r>
              <a:rPr lang="fr-FR" u="sng" dirty="0" err="1" smtClean="0"/>
              <a:t>²personnage</a:t>
            </a:r>
            <a:r>
              <a:rPr lang="fr-FR" u="sng" dirty="0" smtClean="0"/>
              <a:t>$</a:t>
            </a:r>
            <a:r>
              <a:rPr lang="fr-FR" dirty="0" smtClean="0"/>
              <a:t> </a:t>
            </a:r>
            <a:r>
              <a:rPr lang="fr-FR" dirty="0"/>
              <a:t>?</a:t>
            </a:r>
          </a:p>
          <a:p>
            <a:pPr lvl="2" indent="-360000">
              <a:lnSpc>
                <a:spcPct val="450000"/>
              </a:lnSpc>
              <a:buFont typeface="+mj-lt"/>
              <a:buAutoNum type="arabicParenR"/>
            </a:pPr>
            <a:r>
              <a:rPr lang="fr-FR" dirty="0" err="1" smtClean="0"/>
              <a:t>O²ù</a:t>
            </a:r>
            <a:r>
              <a:rPr lang="fr-FR" dirty="0" smtClean="0"/>
              <a:t> </a:t>
            </a:r>
            <a:r>
              <a:rPr lang="fr-FR" u="sng" dirty="0" err="1" smtClean="0"/>
              <a:t>²se</a:t>
            </a:r>
            <a:r>
              <a:rPr lang="fr-FR" u="sng" dirty="0" smtClean="0"/>
              <a:t> </a:t>
            </a:r>
            <a:r>
              <a:rPr lang="fr-FR" u="sng" dirty="0" err="1" smtClean="0"/>
              <a:t>²passe</a:t>
            </a:r>
            <a:r>
              <a:rPr lang="fr-FR" dirty="0" smtClean="0"/>
              <a:t> </a:t>
            </a:r>
            <a:r>
              <a:rPr lang="fr-FR" u="sng" dirty="0" smtClean="0"/>
              <a:t>²l’</a:t>
            </a:r>
            <a:r>
              <a:rPr lang="fr-FR" u="sng" dirty="0" err="1" smtClean="0"/>
              <a:t>²histoire</a:t>
            </a:r>
            <a:r>
              <a:rPr lang="fr-FR" dirty="0" smtClean="0"/>
              <a:t> </a:t>
            </a:r>
            <a:r>
              <a:rPr lang="fr-FR" dirty="0"/>
              <a:t>?</a:t>
            </a:r>
          </a:p>
          <a:p>
            <a:pPr lvl="2" indent="-360000">
              <a:lnSpc>
                <a:spcPct val="450000"/>
              </a:lnSpc>
              <a:buFont typeface="+mj-lt"/>
              <a:buAutoNum type="arabicParenR"/>
            </a:pPr>
            <a:r>
              <a:rPr lang="fr-FR" dirty="0" err="1" smtClean="0"/>
              <a:t>Q²ue</a:t>
            </a:r>
            <a:r>
              <a:rPr lang="fr-FR" dirty="0" smtClean="0"/>
              <a:t> </a:t>
            </a:r>
            <a:r>
              <a:rPr lang="fr-FR" dirty="0" err="1" smtClean="0"/>
              <a:t>²fait</a:t>
            </a:r>
            <a:r>
              <a:rPr lang="fr-FR" dirty="0" smtClean="0"/>
              <a:t> </a:t>
            </a:r>
            <a:r>
              <a:rPr lang="fr-FR" u="sng" dirty="0" err="1" smtClean="0"/>
              <a:t>²le</a:t>
            </a:r>
            <a:r>
              <a:rPr lang="fr-FR" u="sng" dirty="0" smtClean="0"/>
              <a:t> </a:t>
            </a:r>
            <a:r>
              <a:rPr lang="fr-FR" u="sng" dirty="0" err="1" smtClean="0"/>
              <a:t>²peintre</a:t>
            </a:r>
            <a:r>
              <a:rPr lang="fr-FR" dirty="0" smtClean="0"/>
              <a:t> </a:t>
            </a:r>
            <a:r>
              <a:rPr lang="fr-FR" dirty="0" smtClean="0"/>
              <a:t>?</a:t>
            </a:r>
            <a:endParaRPr lang="fr-FR" dirty="0"/>
          </a:p>
        </p:txBody>
      </p:sp>
      <p:sp>
        <p:nvSpPr>
          <p:cNvPr id="6" name="Espace réservé du contenu 5"/>
          <p:cNvSpPr>
            <a:spLocks noGrp="1"/>
          </p:cNvSpPr>
          <p:nvPr>
            <p:ph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2072703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pPr marL="0"/>
            <a:r>
              <a:rPr lang="fr-FR" dirty="0" smtClean="0"/>
              <a:t>Réponds aux questions, en faisant une phrase correcte :</a:t>
            </a:r>
          </a:p>
          <a:p>
            <a:pPr marL="355600" lvl="2" indent="-355600">
              <a:buFont typeface="+mj-lt"/>
              <a:buAutoNum type="arabicParenR" startAt="4"/>
            </a:pPr>
            <a:r>
              <a:rPr lang="fr-FR" dirty="0" err="1" smtClean="0"/>
              <a:t>P²ourquoi</a:t>
            </a:r>
            <a:r>
              <a:rPr lang="fr-FR" dirty="0" smtClean="0"/>
              <a:t> </a:t>
            </a:r>
            <a:r>
              <a:rPr lang="fr-FR" dirty="0"/>
              <a:t>Noir </a:t>
            </a:r>
            <a:r>
              <a:rPr lang="fr-FR" dirty="0" err="1" smtClean="0"/>
              <a:t>²de</a:t>
            </a:r>
            <a:r>
              <a:rPr lang="fr-FR" dirty="0" smtClean="0"/>
              <a:t> </a:t>
            </a:r>
            <a:r>
              <a:rPr lang="fr-FR" dirty="0"/>
              <a:t>Laque </a:t>
            </a:r>
            <a:r>
              <a:rPr lang="fr-FR" u="sng" dirty="0" smtClean="0"/>
              <a:t>veut</a:t>
            </a:r>
            <a:r>
              <a:rPr lang="fr-FR" dirty="0" smtClean="0"/>
              <a:t>-</a:t>
            </a:r>
            <a:r>
              <a:rPr lang="fr-FR" u="sng" dirty="0" err="1" smtClean="0"/>
              <a:t>²il</a:t>
            </a:r>
            <a:r>
              <a:rPr lang="fr-FR" dirty="0" smtClean="0"/>
              <a:t> </a:t>
            </a:r>
            <a:r>
              <a:rPr lang="fr-FR" u="sng" dirty="0" err="1" smtClean="0"/>
              <a:t>²de</a:t>
            </a:r>
            <a:r>
              <a:rPr lang="fr-FR" u="sng" dirty="0" smtClean="0"/>
              <a:t>$ </a:t>
            </a:r>
            <a:r>
              <a:rPr lang="fr-FR" u="sng" dirty="0" err="1" smtClean="0"/>
              <a:t>²couleur</a:t>
            </a:r>
            <a:r>
              <a:rPr lang="fr-FR" u="sng" dirty="0" smtClean="0"/>
              <a:t>$</a:t>
            </a:r>
            <a:r>
              <a:rPr lang="fr-FR" dirty="0" smtClean="0"/>
              <a:t> </a:t>
            </a:r>
            <a:r>
              <a:rPr lang="fr-FR" dirty="0"/>
              <a:t>?</a:t>
            </a:r>
          </a:p>
          <a:p>
            <a:pPr lvl="2" indent="-360000">
              <a:lnSpc>
                <a:spcPct val="600000"/>
              </a:lnSpc>
              <a:buFont typeface="+mj-lt"/>
              <a:buAutoNum type="arabicParenR" startAt="4"/>
            </a:pPr>
            <a:r>
              <a:rPr lang="fr-FR" dirty="0" err="1" smtClean="0"/>
              <a:t>Q²uelle</a:t>
            </a:r>
            <a:r>
              <a:rPr lang="fr-FR" dirty="0" smtClean="0"/>
              <a:t>$ </a:t>
            </a:r>
            <a:r>
              <a:rPr lang="fr-FR" u="sng" dirty="0" err="1" smtClean="0"/>
              <a:t>²sont</a:t>
            </a:r>
            <a:r>
              <a:rPr lang="fr-FR" dirty="0" smtClean="0"/>
              <a:t> </a:t>
            </a:r>
            <a:r>
              <a:rPr lang="fr-FR" u="sng" dirty="0" err="1" smtClean="0"/>
              <a:t>²le</a:t>
            </a:r>
            <a:r>
              <a:rPr lang="fr-FR" u="sng" dirty="0" smtClean="0"/>
              <a:t>$ </a:t>
            </a:r>
            <a:r>
              <a:rPr lang="fr-FR" u="sng" dirty="0" err="1" smtClean="0"/>
              <a:t>²couleur</a:t>
            </a:r>
            <a:r>
              <a:rPr lang="fr-FR" u="sng" dirty="0" smtClean="0"/>
              <a:t>$</a:t>
            </a:r>
            <a:r>
              <a:rPr lang="fr-FR" dirty="0" smtClean="0"/>
              <a:t> </a:t>
            </a:r>
            <a:r>
              <a:rPr lang="fr-FR" dirty="0" err="1" smtClean="0"/>
              <a:t>²sur</a:t>
            </a:r>
            <a:r>
              <a:rPr lang="fr-FR" dirty="0" smtClean="0"/>
              <a:t> </a:t>
            </a:r>
            <a:r>
              <a:rPr lang="fr-FR" dirty="0" err="1" smtClean="0"/>
              <a:t>²la</a:t>
            </a:r>
            <a:r>
              <a:rPr lang="fr-FR" dirty="0" smtClean="0"/>
              <a:t> </a:t>
            </a:r>
            <a:r>
              <a:rPr lang="fr-FR" dirty="0" err="1" smtClean="0"/>
              <a:t>²palette</a:t>
            </a:r>
            <a:r>
              <a:rPr lang="fr-FR" dirty="0" smtClean="0"/>
              <a:t> </a:t>
            </a:r>
            <a:r>
              <a:rPr lang="fr-FR" u="sng" dirty="0" err="1" smtClean="0"/>
              <a:t>²du</a:t>
            </a:r>
            <a:r>
              <a:rPr lang="fr-FR" u="sng" dirty="0" smtClean="0"/>
              <a:t> </a:t>
            </a:r>
            <a:r>
              <a:rPr lang="fr-FR" u="sng" dirty="0" err="1" smtClean="0"/>
              <a:t>²peintre</a:t>
            </a:r>
            <a:r>
              <a:rPr lang="fr-FR" dirty="0" smtClean="0"/>
              <a:t> </a:t>
            </a:r>
            <a:r>
              <a:rPr lang="fr-FR" dirty="0"/>
              <a:t>?</a:t>
            </a:r>
          </a:p>
        </p:txBody>
      </p:sp>
      <p:sp>
        <p:nvSpPr>
          <p:cNvPr id="6" name="Espace réservé du contenu 5"/>
          <p:cNvSpPr>
            <a:spLocks noGrp="1"/>
          </p:cNvSpPr>
          <p:nvPr>
            <p:ph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444564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3</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138</TotalTime>
  <Words>989</Words>
  <Application>Microsoft Office PowerPoint</Application>
  <PresentationFormat>Personnalisé</PresentationFormat>
  <Paragraphs>157</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Faire de la grammaire au CE1 - Prérempli</vt:lpstr>
      <vt:lpstr>Présentation PowerPoint</vt:lpstr>
      <vt:lpstr>Présentation PowerPoint</vt:lpstr>
      <vt:lpstr>Noir de Laque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27</cp:revision>
  <dcterms:created xsi:type="dcterms:W3CDTF">2015-02-24T08:42:51Z</dcterms:created>
  <dcterms:modified xsi:type="dcterms:W3CDTF">2015-03-10T19:55:51Z</dcterms:modified>
</cp:coreProperties>
</file>