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75" r:id="rId5"/>
    <p:sldId id="276" r:id="rId6"/>
    <p:sldId id="259" r:id="rId7"/>
    <p:sldId id="277" r:id="rId8"/>
    <p:sldId id="272" r:id="rId9"/>
    <p:sldId id="278" r:id="rId10"/>
    <p:sldId id="281" r:id="rId11"/>
    <p:sldId id="279" r:id="rId12"/>
    <p:sldId id="280" r:id="rId13"/>
    <p:sldId id="265" r:id="rId14"/>
    <p:sldId id="282" r:id="rId15"/>
    <p:sldId id="270" r:id="rId16"/>
    <p:sldId id="283" r:id="rId17"/>
    <p:sldId id="260" r:id="rId18"/>
    <p:sldId id="284" r:id="rId19"/>
    <p:sldId id="266" r:id="rId20"/>
    <p:sldId id="267" r:id="rId21"/>
    <p:sldId id="285" r:id="rId22"/>
    <p:sldId id="269" r:id="rId23"/>
    <p:sldId id="286" r:id="rId24"/>
  </p:sldIdLst>
  <p:sldSz cx="9901238"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F5FCF"/>
    <a:srgbClr val="3333FF"/>
    <a:srgbClr val="339966"/>
    <a:srgbClr val="339933"/>
    <a:srgbClr val="993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31" autoAdjust="0"/>
    <p:restoredTop sz="94660"/>
  </p:normalViewPr>
  <p:slideViewPr>
    <p:cSldViewPr snapToObjects="1">
      <p:cViewPr varScale="1">
        <p:scale>
          <a:sx n="94" d="100"/>
          <a:sy n="94" d="100"/>
        </p:scale>
        <p:origin x="-802" y="-77"/>
      </p:cViewPr>
      <p:guideLst>
        <p:guide orient="horz" pos="368"/>
        <p:guide pos="615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re">
    <p:spTree>
      <p:nvGrpSpPr>
        <p:cNvPr id="1" name=""/>
        <p:cNvGrpSpPr/>
        <p:nvPr/>
      </p:nvGrpSpPr>
      <p:grpSpPr>
        <a:xfrm>
          <a:off x="0" y="0"/>
          <a:ext cx="0" cy="0"/>
          <a:chOff x="0" y="0"/>
          <a:chExt cx="0" cy="0"/>
        </a:xfrm>
      </p:grpSpPr>
      <p:pic>
        <p:nvPicPr>
          <p:cNvPr id="8" name="Imag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627540" y="115892"/>
            <a:ext cx="6646159" cy="6626221"/>
          </a:xfrm>
          <a:prstGeom prst="rect">
            <a:avLst/>
          </a:prstGeom>
        </p:spPr>
      </p:pic>
    </p:spTree>
    <p:extLst>
      <p:ext uri="{BB962C8B-B14F-4D97-AF65-F5344CB8AC3E}">
        <p14:creationId xmlns:p14="http://schemas.microsoft.com/office/powerpoint/2010/main" val="273130939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Jour 1">
    <p:spTree>
      <p:nvGrpSpPr>
        <p:cNvPr id="1" name=""/>
        <p:cNvGrpSpPr/>
        <p:nvPr/>
      </p:nvGrpSpPr>
      <p:grpSpPr>
        <a:xfrm>
          <a:off x="0" y="0"/>
          <a:ext cx="0" cy="0"/>
          <a:chOff x="0" y="0"/>
          <a:chExt cx="0" cy="0"/>
        </a:xfrm>
      </p:grpSpPr>
      <p:pic>
        <p:nvPicPr>
          <p:cNvPr id="2" name="Imag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610330" y="115888"/>
            <a:ext cx="6680579" cy="6612670"/>
          </a:xfrm>
          <a:prstGeom prst="rect">
            <a:avLst/>
          </a:prstGeom>
        </p:spPr>
      </p:pic>
    </p:spTree>
    <p:extLst>
      <p:ext uri="{BB962C8B-B14F-4D97-AF65-F5344CB8AC3E}">
        <p14:creationId xmlns:p14="http://schemas.microsoft.com/office/powerpoint/2010/main" val="293089792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e">
    <p:spTree>
      <p:nvGrpSpPr>
        <p:cNvPr id="1" name=""/>
        <p:cNvGrpSpPr/>
        <p:nvPr/>
      </p:nvGrpSpPr>
      <p:grpSpPr>
        <a:xfrm>
          <a:off x="0" y="0"/>
          <a:ext cx="0" cy="0"/>
          <a:chOff x="0" y="0"/>
          <a:chExt cx="0" cy="0"/>
        </a:xfrm>
      </p:grpSpPr>
      <p:sp>
        <p:nvSpPr>
          <p:cNvPr id="4" name="ZoneTexte 3"/>
          <p:cNvSpPr txBox="1"/>
          <p:nvPr userDrawn="1"/>
        </p:nvSpPr>
        <p:spPr>
          <a:xfrm>
            <a:off x="125412" y="115888"/>
            <a:ext cx="9648825" cy="630000"/>
          </a:xfrm>
          <a:prstGeom prst="rect">
            <a:avLst/>
          </a:prstGeom>
          <a:ln w="12700"/>
        </p:spPr>
        <p:style>
          <a:lnRef idx="1">
            <a:schemeClr val="accent1"/>
          </a:lnRef>
          <a:fillRef idx="2">
            <a:schemeClr val="accent1"/>
          </a:fillRef>
          <a:effectRef idx="1">
            <a:schemeClr val="accent1"/>
          </a:effectRef>
          <a:fontRef idx="minor">
            <a:schemeClr val="dk1"/>
          </a:fontRef>
        </p:style>
        <p:txBody>
          <a:bodyPr wrap="square" rtlCol="0" anchor="ctr" anchorCtr="0">
            <a:noAutofit/>
          </a:bodyPr>
          <a:lstStyle/>
          <a:p>
            <a:pPr marL="3175" lvl="3" indent="0" algn="ctr"/>
            <a:endParaRPr lang="fr-FR" sz="3000" dirty="0">
              <a:latin typeface="Androgyne" pitchFamily="82" charset="0"/>
            </a:endParaRPr>
          </a:p>
        </p:txBody>
      </p:sp>
      <p:sp>
        <p:nvSpPr>
          <p:cNvPr id="3" name="Arrondir un rectangle avec un coin diagonal 2"/>
          <p:cNvSpPr/>
          <p:nvPr userDrawn="1"/>
        </p:nvSpPr>
        <p:spPr>
          <a:xfrm>
            <a:off x="233363" y="250888"/>
            <a:ext cx="1949063" cy="360000"/>
          </a:xfrm>
          <a:prstGeom prst="round2DiagRect">
            <a:avLst>
              <a:gd name="adj1" fmla="val 27250"/>
              <a:gd name="adj2" fmla="val 0"/>
            </a:avLst>
          </a:prstGeom>
          <a:solidFill>
            <a:schemeClr val="bg1"/>
          </a:solidFill>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algn="ctr"/>
            <a:r>
              <a:rPr lang="fr-FR" dirty="0" smtClean="0">
                <a:solidFill>
                  <a:srgbClr val="0070C0"/>
                </a:solidFill>
              </a:rPr>
              <a:t>Le texte</a:t>
            </a:r>
            <a:endParaRPr lang="fr-FR" dirty="0">
              <a:solidFill>
                <a:srgbClr val="0070C0"/>
              </a:solidFill>
            </a:endParaRPr>
          </a:p>
        </p:txBody>
      </p:sp>
      <p:sp>
        <p:nvSpPr>
          <p:cNvPr id="6" name="Titre 5"/>
          <p:cNvSpPr>
            <a:spLocks noGrp="1"/>
          </p:cNvSpPr>
          <p:nvPr>
            <p:ph type="title"/>
          </p:nvPr>
        </p:nvSpPr>
        <p:spPr>
          <a:xfrm>
            <a:off x="2182426" y="26824"/>
            <a:ext cx="7591812" cy="699782"/>
          </a:xfrm>
          <a:prstGeom prst="rect">
            <a:avLst/>
          </a:prstGeom>
        </p:spPr>
        <p:txBody>
          <a:bodyPr anchor="ctr" anchorCtr="0"/>
          <a:lstStyle>
            <a:lvl1pPr>
              <a:defRPr sz="4000">
                <a:solidFill>
                  <a:srgbClr val="0070C0"/>
                </a:solidFill>
                <a:latin typeface="Gabriola" panose="04040605051002020D02" pitchFamily="82" charset="0"/>
              </a:defRPr>
            </a:lvl1pPr>
          </a:lstStyle>
          <a:p>
            <a:r>
              <a:rPr lang="fr-FR" smtClean="0"/>
              <a:t>Modifiez le style du titre</a:t>
            </a:r>
            <a:endParaRPr lang="fr-FR" dirty="0"/>
          </a:p>
        </p:txBody>
      </p:sp>
      <p:sp>
        <p:nvSpPr>
          <p:cNvPr id="8" name="Espace réservé du texte 7"/>
          <p:cNvSpPr>
            <a:spLocks noGrp="1"/>
          </p:cNvSpPr>
          <p:nvPr>
            <p:ph type="body" sz="quarter" idx="10"/>
          </p:nvPr>
        </p:nvSpPr>
        <p:spPr>
          <a:xfrm>
            <a:off x="125412" y="836712"/>
            <a:ext cx="9648825" cy="5905401"/>
          </a:xfrm>
          <a:prstGeom prst="rect">
            <a:avLst/>
          </a:prstGeom>
          <a:ln w="25400">
            <a:solidFill>
              <a:schemeClr val="accent1"/>
            </a:solidFill>
          </a:ln>
        </p:spPr>
        <p:txBody>
          <a:bodyPr/>
          <a:lstStyle>
            <a:lvl1pPr marL="0" indent="0" algn="just">
              <a:lnSpc>
                <a:spcPct val="150000"/>
              </a:lnSpc>
              <a:spcBef>
                <a:spcPts val="0"/>
              </a:spcBef>
              <a:buFontTx/>
              <a:buNone/>
              <a:defRPr sz="2000" b="1"/>
            </a:lvl1pPr>
            <a:lvl2pPr marL="0" indent="0" algn="just">
              <a:lnSpc>
                <a:spcPct val="150000"/>
              </a:lnSpc>
              <a:spcBef>
                <a:spcPts val="0"/>
              </a:spcBef>
              <a:buFontTx/>
              <a:buNone/>
              <a:defRPr sz="2000" b="1"/>
            </a:lvl2pPr>
            <a:lvl3pPr marL="0" indent="0" algn="just">
              <a:lnSpc>
                <a:spcPct val="150000"/>
              </a:lnSpc>
              <a:spcBef>
                <a:spcPts val="0"/>
              </a:spcBef>
              <a:buFontTx/>
              <a:buNone/>
              <a:defRPr sz="2000" b="1"/>
            </a:lvl3pPr>
            <a:lvl4pPr marL="0" indent="0" algn="just">
              <a:lnSpc>
                <a:spcPct val="150000"/>
              </a:lnSpc>
              <a:spcBef>
                <a:spcPts val="0"/>
              </a:spcBef>
              <a:buFontTx/>
              <a:buNone/>
              <a:defRPr sz="2000" b="1"/>
            </a:lvl4pPr>
            <a:lvl5pPr marL="0" indent="0" algn="just">
              <a:lnSpc>
                <a:spcPct val="150000"/>
              </a:lnSpc>
              <a:spcBef>
                <a:spcPts val="0"/>
              </a:spcBef>
              <a:buFontTx/>
              <a:buNone/>
              <a:defRPr sz="2000" b="1"/>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Tree>
    <p:extLst>
      <p:ext uri="{BB962C8B-B14F-4D97-AF65-F5344CB8AC3E}">
        <p14:creationId xmlns:p14="http://schemas.microsoft.com/office/powerpoint/2010/main" val="112790800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ll - Maitresse">
    <p:spTree>
      <p:nvGrpSpPr>
        <p:cNvPr id="1" name=""/>
        <p:cNvGrpSpPr/>
        <p:nvPr/>
      </p:nvGrpSpPr>
      <p:grpSpPr>
        <a:xfrm>
          <a:off x="0" y="0"/>
          <a:ext cx="0" cy="0"/>
          <a:chOff x="0" y="0"/>
          <a:chExt cx="0" cy="0"/>
        </a:xfrm>
      </p:grpSpPr>
      <p:sp>
        <p:nvSpPr>
          <p:cNvPr id="3" name="Arrondir un rectangle avec un coin diagonal 2"/>
          <p:cNvSpPr/>
          <p:nvPr userDrawn="1"/>
        </p:nvSpPr>
        <p:spPr>
          <a:xfrm>
            <a:off x="129600" y="129600"/>
            <a:ext cx="1949063" cy="360000"/>
          </a:xfrm>
          <a:prstGeom prst="round2DiagRect">
            <a:avLst>
              <a:gd name="adj1" fmla="val 27250"/>
              <a:gd name="adj2" fmla="val 0"/>
            </a:avLst>
          </a:prstGeom>
          <a:solidFill>
            <a:schemeClr val="bg1"/>
          </a:solidFill>
          <a:ln w="25400">
            <a:solidFill>
              <a:srgbClr val="00B050"/>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smtClean="0">
                <a:solidFill>
                  <a:srgbClr val="339966"/>
                </a:solidFill>
              </a:rPr>
              <a:t>Collectif</a:t>
            </a:r>
            <a:endParaRPr lang="fr-FR" dirty="0">
              <a:solidFill>
                <a:srgbClr val="339966"/>
              </a:solidFill>
            </a:endParaRPr>
          </a:p>
        </p:txBody>
      </p:sp>
      <p:sp>
        <p:nvSpPr>
          <p:cNvPr id="4" name="Rogner un rectangle avec un coin du même côté 3"/>
          <p:cNvSpPr/>
          <p:nvPr userDrawn="1"/>
        </p:nvSpPr>
        <p:spPr>
          <a:xfrm rot="5400000">
            <a:off x="8517600" y="-759600"/>
            <a:ext cx="360000" cy="2143969"/>
          </a:xfrm>
          <a:prstGeom prst="snip2SameRect">
            <a:avLst>
              <a:gd name="adj1" fmla="val 27956"/>
              <a:gd name="adj2" fmla="val 0"/>
            </a:avLst>
          </a:prstGeom>
          <a:solidFill>
            <a:schemeClr val="bg1"/>
          </a:solidFill>
          <a:ln w="38100" cmpd="thickThi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fr-FR" dirty="0">
              <a:solidFill>
                <a:schemeClr val="accent3">
                  <a:lumMod val="75000"/>
                </a:schemeClr>
              </a:solidFill>
            </a:endParaRPr>
          </a:p>
        </p:txBody>
      </p:sp>
      <p:sp>
        <p:nvSpPr>
          <p:cNvPr id="6" name="Espace réservé du texte 5"/>
          <p:cNvSpPr>
            <a:spLocks noGrp="1"/>
          </p:cNvSpPr>
          <p:nvPr>
            <p:ph type="body" sz="quarter" idx="10"/>
          </p:nvPr>
        </p:nvSpPr>
        <p:spPr>
          <a:xfrm>
            <a:off x="125413" y="584199"/>
            <a:ext cx="9645960" cy="6157913"/>
          </a:xfrm>
          <a:prstGeom prst="rect">
            <a:avLst/>
          </a:prstGeom>
          <a:ln w="25400">
            <a:solidFill>
              <a:srgbClr val="00B050"/>
            </a:solidFill>
          </a:ln>
        </p:spPr>
        <p:txBody>
          <a:bodyPr/>
          <a:lstStyle>
            <a:lvl1pPr marL="0" indent="0" algn="just" defTabSz="914400" rtl="0" eaLnBrk="1" latinLnBrk="0" hangingPunct="1">
              <a:lnSpc>
                <a:spcPct val="100000"/>
              </a:lnSpc>
              <a:spcBef>
                <a:spcPts val="0"/>
              </a:spcBef>
              <a:buFontTx/>
              <a:buNone/>
              <a:defRPr lang="fr-FR" sz="1800" b="0" kern="1200" dirty="0" smtClean="0">
                <a:solidFill>
                  <a:schemeClr val="tx1"/>
                </a:solidFill>
                <a:latin typeface="+mn-lt"/>
                <a:ea typeface="+mn-ea"/>
                <a:cs typeface="+mn-cs"/>
              </a:defRPr>
            </a:lvl1pPr>
            <a:lvl2pPr marL="0" indent="0" algn="just" defTabSz="914400" rtl="0" eaLnBrk="1" latinLnBrk="0" hangingPunct="1">
              <a:lnSpc>
                <a:spcPct val="100000"/>
              </a:lnSpc>
              <a:spcBef>
                <a:spcPts val="0"/>
              </a:spcBef>
              <a:buFontTx/>
              <a:buNone/>
              <a:defRPr lang="fr-FR" sz="1800" b="0" kern="1200" dirty="0" smtClean="0">
                <a:solidFill>
                  <a:srgbClr val="3333FF"/>
                </a:solidFill>
                <a:latin typeface="Sassoon Infant Std" pitchFamily="34" charset="0"/>
                <a:ea typeface="+mn-ea"/>
                <a:cs typeface="+mn-cs"/>
              </a:defRPr>
            </a:lvl2pPr>
            <a:lvl3pPr marL="0" indent="0" algn="just" defTabSz="914400" rtl="0" eaLnBrk="1" latinLnBrk="0" hangingPunct="1">
              <a:lnSpc>
                <a:spcPct val="200000"/>
              </a:lnSpc>
              <a:spcBef>
                <a:spcPts val="0"/>
              </a:spcBef>
              <a:buFontTx/>
              <a:buNone/>
              <a:defRPr lang="fr-FR" sz="3600" b="0" kern="1200" dirty="0" smtClean="0">
                <a:solidFill>
                  <a:schemeClr val="tx1"/>
                </a:solidFill>
                <a:latin typeface="Ecriture A" pitchFamily="50" charset="0"/>
                <a:ea typeface="+mn-ea"/>
                <a:cs typeface="+mn-cs"/>
              </a:defRPr>
            </a:lvl3pPr>
            <a:lvl4pPr marL="0" indent="0" algn="just" defTabSz="914400" rtl="0" eaLnBrk="1" latinLnBrk="0" hangingPunct="1">
              <a:lnSpc>
                <a:spcPct val="200000"/>
              </a:lnSpc>
              <a:spcBef>
                <a:spcPts val="0"/>
              </a:spcBef>
              <a:buFontTx/>
              <a:buNone/>
              <a:defRPr lang="fr-FR" sz="2600" b="0" kern="1200" dirty="0" smtClean="0">
                <a:solidFill>
                  <a:schemeClr val="tx1"/>
                </a:solidFill>
                <a:latin typeface="Cursive standard" pitchFamily="2" charset="0"/>
                <a:ea typeface="+mn-ea"/>
                <a:cs typeface="+mn-cs"/>
              </a:defRPr>
            </a:lvl4pPr>
            <a:lvl5pPr marL="0" indent="0" algn="just" defTabSz="914400" rtl="0" eaLnBrk="1" latinLnBrk="0" hangingPunct="1">
              <a:lnSpc>
                <a:spcPct val="100000"/>
              </a:lnSpc>
              <a:spcBef>
                <a:spcPts val="0"/>
              </a:spcBef>
              <a:buFontTx/>
              <a:buNone/>
              <a:defRPr lang="fr-FR" sz="2200" b="1" kern="1200" dirty="0">
                <a:solidFill>
                  <a:srgbClr val="00B050"/>
                </a:solidFill>
                <a:latin typeface="Gabriola" panose="04040605051002020D02" pitchFamily="82" charset="0"/>
                <a:ea typeface="+mn-ea"/>
                <a:cs typeface="+mn-cs"/>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8" name="Espace réservé du texte 7"/>
          <p:cNvSpPr>
            <a:spLocks noGrp="1"/>
          </p:cNvSpPr>
          <p:nvPr>
            <p:ph type="body" sz="quarter" idx="11"/>
          </p:nvPr>
        </p:nvSpPr>
        <p:spPr>
          <a:xfrm>
            <a:off x="7625615" y="132384"/>
            <a:ext cx="2026659" cy="360362"/>
          </a:xfrm>
          <a:prstGeom prst="rect">
            <a:avLst/>
          </a:prstGeom>
        </p:spPr>
        <p:txBody>
          <a:bodyPr/>
          <a:lstStyle>
            <a:lvl1pPr marL="285750" indent="-285750" algn="ctr" defTabSz="914400" rtl="0" eaLnBrk="1" latinLnBrk="0" hangingPunct="1">
              <a:buFontTx/>
              <a:buNone/>
              <a:defRPr lang="fr-FR" sz="1800" kern="1200" dirty="0" smtClean="0">
                <a:solidFill>
                  <a:srgbClr val="00B050"/>
                </a:solidFill>
                <a:latin typeface="+mn-lt"/>
                <a:ea typeface="+mn-ea"/>
                <a:cs typeface="+mn-cs"/>
              </a:defRPr>
            </a:lvl1pPr>
            <a:lvl2pPr marL="0" indent="0" algn="ctr" defTabSz="914400" rtl="0" eaLnBrk="1" latinLnBrk="0" hangingPunct="1">
              <a:buFontTx/>
              <a:buNone/>
              <a:defRPr lang="fr-FR" sz="1800" kern="1200" dirty="0" smtClean="0">
                <a:solidFill>
                  <a:srgbClr val="00B050"/>
                </a:solidFill>
                <a:latin typeface="+mn-lt"/>
                <a:ea typeface="+mn-ea"/>
                <a:cs typeface="+mn-cs"/>
              </a:defRPr>
            </a:lvl2pPr>
            <a:lvl3pPr marL="0" indent="0" algn="ctr" defTabSz="914400" rtl="0" eaLnBrk="1" latinLnBrk="0" hangingPunct="1">
              <a:buFontTx/>
              <a:buNone/>
              <a:defRPr lang="fr-FR" sz="1800" kern="1200" dirty="0" smtClean="0">
                <a:solidFill>
                  <a:srgbClr val="00B050"/>
                </a:solidFill>
                <a:latin typeface="+mn-lt"/>
                <a:ea typeface="+mn-ea"/>
                <a:cs typeface="+mn-cs"/>
              </a:defRPr>
            </a:lvl3pPr>
            <a:lvl4pPr marL="0" indent="0" algn="ctr" defTabSz="914400" rtl="0" eaLnBrk="1" latinLnBrk="0" hangingPunct="1">
              <a:buFontTx/>
              <a:buNone/>
              <a:defRPr lang="fr-FR" sz="1800" kern="1200" dirty="0" smtClean="0">
                <a:solidFill>
                  <a:srgbClr val="00B050"/>
                </a:solidFill>
                <a:latin typeface="+mn-lt"/>
                <a:ea typeface="+mn-ea"/>
                <a:cs typeface="+mn-cs"/>
              </a:defRPr>
            </a:lvl4pPr>
            <a:lvl5pPr marL="0" indent="0" algn="ctr" defTabSz="914400" rtl="0" eaLnBrk="1" latinLnBrk="0" hangingPunct="1">
              <a:buFontTx/>
              <a:buNone/>
              <a:defRPr lang="fr-FR" sz="1800" kern="1200" dirty="0">
                <a:solidFill>
                  <a:srgbClr val="00B050"/>
                </a:solidFill>
                <a:latin typeface="+mn-lt"/>
                <a:ea typeface="+mn-ea"/>
                <a:cs typeface="+mn-cs"/>
              </a:defRPr>
            </a:lvl5pPr>
          </a:lstStyle>
          <a:p>
            <a:pPr marL="0" lvl="0" indent="0" algn="ctr" defTabSz="914400" rtl="0" eaLnBrk="1" latinLnBrk="0" hangingPunct="1">
              <a:spcBef>
                <a:spcPct val="20000"/>
              </a:spcBef>
            </a:pPr>
            <a:r>
              <a:rPr lang="fr-FR" smtClean="0"/>
              <a:t>Modifiez les styles du texte du masque</a:t>
            </a:r>
          </a:p>
          <a:p>
            <a:pPr marL="0" lvl="1" indent="0" algn="ctr" defTabSz="914400" rtl="0" eaLnBrk="1" latinLnBrk="0" hangingPunct="1">
              <a:spcBef>
                <a:spcPct val="20000"/>
              </a:spcBef>
            </a:pPr>
            <a:r>
              <a:rPr lang="fr-FR" smtClean="0"/>
              <a:t>Deuxième niveau</a:t>
            </a:r>
          </a:p>
          <a:p>
            <a:pPr marL="0" lvl="2" indent="0" algn="ctr" defTabSz="914400" rtl="0" eaLnBrk="1" latinLnBrk="0" hangingPunct="1">
              <a:spcBef>
                <a:spcPct val="20000"/>
              </a:spcBef>
            </a:pPr>
            <a:r>
              <a:rPr lang="fr-FR" smtClean="0"/>
              <a:t>Troisième niveau</a:t>
            </a:r>
          </a:p>
          <a:p>
            <a:pPr marL="0" lvl="3" indent="0" algn="ctr" defTabSz="914400" rtl="0" eaLnBrk="1" latinLnBrk="0" hangingPunct="1">
              <a:spcBef>
                <a:spcPct val="20000"/>
              </a:spcBef>
            </a:pPr>
            <a:r>
              <a:rPr lang="fr-FR" smtClean="0"/>
              <a:t>Quatrième niveau</a:t>
            </a:r>
          </a:p>
          <a:p>
            <a:pPr marL="0" lvl="4" indent="0" algn="ctr" defTabSz="914400" rtl="0" eaLnBrk="1" latinLnBrk="0" hangingPunct="1">
              <a:spcBef>
                <a:spcPct val="20000"/>
              </a:spcBef>
            </a:pPr>
            <a:r>
              <a:rPr lang="fr-FR" smtClean="0"/>
              <a:t>Cinquième niveau</a:t>
            </a:r>
            <a:endParaRPr lang="fr-FR" dirty="0"/>
          </a:p>
        </p:txBody>
      </p:sp>
    </p:spTree>
    <p:extLst>
      <p:ext uri="{BB962C8B-B14F-4D97-AF65-F5344CB8AC3E}">
        <p14:creationId xmlns:p14="http://schemas.microsoft.com/office/powerpoint/2010/main" val="352263800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ll - Élève">
    <p:spTree>
      <p:nvGrpSpPr>
        <p:cNvPr id="1" name=""/>
        <p:cNvGrpSpPr/>
        <p:nvPr/>
      </p:nvGrpSpPr>
      <p:grpSpPr>
        <a:xfrm>
          <a:off x="0" y="0"/>
          <a:ext cx="0" cy="0"/>
          <a:chOff x="0" y="0"/>
          <a:chExt cx="0" cy="0"/>
        </a:xfrm>
      </p:grpSpPr>
      <p:sp>
        <p:nvSpPr>
          <p:cNvPr id="3" name="Arrondir un rectangle avec un coin diagonal 2"/>
          <p:cNvSpPr/>
          <p:nvPr userDrawn="1"/>
        </p:nvSpPr>
        <p:spPr>
          <a:xfrm>
            <a:off x="130991" y="130174"/>
            <a:ext cx="1949063" cy="360000"/>
          </a:xfrm>
          <a:prstGeom prst="round2DiagRect">
            <a:avLst>
              <a:gd name="adj1" fmla="val 27250"/>
              <a:gd name="adj2" fmla="val 0"/>
            </a:avLst>
          </a:prstGeom>
          <a:solidFill>
            <a:schemeClr val="bg1"/>
          </a:solidFill>
          <a:ln w="25400">
            <a:solidFill>
              <a:schemeClr val="accent5">
                <a:lumMod val="75000"/>
              </a:schemeClr>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smtClean="0">
                <a:solidFill>
                  <a:schemeClr val="accent5">
                    <a:lumMod val="75000"/>
                  </a:schemeClr>
                </a:solidFill>
              </a:rPr>
              <a:t>Collectif</a:t>
            </a:r>
            <a:endParaRPr lang="fr-FR" dirty="0">
              <a:solidFill>
                <a:schemeClr val="accent5">
                  <a:lumMod val="75000"/>
                </a:schemeClr>
              </a:solidFill>
            </a:endParaRPr>
          </a:p>
        </p:txBody>
      </p:sp>
      <p:sp>
        <p:nvSpPr>
          <p:cNvPr id="6" name="Espace réservé du texte 5"/>
          <p:cNvSpPr>
            <a:spLocks noGrp="1"/>
          </p:cNvSpPr>
          <p:nvPr>
            <p:ph type="body" sz="quarter" idx="10"/>
          </p:nvPr>
        </p:nvSpPr>
        <p:spPr>
          <a:xfrm>
            <a:off x="125414" y="584684"/>
            <a:ext cx="9648824" cy="6157429"/>
          </a:xfrm>
          <a:prstGeom prst="rect">
            <a:avLst/>
          </a:prstGeom>
          <a:ln w="25400">
            <a:solidFill>
              <a:schemeClr val="accent5">
                <a:lumMod val="75000"/>
              </a:schemeClr>
            </a:solidFill>
          </a:ln>
        </p:spPr>
        <p:txBody>
          <a:bodyPr/>
          <a:lstStyle>
            <a:lvl1pPr marL="0" indent="0" algn="just" defTabSz="914400" rtl="0" eaLnBrk="1" latinLnBrk="0" hangingPunct="1">
              <a:lnSpc>
                <a:spcPct val="100000"/>
              </a:lnSpc>
              <a:spcBef>
                <a:spcPts val="0"/>
              </a:spcBef>
              <a:buFontTx/>
              <a:buNone/>
              <a:defRPr lang="fr-FR" sz="1800" b="0" u="sng" kern="1200" dirty="0" smtClean="0">
                <a:solidFill>
                  <a:srgbClr val="3333FF"/>
                </a:solidFill>
                <a:latin typeface="Sassoon Infant Std" pitchFamily="34" charset="0"/>
                <a:ea typeface="+mn-ea"/>
                <a:cs typeface="+mn-cs"/>
              </a:defRPr>
            </a:lvl1pPr>
            <a:lvl2pPr marL="0" indent="0" algn="just" defTabSz="914400" rtl="0" eaLnBrk="1" latinLnBrk="0" hangingPunct="1">
              <a:lnSpc>
                <a:spcPct val="200000"/>
              </a:lnSpc>
              <a:spcBef>
                <a:spcPts val="0"/>
              </a:spcBef>
              <a:buFontTx/>
              <a:buNone/>
              <a:defRPr lang="fr-FR" sz="3600" dirty="0" smtClean="0">
                <a:latin typeface="Ecriture A" pitchFamily="50" charset="0"/>
              </a:defRPr>
            </a:lvl2pPr>
            <a:lvl3pPr marL="0" indent="0" algn="just" defTabSz="914400" rtl="0" eaLnBrk="1" latinLnBrk="0" hangingPunct="1">
              <a:lnSpc>
                <a:spcPct val="200000"/>
              </a:lnSpc>
              <a:spcBef>
                <a:spcPts val="0"/>
              </a:spcBef>
              <a:buFontTx/>
              <a:buNone/>
              <a:defRPr lang="fr-FR" sz="2600" dirty="0" smtClean="0">
                <a:latin typeface="Cursive standard" pitchFamily="2" charset="0"/>
              </a:defRPr>
            </a:lvl3pPr>
            <a:lvl4pPr marL="0" indent="0" algn="just" defTabSz="914400" rtl="0" eaLnBrk="1" latinLnBrk="0" hangingPunct="1">
              <a:lnSpc>
                <a:spcPct val="200000"/>
              </a:lnSpc>
              <a:spcBef>
                <a:spcPts val="0"/>
              </a:spcBef>
              <a:buFontTx/>
              <a:buNone/>
              <a:defRPr lang="fr-FR" dirty="0" smtClean="0"/>
            </a:lvl4pPr>
            <a:lvl5pPr marL="0" indent="0" algn="just" defTabSz="914400" rtl="0" eaLnBrk="1" latinLnBrk="0" hangingPunct="1">
              <a:lnSpc>
                <a:spcPct val="200000"/>
              </a:lnSpc>
              <a:spcBef>
                <a:spcPts val="0"/>
              </a:spcBef>
              <a:buFontTx/>
              <a:buNone/>
              <a:defRPr lang="fr-FR" b="1" dirty="0"/>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5" name="Espace réservé du texte 4"/>
          <p:cNvSpPr>
            <a:spLocks noGrp="1"/>
          </p:cNvSpPr>
          <p:nvPr>
            <p:ph type="body" sz="quarter" idx="11"/>
          </p:nvPr>
        </p:nvSpPr>
        <p:spPr>
          <a:xfrm>
            <a:off x="130993" y="1124744"/>
            <a:ext cx="9643246" cy="5617369"/>
          </a:xfrm>
          <a:prstGeom prst="rect">
            <a:avLst/>
          </a:prstGeom>
        </p:spPr>
        <p:txBody>
          <a:bodyPr/>
          <a:lstStyle>
            <a:lvl1pPr marL="0" indent="0" algn="just" defTabSz="914400" rtl="0" eaLnBrk="1" latinLnBrk="0" hangingPunct="1">
              <a:lnSpc>
                <a:spcPct val="100000"/>
              </a:lnSpc>
              <a:spcBef>
                <a:spcPts val="0"/>
              </a:spcBef>
              <a:buFontTx/>
              <a:buNone/>
              <a:defRPr lang="fr-FR" sz="3600" b="0" kern="1200" dirty="0" smtClean="0">
                <a:solidFill>
                  <a:schemeClr val="tx1"/>
                </a:solidFill>
                <a:latin typeface="Ecriture A" pitchFamily="50" charset="0"/>
                <a:ea typeface="+mn-ea"/>
                <a:cs typeface="+mn-cs"/>
              </a:defRPr>
            </a:lvl1pPr>
            <a:lvl2pPr marL="0" indent="0" algn="just" defTabSz="914400" rtl="0" eaLnBrk="1" latinLnBrk="0" hangingPunct="1">
              <a:lnSpc>
                <a:spcPct val="300000"/>
              </a:lnSpc>
              <a:spcBef>
                <a:spcPts val="0"/>
              </a:spcBef>
              <a:buFontTx/>
              <a:buNone/>
              <a:defRPr lang="fr-FR" sz="2600" b="0" kern="1200" dirty="0" smtClean="0">
                <a:solidFill>
                  <a:schemeClr val="tx1"/>
                </a:solidFill>
                <a:latin typeface="Cursive standard" pitchFamily="2" charset="0"/>
                <a:ea typeface="+mn-ea"/>
                <a:cs typeface="+mn-cs"/>
              </a:defRPr>
            </a:lvl2pPr>
            <a:lvl3pPr marL="0" indent="0" algn="just" defTabSz="914400" rtl="0" eaLnBrk="1" latinLnBrk="0" hangingPunct="1">
              <a:lnSpc>
                <a:spcPct val="300000"/>
              </a:lnSpc>
              <a:spcBef>
                <a:spcPts val="0"/>
              </a:spcBef>
              <a:buFontTx/>
              <a:buNone/>
              <a:defRPr lang="fr-FR" sz="1800" u="sng" dirty="0" smtClean="0">
                <a:solidFill>
                  <a:srgbClr val="3333FF"/>
                </a:solidFill>
                <a:latin typeface="Sassoon Infant Std" pitchFamily="34" charset="0"/>
              </a:defRPr>
            </a:lvl3pPr>
            <a:lvl4pPr marL="0" indent="0" algn="just" defTabSz="914400" rtl="0" eaLnBrk="1" latinLnBrk="0" hangingPunct="1">
              <a:lnSpc>
                <a:spcPct val="300000"/>
              </a:lnSpc>
              <a:spcBef>
                <a:spcPts val="0"/>
              </a:spcBef>
              <a:buFontTx/>
              <a:buNone/>
              <a:defRPr lang="fr-FR" dirty="0" smtClean="0"/>
            </a:lvl4pPr>
            <a:lvl5pPr marL="0" indent="0" algn="just" defTabSz="914400" rtl="0" eaLnBrk="1" latinLnBrk="0" hangingPunct="1">
              <a:lnSpc>
                <a:spcPct val="300000"/>
              </a:lnSpc>
              <a:spcBef>
                <a:spcPts val="0"/>
              </a:spcBef>
              <a:buFontTx/>
              <a:buNone/>
              <a:defRPr lang="fr-FR" sz="2000" b="1" kern="1200" dirty="0" smtClean="0">
                <a:solidFill>
                  <a:schemeClr val="tx1"/>
                </a:solidFill>
                <a:latin typeface="+mn-lt"/>
                <a:ea typeface="+mn-ea"/>
                <a:cs typeface="+mn-cs"/>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7" name="Rogner un rectangle avec un coin du même côté 6"/>
          <p:cNvSpPr/>
          <p:nvPr userDrawn="1"/>
        </p:nvSpPr>
        <p:spPr>
          <a:xfrm rot="5400000">
            <a:off x="8517600" y="-759600"/>
            <a:ext cx="360000" cy="2143969"/>
          </a:xfrm>
          <a:prstGeom prst="snip2SameRect">
            <a:avLst>
              <a:gd name="adj1" fmla="val 27956"/>
              <a:gd name="adj2" fmla="val 0"/>
            </a:avLst>
          </a:prstGeom>
          <a:solidFill>
            <a:schemeClr val="bg1"/>
          </a:solidFill>
          <a:ln w="38100" cmpd="thickThi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fr-FR" dirty="0">
              <a:solidFill>
                <a:srgbClr val="00B050"/>
              </a:solidFill>
            </a:endParaRPr>
          </a:p>
        </p:txBody>
      </p:sp>
      <p:sp>
        <p:nvSpPr>
          <p:cNvPr id="9" name="Espace réservé du texte 8"/>
          <p:cNvSpPr>
            <a:spLocks noGrp="1"/>
          </p:cNvSpPr>
          <p:nvPr>
            <p:ph type="body" sz="quarter" idx="12"/>
          </p:nvPr>
        </p:nvSpPr>
        <p:spPr>
          <a:xfrm>
            <a:off x="7632074" y="129812"/>
            <a:ext cx="2026659" cy="360362"/>
          </a:xfrm>
          <a:prstGeom prst="rect">
            <a:avLst/>
          </a:prstGeom>
        </p:spPr>
        <p:txBody>
          <a:bodyPr anchor="t" anchorCtr="0"/>
          <a:lstStyle>
            <a:lvl1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1pPr>
            <a:lvl2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2pPr>
            <a:lvl3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3pPr>
            <a:lvl4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4pPr>
            <a:lvl5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Tree>
    <p:extLst>
      <p:ext uri="{BB962C8B-B14F-4D97-AF65-F5344CB8AC3E}">
        <p14:creationId xmlns:p14="http://schemas.microsoft.com/office/powerpoint/2010/main" val="337231638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ignage Seyes">
    <p:spTree>
      <p:nvGrpSpPr>
        <p:cNvPr id="1" name=""/>
        <p:cNvGrpSpPr/>
        <p:nvPr/>
      </p:nvGrpSpPr>
      <p:grpSpPr>
        <a:xfrm>
          <a:off x="0" y="0"/>
          <a:ext cx="0" cy="0"/>
          <a:chOff x="0" y="0"/>
          <a:chExt cx="0" cy="0"/>
        </a:xfrm>
      </p:grpSpPr>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3" y="98057"/>
            <a:ext cx="9901238" cy="6690360"/>
          </a:xfrm>
          <a:prstGeom prst="rect">
            <a:avLst/>
          </a:prstGeom>
        </p:spPr>
      </p:pic>
    </p:spTree>
    <p:extLst>
      <p:ext uri="{BB962C8B-B14F-4D97-AF65-F5344CB8AC3E}">
        <p14:creationId xmlns:p14="http://schemas.microsoft.com/office/powerpoint/2010/main" val="326703808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ndividuel">
    <p:spTree>
      <p:nvGrpSpPr>
        <p:cNvPr id="1" name=""/>
        <p:cNvGrpSpPr/>
        <p:nvPr/>
      </p:nvGrpSpPr>
      <p:grpSpPr>
        <a:xfrm>
          <a:off x="0" y="0"/>
          <a:ext cx="0" cy="0"/>
          <a:chOff x="0" y="0"/>
          <a:chExt cx="0" cy="0"/>
        </a:xfrm>
      </p:grpSpPr>
      <p:sp>
        <p:nvSpPr>
          <p:cNvPr id="3" name="Arrondir un rectangle avec un coin diagonal 2"/>
          <p:cNvSpPr/>
          <p:nvPr userDrawn="1"/>
        </p:nvSpPr>
        <p:spPr>
          <a:xfrm>
            <a:off x="129101" y="129600"/>
            <a:ext cx="1949063" cy="360000"/>
          </a:xfrm>
          <a:prstGeom prst="round2DiagRect">
            <a:avLst>
              <a:gd name="adj1" fmla="val 27250"/>
              <a:gd name="adj2" fmla="val 0"/>
            </a:avLst>
          </a:prstGeom>
          <a:solidFill>
            <a:schemeClr val="bg1"/>
          </a:solidFill>
          <a:ln w="25400">
            <a:solidFill>
              <a:srgbClr val="9F5FCF"/>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smtClean="0">
                <a:solidFill>
                  <a:srgbClr val="9F5FCF"/>
                </a:solidFill>
              </a:rPr>
              <a:t>Individuel</a:t>
            </a:r>
            <a:endParaRPr lang="fr-FR" dirty="0">
              <a:solidFill>
                <a:srgbClr val="9F5FCF"/>
              </a:solidFill>
            </a:endParaRPr>
          </a:p>
        </p:txBody>
      </p:sp>
      <p:sp>
        <p:nvSpPr>
          <p:cNvPr id="4" name="Rogner un rectangle avec un coin du même côté 3"/>
          <p:cNvSpPr/>
          <p:nvPr userDrawn="1"/>
        </p:nvSpPr>
        <p:spPr>
          <a:xfrm rot="5400000">
            <a:off x="8518964" y="-759600"/>
            <a:ext cx="360000" cy="2143969"/>
          </a:xfrm>
          <a:prstGeom prst="snip2SameRect">
            <a:avLst>
              <a:gd name="adj1" fmla="val 27956"/>
              <a:gd name="adj2" fmla="val 0"/>
            </a:avLst>
          </a:prstGeom>
          <a:solidFill>
            <a:schemeClr val="bg1"/>
          </a:solidFill>
          <a:ln w="38100" cmpd="thickThin">
            <a:solidFill>
              <a:srgbClr val="9F5FCF"/>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fr-FR" dirty="0">
              <a:solidFill>
                <a:srgbClr val="9F5FCF"/>
              </a:solidFill>
            </a:endParaRPr>
          </a:p>
        </p:txBody>
      </p:sp>
      <p:sp>
        <p:nvSpPr>
          <p:cNvPr id="10" name="Espace réservé du texte 5"/>
          <p:cNvSpPr>
            <a:spLocks noGrp="1"/>
          </p:cNvSpPr>
          <p:nvPr>
            <p:ph type="body" sz="quarter" idx="10"/>
          </p:nvPr>
        </p:nvSpPr>
        <p:spPr>
          <a:xfrm>
            <a:off x="125414" y="584199"/>
            <a:ext cx="9648824" cy="6157913"/>
          </a:xfrm>
          <a:prstGeom prst="rect">
            <a:avLst/>
          </a:prstGeom>
          <a:ln w="25400">
            <a:solidFill>
              <a:srgbClr val="9F5FCF"/>
            </a:solidFill>
          </a:ln>
        </p:spPr>
        <p:txBody>
          <a:bodyPr/>
          <a:lstStyle>
            <a:lvl1pPr marL="360000" indent="0" algn="just" defTabSz="914400" rtl="0" eaLnBrk="1" latinLnBrk="0" hangingPunct="1">
              <a:lnSpc>
                <a:spcPct val="100000"/>
              </a:lnSpc>
              <a:spcBef>
                <a:spcPts val="0"/>
              </a:spcBef>
              <a:buFontTx/>
              <a:buNone/>
              <a:defRPr lang="fr-FR" sz="1800" b="0" u="sng" kern="1200" dirty="0" smtClean="0">
                <a:solidFill>
                  <a:srgbClr val="3333FF"/>
                </a:solidFill>
                <a:latin typeface="Sassoon Infant Std" pitchFamily="34" charset="0"/>
                <a:ea typeface="+mn-ea"/>
                <a:cs typeface="+mn-cs"/>
              </a:defRPr>
            </a:lvl1pPr>
            <a:lvl2pPr marL="360000" indent="0" algn="just" defTabSz="914400" rtl="0" eaLnBrk="1" latinLnBrk="0" hangingPunct="1">
              <a:lnSpc>
                <a:spcPct val="200000"/>
              </a:lnSpc>
              <a:spcBef>
                <a:spcPts val="0"/>
              </a:spcBef>
              <a:buFontTx/>
              <a:buNone/>
              <a:defRPr lang="fr-FR" sz="3600" b="0" kern="1200" dirty="0" smtClean="0">
                <a:solidFill>
                  <a:schemeClr val="tx1"/>
                </a:solidFill>
                <a:latin typeface="Ecriture A" pitchFamily="50" charset="0"/>
                <a:ea typeface="+mn-ea"/>
                <a:cs typeface="+mn-cs"/>
              </a:defRPr>
            </a:lvl2pPr>
            <a:lvl3pPr marL="360000" indent="0" algn="just" defTabSz="914400" rtl="0" eaLnBrk="1" latinLnBrk="0" hangingPunct="1">
              <a:lnSpc>
                <a:spcPct val="200000"/>
              </a:lnSpc>
              <a:spcBef>
                <a:spcPts val="0"/>
              </a:spcBef>
              <a:buFontTx/>
              <a:buNone/>
              <a:defRPr lang="fr-FR" sz="2600" b="0" kern="1200" dirty="0" smtClean="0">
                <a:solidFill>
                  <a:schemeClr val="tx1"/>
                </a:solidFill>
                <a:latin typeface="Cursive standard" pitchFamily="2" charset="0"/>
                <a:ea typeface="+mn-ea"/>
                <a:cs typeface="+mn-cs"/>
              </a:defRPr>
            </a:lvl3pPr>
            <a:lvl4pPr marL="360000" indent="0" algn="just" defTabSz="914400" rtl="0" eaLnBrk="1" latinLnBrk="0" hangingPunct="1">
              <a:lnSpc>
                <a:spcPct val="200000"/>
              </a:lnSpc>
              <a:spcBef>
                <a:spcPts val="0"/>
              </a:spcBef>
              <a:buFontTx/>
              <a:buNone/>
              <a:defRPr lang="fr-FR" sz="2000" b="0" kern="1200" dirty="0" smtClean="0">
                <a:solidFill>
                  <a:schemeClr val="tx1"/>
                </a:solidFill>
                <a:latin typeface="+mn-lt"/>
                <a:ea typeface="+mn-ea"/>
                <a:cs typeface="+mn-cs"/>
              </a:defRPr>
            </a:lvl4pPr>
            <a:lvl5pPr marL="360000" indent="0" algn="just" defTabSz="914400" rtl="0" eaLnBrk="1" latinLnBrk="0" hangingPunct="1">
              <a:lnSpc>
                <a:spcPct val="100000"/>
              </a:lnSpc>
              <a:spcBef>
                <a:spcPts val="0"/>
              </a:spcBef>
              <a:buFontTx/>
              <a:buNone/>
              <a:defRPr lang="fr-FR" sz="2000" b="0" kern="1200" dirty="0">
                <a:solidFill>
                  <a:schemeClr val="tx1"/>
                </a:solidFill>
                <a:latin typeface="+mn-lt"/>
                <a:ea typeface="+mn-ea"/>
                <a:cs typeface="+mn-cs"/>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8" name="Espace réservé du texte 7"/>
          <p:cNvSpPr>
            <a:spLocks noGrp="1"/>
          </p:cNvSpPr>
          <p:nvPr>
            <p:ph type="body" sz="quarter" idx="11"/>
          </p:nvPr>
        </p:nvSpPr>
        <p:spPr>
          <a:xfrm>
            <a:off x="7626350" y="131763"/>
            <a:ext cx="2144713" cy="357187"/>
          </a:xfrm>
          <a:prstGeom prst="rect">
            <a:avLst/>
          </a:prstGeom>
        </p:spPr>
        <p:txBody>
          <a:bodyPr/>
          <a:lstStyle>
            <a:lvl1pPr marL="0" indent="0" algn="ctr" defTabSz="914400" rtl="0" eaLnBrk="1" latinLnBrk="0" hangingPunct="1">
              <a:spcBef>
                <a:spcPct val="20000"/>
              </a:spcBef>
              <a:buFontTx/>
              <a:buNone/>
              <a:defRPr lang="fr-FR" sz="1800" kern="1200" dirty="0" smtClean="0">
                <a:solidFill>
                  <a:srgbClr val="9F5FCF"/>
                </a:solidFill>
                <a:latin typeface="+mn-lt"/>
                <a:ea typeface="+mn-ea"/>
                <a:cs typeface="+mn-cs"/>
              </a:defRPr>
            </a:lvl1pPr>
            <a:lvl2pPr marL="0" indent="0" algn="ctr" defTabSz="914400" rtl="0" eaLnBrk="1" latinLnBrk="0" hangingPunct="1">
              <a:spcBef>
                <a:spcPct val="20000"/>
              </a:spcBef>
              <a:buFontTx/>
              <a:buNone/>
              <a:defRPr lang="fr-FR" sz="1800" kern="1200" dirty="0" smtClean="0">
                <a:solidFill>
                  <a:srgbClr val="9F5FCF"/>
                </a:solidFill>
                <a:latin typeface="+mn-lt"/>
                <a:ea typeface="+mn-ea"/>
                <a:cs typeface="+mn-cs"/>
              </a:defRPr>
            </a:lvl2pPr>
            <a:lvl3pPr marL="0" indent="0" algn="ctr" defTabSz="914400" rtl="0" eaLnBrk="1" latinLnBrk="0" hangingPunct="1">
              <a:spcBef>
                <a:spcPct val="20000"/>
              </a:spcBef>
              <a:buFontTx/>
              <a:buNone/>
              <a:defRPr lang="fr-FR" sz="1800" kern="1200" dirty="0" smtClean="0">
                <a:solidFill>
                  <a:srgbClr val="9F5FCF"/>
                </a:solidFill>
                <a:latin typeface="+mn-lt"/>
                <a:ea typeface="+mn-ea"/>
                <a:cs typeface="+mn-cs"/>
              </a:defRPr>
            </a:lvl3pPr>
            <a:lvl4pPr marL="0" indent="0" algn="ctr" defTabSz="914400" rtl="0" eaLnBrk="1" latinLnBrk="0" hangingPunct="1">
              <a:spcBef>
                <a:spcPct val="20000"/>
              </a:spcBef>
              <a:buFontTx/>
              <a:buNone/>
              <a:defRPr lang="fr-FR" sz="1800" kern="1200" dirty="0" smtClean="0">
                <a:solidFill>
                  <a:srgbClr val="9F5FCF"/>
                </a:solidFill>
                <a:latin typeface="+mn-lt"/>
                <a:ea typeface="+mn-ea"/>
                <a:cs typeface="+mn-cs"/>
              </a:defRPr>
            </a:lvl4pPr>
            <a:lvl5pPr marL="0" indent="0" algn="ctr" defTabSz="914400" rtl="0" eaLnBrk="1" latinLnBrk="0" hangingPunct="1">
              <a:spcBef>
                <a:spcPct val="20000"/>
              </a:spcBef>
              <a:buFontTx/>
              <a:buNone/>
              <a:defRPr lang="fr-FR" sz="1800" kern="1200" dirty="0" smtClean="0">
                <a:solidFill>
                  <a:srgbClr val="9F5FCF"/>
                </a:solidFill>
                <a:latin typeface="+mn-lt"/>
                <a:ea typeface="+mn-ea"/>
                <a:cs typeface="+mn-cs"/>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Tree>
    <p:extLst>
      <p:ext uri="{BB962C8B-B14F-4D97-AF65-F5344CB8AC3E}">
        <p14:creationId xmlns:p14="http://schemas.microsoft.com/office/powerpoint/2010/main" val="134174053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ynthèse">
    <p:spTree>
      <p:nvGrpSpPr>
        <p:cNvPr id="1" name=""/>
        <p:cNvGrpSpPr/>
        <p:nvPr/>
      </p:nvGrpSpPr>
      <p:grpSpPr>
        <a:xfrm>
          <a:off x="0" y="0"/>
          <a:ext cx="0" cy="0"/>
          <a:chOff x="0" y="0"/>
          <a:chExt cx="0" cy="0"/>
        </a:xfrm>
      </p:grpSpPr>
      <p:sp>
        <p:nvSpPr>
          <p:cNvPr id="3" name="Arrondir un rectangle avec un coin diagonal 2"/>
          <p:cNvSpPr/>
          <p:nvPr userDrawn="1"/>
        </p:nvSpPr>
        <p:spPr>
          <a:xfrm>
            <a:off x="129600" y="129600"/>
            <a:ext cx="1949063" cy="360000"/>
          </a:xfrm>
          <a:prstGeom prst="round2DiagRect">
            <a:avLst>
              <a:gd name="adj1" fmla="val 27250"/>
              <a:gd name="adj2" fmla="val 0"/>
            </a:avLst>
          </a:prstGeom>
          <a:solidFill>
            <a:schemeClr val="bg1"/>
          </a:solidFill>
          <a:ln w="25400">
            <a:solidFill>
              <a:schemeClr val="accent6">
                <a:lumMod val="75000"/>
              </a:schemeClr>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smtClean="0">
                <a:solidFill>
                  <a:schemeClr val="accent6">
                    <a:lumMod val="75000"/>
                  </a:schemeClr>
                </a:solidFill>
              </a:rPr>
              <a:t>Page</a:t>
            </a:r>
            <a:r>
              <a:rPr lang="fr-FR" baseline="0" dirty="0" smtClean="0">
                <a:solidFill>
                  <a:schemeClr val="accent6">
                    <a:lumMod val="75000"/>
                  </a:schemeClr>
                </a:solidFill>
              </a:rPr>
              <a:t> de garde</a:t>
            </a:r>
            <a:endParaRPr lang="fr-FR" dirty="0">
              <a:solidFill>
                <a:schemeClr val="accent6">
                  <a:lumMod val="75000"/>
                </a:schemeClr>
              </a:solidFill>
            </a:endParaRPr>
          </a:p>
        </p:txBody>
      </p:sp>
      <p:sp>
        <p:nvSpPr>
          <p:cNvPr id="4" name="Rogner un rectangle avec un coin du même côté 3"/>
          <p:cNvSpPr/>
          <p:nvPr userDrawn="1"/>
        </p:nvSpPr>
        <p:spPr>
          <a:xfrm rot="5400000">
            <a:off x="8517341" y="-758715"/>
            <a:ext cx="360000" cy="2143969"/>
          </a:xfrm>
          <a:prstGeom prst="snip2SameRect">
            <a:avLst>
              <a:gd name="adj1" fmla="val 27956"/>
              <a:gd name="adj2" fmla="val 0"/>
            </a:avLst>
          </a:prstGeom>
          <a:solidFill>
            <a:schemeClr val="bg1"/>
          </a:solidFill>
          <a:ln w="38100" cmpd="thickThi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dirty="0" smtClean="0">
                <a:solidFill>
                  <a:schemeClr val="accent6">
                    <a:lumMod val="75000"/>
                  </a:schemeClr>
                </a:solidFill>
              </a:rPr>
              <a:t>Synthèse</a:t>
            </a:r>
            <a:endParaRPr lang="fr-FR" dirty="0">
              <a:solidFill>
                <a:schemeClr val="accent6">
                  <a:lumMod val="75000"/>
                </a:schemeClr>
              </a:solidFill>
            </a:endParaRPr>
          </a:p>
        </p:txBody>
      </p:sp>
      <p:sp>
        <p:nvSpPr>
          <p:cNvPr id="2" name="Rectangle à coins arrondis 1"/>
          <p:cNvSpPr/>
          <p:nvPr userDrawn="1"/>
        </p:nvSpPr>
        <p:spPr>
          <a:xfrm>
            <a:off x="125414" y="2035410"/>
            <a:ext cx="9648824" cy="2628292"/>
          </a:xfrm>
          <a:prstGeom prst="roundRect">
            <a:avLst>
              <a:gd name="adj" fmla="val 6029"/>
            </a:avLst>
          </a:prstGeom>
          <a:ln w="25400"/>
        </p:spPr>
        <p:style>
          <a:lnRef idx="1">
            <a:schemeClr val="accent6"/>
          </a:lnRef>
          <a:fillRef idx="2">
            <a:schemeClr val="accent6"/>
          </a:fillRef>
          <a:effectRef idx="1">
            <a:schemeClr val="accent6"/>
          </a:effectRef>
          <a:fontRef idx="minor">
            <a:schemeClr val="dk1"/>
          </a:fontRef>
        </p:style>
        <p:txBody>
          <a:bodyPr rtlCol="0" anchor="ctr"/>
          <a:lstStyle/>
          <a:p>
            <a:pPr algn="ctr"/>
            <a:endParaRPr lang="fr-FR"/>
          </a:p>
        </p:txBody>
      </p:sp>
      <p:sp>
        <p:nvSpPr>
          <p:cNvPr id="9" name="Titre 8"/>
          <p:cNvSpPr>
            <a:spLocks noGrp="1"/>
          </p:cNvSpPr>
          <p:nvPr>
            <p:ph type="title"/>
          </p:nvPr>
        </p:nvSpPr>
        <p:spPr>
          <a:xfrm>
            <a:off x="125414" y="2629476"/>
            <a:ext cx="9643912" cy="720080"/>
          </a:xfrm>
          <a:prstGeom prst="rect">
            <a:avLst/>
          </a:prstGeom>
        </p:spPr>
        <p:txBody>
          <a:bodyPr anchor="ctr" anchorCtr="0"/>
          <a:lstStyle>
            <a:lvl1pPr>
              <a:defRPr>
                <a:solidFill>
                  <a:srgbClr val="3333FF"/>
                </a:solidFill>
                <a:latin typeface="Gabriola" panose="04040605051002020D02" pitchFamily="82" charset="0"/>
              </a:defRPr>
            </a:lvl1pPr>
          </a:lstStyle>
          <a:p>
            <a:r>
              <a:rPr lang="fr-FR" smtClean="0"/>
              <a:t>Modifiez le style du titre</a:t>
            </a:r>
            <a:endParaRPr lang="fr-FR" dirty="0"/>
          </a:p>
        </p:txBody>
      </p:sp>
      <p:sp>
        <p:nvSpPr>
          <p:cNvPr id="13" name="Espace réservé du texte 12"/>
          <p:cNvSpPr>
            <a:spLocks noGrp="1"/>
          </p:cNvSpPr>
          <p:nvPr>
            <p:ph type="body" sz="quarter" idx="10"/>
          </p:nvPr>
        </p:nvSpPr>
        <p:spPr>
          <a:xfrm>
            <a:off x="125414" y="3349556"/>
            <a:ext cx="9643911" cy="1314450"/>
          </a:xfrm>
          <a:prstGeom prst="rect">
            <a:avLst/>
          </a:prstGeom>
        </p:spPr>
        <p:txBody>
          <a:bodyPr/>
          <a:lstStyle>
            <a:lvl1pPr marL="0" indent="0" algn="ctr">
              <a:buFontTx/>
              <a:buNone/>
              <a:defRPr lang="fr-FR" sz="2000" dirty="0" smtClean="0"/>
            </a:lvl1pPr>
            <a:lvl2pPr>
              <a:defRPr lang="fr-FR" dirty="0" smtClean="0"/>
            </a:lvl2pPr>
            <a:lvl3pPr>
              <a:defRPr lang="fr-FR" dirty="0" smtClean="0"/>
            </a:lvl3pPr>
            <a:lvl4pPr>
              <a:defRPr lang="fr-FR" dirty="0" smtClean="0"/>
            </a:lvl4pPr>
            <a:lvl5pPr>
              <a:defRPr lang="fr-FR" dirty="0"/>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Tree>
    <p:extLst>
      <p:ext uri="{BB962C8B-B14F-4D97-AF65-F5344CB8AC3E}">
        <p14:creationId xmlns:p14="http://schemas.microsoft.com/office/powerpoint/2010/main" val="423451946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54328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2119094"/>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61" r:id="rId3"/>
    <p:sldLayoutId id="2147483662" r:id="rId4"/>
    <p:sldLayoutId id="2147483664" r:id="rId5"/>
    <p:sldLayoutId id="2147483670" r:id="rId6"/>
    <p:sldLayoutId id="2147483668" r:id="rId7"/>
    <p:sldLayoutId id="2147483669" r:id="rId8"/>
    <p:sldLayoutId id="2147483671" r:id="rId9"/>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2299599" y="620688"/>
            <a:ext cx="5457982" cy="1188132"/>
          </a:xfrm>
          <a:prstGeom prst="rect">
            <a:avLst/>
          </a:prstGeom>
          <a:noFill/>
        </p:spPr>
        <p:txBody>
          <a:bodyPr wrap="square" rtlCol="0" anchor="ctr" anchorCtr="0">
            <a:noAutofit/>
          </a:bodyPr>
          <a:lstStyle/>
          <a:p>
            <a:pPr algn="ctr"/>
            <a:r>
              <a:rPr lang="fr-FR" sz="3000" dirty="0" smtClean="0">
                <a:solidFill>
                  <a:schemeClr val="bg1"/>
                </a:solidFill>
                <a:latin typeface="Gabriola" panose="04040605051002020D02" pitchFamily="82" charset="0"/>
              </a:rPr>
              <a:t>Texte 2   ~   Semaine 3, période 4</a:t>
            </a:r>
          </a:p>
          <a:p>
            <a:pPr algn="ctr"/>
            <a:r>
              <a:rPr lang="fr-FR" sz="3600" dirty="0" smtClean="0">
                <a:solidFill>
                  <a:schemeClr val="bg1"/>
                </a:solidFill>
                <a:latin typeface="Gabriola" panose="04040605051002020D02" pitchFamily="82" charset="0"/>
              </a:rPr>
              <a:t>La vie des seigneurs au Moyen-Âge</a:t>
            </a:r>
            <a:endParaRPr lang="fr-FR" sz="3600" dirty="0">
              <a:solidFill>
                <a:schemeClr val="bg1"/>
              </a:solidFill>
              <a:latin typeface="Gabriola" panose="04040605051002020D02" pitchFamily="82" charset="0"/>
            </a:endParaRPr>
          </a:p>
        </p:txBody>
      </p:sp>
    </p:spTree>
    <p:extLst>
      <p:ext uri="{BB962C8B-B14F-4D97-AF65-F5344CB8AC3E}">
        <p14:creationId xmlns:p14="http://schemas.microsoft.com/office/powerpoint/2010/main" val="15580487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rot="20759357">
            <a:off x="2222161" y="1975099"/>
            <a:ext cx="1853182" cy="1482223"/>
          </a:xfrm>
          <a:prstGeom prst="rect">
            <a:avLst/>
          </a:prstGeom>
          <a:noFill/>
        </p:spPr>
        <p:txBody>
          <a:bodyPr wrap="square" rtlCol="0">
            <a:spAutoFit/>
          </a:bodyPr>
          <a:lstStyle/>
          <a:p>
            <a:pPr algn="ctr"/>
            <a:r>
              <a:rPr lang="fr-FR" sz="4500" dirty="0" smtClean="0">
                <a:latin typeface="Lilly" pitchFamily="2" charset="0"/>
              </a:rPr>
              <a:t>Jour</a:t>
            </a:r>
          </a:p>
          <a:p>
            <a:pPr algn="ctr"/>
            <a:r>
              <a:rPr lang="fr-FR" sz="4500" dirty="0" smtClean="0">
                <a:latin typeface="Lilly" pitchFamily="2" charset="0"/>
              </a:rPr>
              <a:t>1</a:t>
            </a:r>
            <a:r>
              <a:rPr lang="fr-FR" sz="3000" dirty="0" smtClean="0">
                <a:latin typeface="Lilly" pitchFamily="2" charset="0"/>
              </a:rPr>
              <a:t> - 2</a:t>
            </a:r>
            <a:endParaRPr lang="fr-FR" sz="3000" dirty="0">
              <a:latin typeface="Lilly" pitchFamily="2" charset="0"/>
            </a:endParaRPr>
          </a:p>
        </p:txBody>
      </p:sp>
    </p:spTree>
    <p:extLst>
      <p:ext uri="{BB962C8B-B14F-4D97-AF65-F5344CB8AC3E}">
        <p14:creationId xmlns:p14="http://schemas.microsoft.com/office/powerpoint/2010/main" val="260620570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texte 7"/>
          <p:cNvSpPr>
            <a:spLocks noGrp="1"/>
          </p:cNvSpPr>
          <p:nvPr>
            <p:ph type="body" sz="quarter" idx="10"/>
          </p:nvPr>
        </p:nvSpPr>
        <p:spPr/>
        <p:txBody>
          <a:bodyPr/>
          <a:lstStyle/>
          <a:p>
            <a:pPr marL="3175"/>
            <a:r>
              <a:rPr lang="fr-FR" dirty="0" smtClean="0"/>
              <a:t>Réponds aux questions en faisant une phrase correcte :</a:t>
            </a:r>
          </a:p>
          <a:p>
            <a:pPr lvl="2" indent="-360000">
              <a:lnSpc>
                <a:spcPct val="100000"/>
              </a:lnSpc>
              <a:spcBef>
                <a:spcPts val="1200"/>
              </a:spcBef>
              <a:spcAft>
                <a:spcPts val="13000"/>
              </a:spcAft>
              <a:buFont typeface="+mj-lt"/>
              <a:buAutoNum type="arabicPeriod"/>
            </a:pPr>
            <a:r>
              <a:rPr lang="fr-FR" dirty="0" err="1" smtClean="0"/>
              <a:t>O²ù</a:t>
            </a:r>
            <a:r>
              <a:rPr lang="fr-FR" dirty="0" smtClean="0"/>
              <a:t> </a:t>
            </a:r>
            <a:r>
              <a:rPr lang="fr-FR" dirty="0" err="1" smtClean="0"/>
              <a:t>²habitait</a:t>
            </a:r>
            <a:r>
              <a:rPr lang="fr-FR" dirty="0" smtClean="0"/>
              <a:t> </a:t>
            </a:r>
            <a:r>
              <a:rPr lang="fr-FR" dirty="0" err="1" smtClean="0"/>
              <a:t>²le</a:t>
            </a:r>
            <a:r>
              <a:rPr lang="fr-FR" dirty="0" smtClean="0"/>
              <a:t> </a:t>
            </a:r>
            <a:r>
              <a:rPr lang="fr-FR" dirty="0" err="1" smtClean="0"/>
              <a:t>²seigneur</a:t>
            </a:r>
            <a:r>
              <a:rPr lang="fr-FR" dirty="0" smtClean="0"/>
              <a:t> </a:t>
            </a:r>
            <a:r>
              <a:rPr lang="fr-FR" dirty="0"/>
              <a:t>?</a:t>
            </a:r>
          </a:p>
          <a:p>
            <a:pPr lvl="2" indent="-360000">
              <a:lnSpc>
                <a:spcPct val="100000"/>
              </a:lnSpc>
              <a:spcAft>
                <a:spcPts val="13000"/>
              </a:spcAft>
              <a:buFont typeface="+mj-lt"/>
              <a:buAutoNum type="arabicPeriod"/>
            </a:pPr>
            <a:r>
              <a:rPr lang="fr-FR" dirty="0" err="1" smtClean="0"/>
              <a:t>Q²uelle</a:t>
            </a:r>
            <a:r>
              <a:rPr lang="fr-FR" dirty="0" smtClean="0"/>
              <a:t>$ </a:t>
            </a:r>
            <a:r>
              <a:rPr lang="fr-FR" dirty="0"/>
              <a:t>étaient </a:t>
            </a:r>
            <a:r>
              <a:rPr lang="fr-FR" dirty="0" err="1" smtClean="0"/>
              <a:t>²le</a:t>
            </a:r>
            <a:r>
              <a:rPr lang="fr-FR" dirty="0" smtClean="0"/>
              <a:t>$ </a:t>
            </a:r>
            <a:r>
              <a:rPr lang="fr-FR" dirty="0" err="1" smtClean="0"/>
              <a:t>²occupation</a:t>
            </a:r>
            <a:r>
              <a:rPr lang="fr-FR" dirty="0" smtClean="0"/>
              <a:t>$ </a:t>
            </a:r>
            <a:r>
              <a:rPr lang="fr-FR" dirty="0" err="1" smtClean="0"/>
              <a:t>²du</a:t>
            </a:r>
            <a:r>
              <a:rPr lang="fr-FR" dirty="0" smtClean="0"/>
              <a:t> </a:t>
            </a:r>
            <a:r>
              <a:rPr lang="fr-FR" dirty="0" err="1" smtClean="0"/>
              <a:t>²seigneur</a:t>
            </a:r>
            <a:r>
              <a:rPr lang="fr-FR" dirty="0" smtClean="0"/>
              <a:t> </a:t>
            </a:r>
            <a:r>
              <a:rPr lang="fr-FR" dirty="0" err="1" smtClean="0"/>
              <a:t>²quand</a:t>
            </a:r>
            <a:r>
              <a:rPr lang="fr-FR" dirty="0" smtClean="0"/>
              <a:t> </a:t>
            </a:r>
            <a:r>
              <a:rPr lang="fr-FR" dirty="0" err="1" smtClean="0"/>
              <a:t>²il</a:t>
            </a:r>
            <a:r>
              <a:rPr lang="fr-FR" dirty="0" smtClean="0"/>
              <a:t> </a:t>
            </a:r>
            <a:r>
              <a:rPr lang="fr-FR" dirty="0"/>
              <a:t>n’était </a:t>
            </a:r>
            <a:r>
              <a:rPr lang="fr-FR" dirty="0" err="1" smtClean="0"/>
              <a:t>²pa</a:t>
            </a:r>
            <a:r>
              <a:rPr lang="fr-FR" dirty="0" smtClean="0"/>
              <a:t>$ </a:t>
            </a:r>
            <a:r>
              <a:rPr lang="fr-FR" dirty="0" err="1" smtClean="0"/>
              <a:t>²à</a:t>
            </a:r>
            <a:r>
              <a:rPr lang="fr-FR" dirty="0" smtClean="0"/>
              <a:t> </a:t>
            </a:r>
            <a:r>
              <a:rPr lang="fr-FR" dirty="0" err="1" smtClean="0"/>
              <a:t>²la</a:t>
            </a:r>
            <a:r>
              <a:rPr lang="fr-FR" dirty="0" smtClean="0"/>
              <a:t> </a:t>
            </a:r>
            <a:r>
              <a:rPr lang="fr-FR" dirty="0" err="1" smtClean="0"/>
              <a:t>²guerre</a:t>
            </a:r>
            <a:r>
              <a:rPr lang="fr-FR" dirty="0" smtClean="0"/>
              <a:t> </a:t>
            </a:r>
            <a:r>
              <a:rPr lang="fr-FR" dirty="0"/>
              <a:t>? (3 </a:t>
            </a:r>
            <a:r>
              <a:rPr lang="fr-FR" dirty="0" err="1" smtClean="0"/>
              <a:t>²réponse</a:t>
            </a:r>
            <a:r>
              <a:rPr lang="fr-FR" dirty="0" smtClean="0"/>
              <a:t>$)</a:t>
            </a:r>
            <a:endParaRPr lang="fr-FR" dirty="0"/>
          </a:p>
        </p:txBody>
      </p:sp>
      <p:sp>
        <p:nvSpPr>
          <p:cNvPr id="2" name="Espace réservé du texte 1"/>
          <p:cNvSpPr>
            <a:spLocks noGrp="1"/>
          </p:cNvSpPr>
          <p:nvPr>
            <p:ph type="body" sz="quarter" idx="12"/>
          </p:nvPr>
        </p:nvSpPr>
        <p:spPr/>
        <p:txBody>
          <a:bodyPr/>
          <a:lstStyle/>
          <a:p>
            <a:r>
              <a:rPr lang="fr-FR" dirty="0" smtClean="0"/>
              <a:t>Compréhension</a:t>
            </a:r>
            <a:endParaRPr lang="fr-FR" dirty="0"/>
          </a:p>
        </p:txBody>
      </p:sp>
    </p:spTree>
    <p:extLst>
      <p:ext uri="{BB962C8B-B14F-4D97-AF65-F5344CB8AC3E}">
        <p14:creationId xmlns:p14="http://schemas.microsoft.com/office/powerpoint/2010/main" val="34628701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texte 7"/>
          <p:cNvSpPr>
            <a:spLocks noGrp="1"/>
          </p:cNvSpPr>
          <p:nvPr>
            <p:ph type="body" sz="quarter" idx="10"/>
          </p:nvPr>
        </p:nvSpPr>
        <p:spPr/>
        <p:txBody>
          <a:bodyPr/>
          <a:lstStyle/>
          <a:p>
            <a:pPr marL="3175"/>
            <a:r>
              <a:rPr lang="fr-FR" dirty="0" smtClean="0"/>
              <a:t>Réponds aux questions en faisant une phrase correcte :</a:t>
            </a:r>
          </a:p>
          <a:p>
            <a:pPr lvl="2" indent="-360000">
              <a:lnSpc>
                <a:spcPct val="100000"/>
              </a:lnSpc>
              <a:spcBef>
                <a:spcPts val="1200"/>
              </a:spcBef>
              <a:spcAft>
                <a:spcPts val="13000"/>
              </a:spcAft>
              <a:buFont typeface="+mj-lt"/>
              <a:buAutoNum type="arabicPeriod" startAt="3"/>
            </a:pPr>
            <a:r>
              <a:rPr lang="fr-FR" dirty="0" err="1" smtClean="0"/>
              <a:t>Q²uelle</a:t>
            </a:r>
            <a:r>
              <a:rPr lang="fr-FR" dirty="0" smtClean="0"/>
              <a:t>$ </a:t>
            </a:r>
            <a:r>
              <a:rPr lang="fr-FR" dirty="0"/>
              <a:t>étaient </a:t>
            </a:r>
            <a:r>
              <a:rPr lang="fr-FR" dirty="0" err="1" smtClean="0"/>
              <a:t>²le</a:t>
            </a:r>
            <a:r>
              <a:rPr lang="fr-FR" dirty="0" smtClean="0"/>
              <a:t>$ </a:t>
            </a:r>
            <a:r>
              <a:rPr lang="fr-FR" dirty="0" err="1" smtClean="0"/>
              <a:t>²arme</a:t>
            </a:r>
            <a:r>
              <a:rPr lang="fr-FR" dirty="0" smtClean="0"/>
              <a:t>$ </a:t>
            </a:r>
            <a:r>
              <a:rPr lang="fr-FR" dirty="0" err="1" smtClean="0"/>
              <a:t>²de</a:t>
            </a:r>
            <a:r>
              <a:rPr lang="fr-FR" dirty="0" smtClean="0"/>
              <a:t> </a:t>
            </a:r>
            <a:r>
              <a:rPr lang="fr-FR" dirty="0" err="1" smtClean="0"/>
              <a:t>²combat</a:t>
            </a:r>
            <a:r>
              <a:rPr lang="fr-FR" dirty="0" smtClean="0"/>
              <a:t> </a:t>
            </a:r>
            <a:r>
              <a:rPr lang="fr-FR" dirty="0" err="1" smtClean="0"/>
              <a:t>²du</a:t>
            </a:r>
            <a:r>
              <a:rPr lang="fr-FR" dirty="0" smtClean="0"/>
              <a:t> </a:t>
            </a:r>
            <a:r>
              <a:rPr lang="fr-FR" dirty="0" err="1" smtClean="0"/>
              <a:t>²seigneur</a:t>
            </a:r>
            <a:r>
              <a:rPr lang="fr-FR" dirty="0" smtClean="0"/>
              <a:t> </a:t>
            </a:r>
            <a:r>
              <a:rPr lang="fr-FR" dirty="0"/>
              <a:t>?</a:t>
            </a:r>
          </a:p>
          <a:p>
            <a:pPr lvl="2" indent="-360000">
              <a:lnSpc>
                <a:spcPct val="100000"/>
              </a:lnSpc>
              <a:spcAft>
                <a:spcPts val="13000"/>
              </a:spcAft>
              <a:buFont typeface="+mj-lt"/>
              <a:buAutoNum type="arabicPeriod" startAt="3"/>
            </a:pPr>
            <a:r>
              <a:rPr lang="fr-FR" dirty="0" err="1" smtClean="0"/>
              <a:t>Q²ue</a:t>
            </a:r>
            <a:r>
              <a:rPr lang="fr-FR" dirty="0" smtClean="0"/>
              <a:t> </a:t>
            </a:r>
            <a:r>
              <a:rPr lang="fr-FR" dirty="0" err="1" smtClean="0"/>
              <a:t>²portait</a:t>
            </a:r>
            <a:r>
              <a:rPr lang="fr-FR" dirty="0" smtClean="0"/>
              <a:t> </a:t>
            </a:r>
            <a:r>
              <a:rPr lang="fr-FR" dirty="0" err="1" smtClean="0"/>
              <a:t>²le</a:t>
            </a:r>
            <a:r>
              <a:rPr lang="fr-FR" dirty="0" smtClean="0"/>
              <a:t> </a:t>
            </a:r>
            <a:r>
              <a:rPr lang="fr-FR" dirty="0" err="1" smtClean="0"/>
              <a:t>²seigneur</a:t>
            </a:r>
            <a:r>
              <a:rPr lang="fr-FR" dirty="0" smtClean="0"/>
              <a:t> </a:t>
            </a:r>
            <a:r>
              <a:rPr lang="fr-FR" dirty="0" err="1" smtClean="0"/>
              <a:t>²pour</a:t>
            </a:r>
            <a:r>
              <a:rPr lang="fr-FR" dirty="0" smtClean="0"/>
              <a:t> </a:t>
            </a:r>
            <a:r>
              <a:rPr lang="fr-FR" dirty="0" err="1" smtClean="0"/>
              <a:t>²participer</a:t>
            </a:r>
            <a:r>
              <a:rPr lang="fr-FR" dirty="0" smtClean="0"/>
              <a:t> </a:t>
            </a:r>
            <a:r>
              <a:rPr lang="fr-FR" dirty="0" err="1" smtClean="0"/>
              <a:t>²au</a:t>
            </a:r>
            <a:r>
              <a:rPr lang="fr-FR" dirty="0" smtClean="0"/>
              <a:t> </a:t>
            </a:r>
            <a:r>
              <a:rPr lang="fr-FR" dirty="0" err="1" smtClean="0"/>
              <a:t>²tournoi</a:t>
            </a:r>
            <a:r>
              <a:rPr lang="fr-FR" dirty="0" smtClean="0"/>
              <a:t> ?</a:t>
            </a:r>
            <a:endParaRPr lang="fr-FR" dirty="0"/>
          </a:p>
        </p:txBody>
      </p:sp>
      <p:sp>
        <p:nvSpPr>
          <p:cNvPr id="2" name="Espace réservé du texte 1"/>
          <p:cNvSpPr>
            <a:spLocks noGrp="1"/>
          </p:cNvSpPr>
          <p:nvPr>
            <p:ph type="body" sz="quarter" idx="12"/>
          </p:nvPr>
        </p:nvSpPr>
        <p:spPr/>
        <p:txBody>
          <a:bodyPr/>
          <a:lstStyle/>
          <a:p>
            <a:r>
              <a:rPr lang="fr-FR" dirty="0" smtClean="0"/>
              <a:t>Compréhension</a:t>
            </a:r>
            <a:endParaRPr lang="fr-FR" dirty="0"/>
          </a:p>
        </p:txBody>
      </p:sp>
    </p:spTree>
    <p:extLst>
      <p:ext uri="{BB962C8B-B14F-4D97-AF65-F5344CB8AC3E}">
        <p14:creationId xmlns:p14="http://schemas.microsoft.com/office/powerpoint/2010/main" val="30412221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rot="20759357">
            <a:off x="2222161" y="1975099"/>
            <a:ext cx="1853182" cy="1482223"/>
          </a:xfrm>
          <a:prstGeom prst="rect">
            <a:avLst/>
          </a:prstGeom>
          <a:noFill/>
        </p:spPr>
        <p:txBody>
          <a:bodyPr wrap="square" rtlCol="0">
            <a:spAutoFit/>
          </a:bodyPr>
          <a:lstStyle/>
          <a:p>
            <a:pPr algn="ctr"/>
            <a:r>
              <a:rPr lang="fr-FR" sz="4500" dirty="0" smtClean="0">
                <a:latin typeface="Lilly" pitchFamily="2" charset="0"/>
              </a:rPr>
              <a:t>Jour</a:t>
            </a:r>
          </a:p>
          <a:p>
            <a:pPr algn="ctr"/>
            <a:r>
              <a:rPr lang="fr-FR" sz="4500" dirty="0" smtClean="0">
                <a:latin typeface="Lilly" pitchFamily="2" charset="0"/>
              </a:rPr>
              <a:t>3</a:t>
            </a:r>
            <a:endParaRPr lang="fr-FR" sz="4500" dirty="0">
              <a:latin typeface="Lilly" pitchFamily="2" charset="0"/>
            </a:endParaRPr>
          </a:p>
        </p:txBody>
      </p:sp>
    </p:spTree>
    <p:extLst>
      <p:ext uri="{BB962C8B-B14F-4D97-AF65-F5344CB8AC3E}">
        <p14:creationId xmlns:p14="http://schemas.microsoft.com/office/powerpoint/2010/main" val="15551631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smtClean="0"/>
              <a:t>Transposer « le seigneur » à « les seigneurs » (il </a:t>
            </a:r>
            <a:r>
              <a:rPr lang="fr-FR" sz="1400" dirty="0" smtClean="0">
                <a:sym typeface="Wingdings" panose="05000000000000000000" pitchFamily="2" charset="2"/>
              </a:rPr>
              <a:t></a:t>
            </a:r>
            <a:r>
              <a:rPr lang="fr-FR" dirty="0" smtClean="0">
                <a:sym typeface="Wingdings" panose="05000000000000000000" pitchFamily="2" charset="2"/>
              </a:rPr>
              <a:t> ils) :</a:t>
            </a:r>
          </a:p>
          <a:p>
            <a:pPr lvl="1"/>
            <a:r>
              <a:rPr lang="fr-FR" dirty="0" smtClean="0">
                <a:sym typeface="Wingdings" panose="05000000000000000000" pitchFamily="2" charset="2"/>
              </a:rPr>
              <a:t>Paragraphe 1 : collectivement</a:t>
            </a:r>
          </a:p>
          <a:p>
            <a:pPr lvl="1"/>
            <a:r>
              <a:rPr lang="fr-FR" dirty="0" smtClean="0">
                <a:sym typeface="Wingdings" panose="05000000000000000000" pitchFamily="2" charset="2"/>
              </a:rPr>
              <a:t>Paragraphe 3 : individuellement</a:t>
            </a:r>
          </a:p>
          <a:p>
            <a:pPr lvl="1"/>
            <a:r>
              <a:rPr lang="fr-FR" dirty="0" smtClean="0">
                <a:sym typeface="Wingdings" panose="05000000000000000000" pitchFamily="2" charset="2"/>
              </a:rPr>
              <a:t>(laisser le 2 pour le texte à lire à la maison).</a:t>
            </a:r>
            <a:endParaRPr lang="fr-FR" dirty="0"/>
          </a:p>
        </p:txBody>
      </p:sp>
      <p:sp>
        <p:nvSpPr>
          <p:cNvPr id="3" name="Espace réservé du texte 2"/>
          <p:cNvSpPr>
            <a:spLocks noGrp="1"/>
          </p:cNvSpPr>
          <p:nvPr>
            <p:ph type="body" sz="quarter" idx="11"/>
          </p:nvPr>
        </p:nvSpPr>
        <p:spPr/>
        <p:txBody>
          <a:bodyPr/>
          <a:lstStyle/>
          <a:p>
            <a:r>
              <a:rPr lang="fr-FR" dirty="0" smtClean="0"/>
              <a:t>Transposition</a:t>
            </a:r>
            <a:endParaRPr lang="fr-FR" dirty="0"/>
          </a:p>
        </p:txBody>
      </p:sp>
    </p:spTree>
    <p:extLst>
      <p:ext uri="{BB962C8B-B14F-4D97-AF65-F5344CB8AC3E}">
        <p14:creationId xmlns:p14="http://schemas.microsoft.com/office/powerpoint/2010/main" val="32548083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smtClean="0"/>
              <a:t>Transforme « le seigneur » en « les seigneurs » (il </a:t>
            </a:r>
            <a:r>
              <a:rPr lang="fr-FR" sz="1400" dirty="0" smtClean="0">
                <a:sym typeface="Wingdings" panose="05000000000000000000" pitchFamily="2" charset="2"/>
              </a:rPr>
              <a:t></a:t>
            </a:r>
            <a:r>
              <a:rPr lang="fr-FR" dirty="0" smtClean="0">
                <a:sym typeface="Wingdings" panose="05000000000000000000" pitchFamily="2" charset="2"/>
              </a:rPr>
              <a:t> ils) :</a:t>
            </a:r>
            <a:endParaRPr lang="fr-FR" dirty="0"/>
          </a:p>
        </p:txBody>
      </p:sp>
      <p:sp>
        <p:nvSpPr>
          <p:cNvPr id="5" name="Espace réservé du texte 4"/>
          <p:cNvSpPr>
            <a:spLocks noGrp="1"/>
          </p:cNvSpPr>
          <p:nvPr>
            <p:ph type="body" sz="quarter" idx="11"/>
          </p:nvPr>
        </p:nvSpPr>
        <p:spPr>
          <a:xfrm>
            <a:off x="124263" y="584200"/>
            <a:ext cx="9643246" cy="5617853"/>
          </a:xfrm>
        </p:spPr>
        <p:txBody>
          <a:bodyPr/>
          <a:lstStyle/>
          <a:p>
            <a:pPr lvl="3">
              <a:lnSpc>
                <a:spcPct val="350000"/>
              </a:lnSpc>
            </a:pPr>
            <a:r>
              <a:rPr lang="fr-FR" dirty="0"/>
              <a:t>Au   </a:t>
            </a:r>
            <a:r>
              <a:rPr lang="fr-FR" dirty="0" smtClean="0"/>
              <a:t>Moyen-Âge</a:t>
            </a:r>
            <a:r>
              <a:rPr lang="fr-FR" dirty="0"/>
              <a:t>,   le   seigneur   habitait   dans   un   château   fort.   Il   aimait   faire   la   guerre.   Quand   il   n’était   pas   à   la   guerre,   il   réunissait   des   chevaliers   pour   des   tournois.   Il   avait   une   armure   en   métal.   À   cheval,   il   fonçait   sur   son   adversaire   avec   une   lance   pour   le   désarçonner.   Il   combattait   aussi   à   terre   avec   une   épée.</a:t>
            </a:r>
          </a:p>
        </p:txBody>
      </p:sp>
      <p:sp>
        <p:nvSpPr>
          <p:cNvPr id="6" name="Espace réservé du texte 5"/>
          <p:cNvSpPr>
            <a:spLocks noGrp="1"/>
          </p:cNvSpPr>
          <p:nvPr>
            <p:ph type="body" sz="quarter" idx="12"/>
          </p:nvPr>
        </p:nvSpPr>
        <p:spPr/>
        <p:txBody>
          <a:bodyPr/>
          <a:lstStyle/>
          <a:p>
            <a:r>
              <a:rPr lang="fr-FR" dirty="0" smtClean="0"/>
              <a:t>Transposition</a:t>
            </a:r>
            <a:endParaRPr lang="fr-FR" dirty="0"/>
          </a:p>
        </p:txBody>
      </p:sp>
    </p:spTree>
    <p:extLst>
      <p:ext uri="{BB962C8B-B14F-4D97-AF65-F5344CB8AC3E}">
        <p14:creationId xmlns:p14="http://schemas.microsoft.com/office/powerpoint/2010/main" val="13903048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p:cNvSpPr>
            <a:spLocks noGrp="1"/>
          </p:cNvSpPr>
          <p:nvPr>
            <p:ph type="body" sz="quarter" idx="10"/>
          </p:nvPr>
        </p:nvSpPr>
        <p:spPr/>
        <p:txBody>
          <a:bodyPr/>
          <a:lstStyle/>
          <a:p>
            <a:pPr marL="3175"/>
            <a:r>
              <a:rPr lang="fr-FR" dirty="0"/>
              <a:t>Transforme « le seigneur » en « les seigneurs » (il </a:t>
            </a:r>
            <a:r>
              <a:rPr lang="fr-FR" sz="1400" dirty="0">
                <a:sym typeface="Wingdings" panose="05000000000000000000" pitchFamily="2" charset="2"/>
              </a:rPr>
              <a:t></a:t>
            </a:r>
            <a:r>
              <a:rPr lang="fr-FR" dirty="0">
                <a:sym typeface="Wingdings" panose="05000000000000000000" pitchFamily="2" charset="2"/>
              </a:rPr>
              <a:t> ils) </a:t>
            </a:r>
            <a:r>
              <a:rPr lang="fr-FR" dirty="0" smtClean="0">
                <a:sym typeface="Wingdings" panose="05000000000000000000" pitchFamily="2" charset="2"/>
              </a:rPr>
              <a:t>:</a:t>
            </a:r>
            <a:endParaRPr lang="fr-FR" dirty="0"/>
          </a:p>
        </p:txBody>
      </p:sp>
      <p:sp>
        <p:nvSpPr>
          <p:cNvPr id="6" name="Espace réservé du texte 5"/>
          <p:cNvSpPr>
            <a:spLocks noGrp="1"/>
          </p:cNvSpPr>
          <p:nvPr>
            <p:ph type="body" sz="quarter" idx="11"/>
          </p:nvPr>
        </p:nvSpPr>
        <p:spPr/>
        <p:txBody>
          <a:bodyPr/>
          <a:lstStyle/>
          <a:p>
            <a:r>
              <a:rPr lang="fr-FR" dirty="0" smtClean="0"/>
              <a:t>Transposition</a:t>
            </a:r>
            <a:endParaRPr lang="fr-FR" dirty="0"/>
          </a:p>
        </p:txBody>
      </p:sp>
      <p:sp>
        <p:nvSpPr>
          <p:cNvPr id="7" name="Rectangle 6"/>
          <p:cNvSpPr/>
          <p:nvPr/>
        </p:nvSpPr>
        <p:spPr>
          <a:xfrm>
            <a:off x="132842" y="584200"/>
            <a:ext cx="9641396" cy="3122393"/>
          </a:xfrm>
          <a:prstGeom prst="rect">
            <a:avLst/>
          </a:prstGeom>
        </p:spPr>
        <p:txBody>
          <a:bodyPr wrap="square">
            <a:spAutoFit/>
          </a:bodyPr>
          <a:lstStyle/>
          <a:p>
            <a:pPr marL="0" lvl="3" algn="just">
              <a:lnSpc>
                <a:spcPct val="350000"/>
              </a:lnSpc>
            </a:pPr>
            <a:r>
              <a:rPr lang="fr-FR" sz="2000" dirty="0"/>
              <a:t>Au   château,   le   seigneur   organisait   des   grands   banquets.   Il   mangeait   la   viande   rapportée   de   la   chasse.   Il   dansait,   il   discutait,   il   écoutait   les   récits   des   trouvères   ou   des   troubadours   et   la   musique   des   ménestrels.</a:t>
            </a:r>
          </a:p>
        </p:txBody>
      </p:sp>
    </p:spTree>
    <p:extLst>
      <p:ext uri="{BB962C8B-B14F-4D97-AF65-F5344CB8AC3E}">
        <p14:creationId xmlns:p14="http://schemas.microsoft.com/office/powerpoint/2010/main" val="202280924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pPr lvl="4"/>
            <a:r>
              <a:rPr lang="fr-FR" dirty="0" smtClean="0"/>
              <a:t>(Diapo de travail : voir les phases suivantes – Compléter avec les étiquettes mots)</a:t>
            </a:r>
          </a:p>
          <a:p>
            <a:endParaRPr lang="fr-FR" dirty="0"/>
          </a:p>
          <a:p>
            <a:r>
              <a:rPr lang="fr-FR" dirty="0" smtClean="0"/>
              <a:t>Analyse fonctionnelle de phrases :</a:t>
            </a:r>
          </a:p>
          <a:p>
            <a:pPr marL="342900" lvl="1" indent="-342900">
              <a:buFont typeface="+mj-lt"/>
              <a:buAutoNum type="arabicParenR"/>
            </a:pPr>
            <a:r>
              <a:rPr lang="fr-FR" dirty="0"/>
              <a:t>Au Moyen-Âge</a:t>
            </a:r>
            <a:r>
              <a:rPr lang="fr-FR" dirty="0" smtClean="0"/>
              <a:t>,  </a:t>
            </a:r>
            <a:r>
              <a:rPr lang="fr-FR" dirty="0"/>
              <a:t>le  seigneur  habitait  un  château  fort .</a:t>
            </a:r>
          </a:p>
          <a:p>
            <a:pPr marL="342900" lvl="1" indent="-342900">
              <a:buFont typeface="+mj-lt"/>
              <a:buAutoNum type="arabicParenR"/>
            </a:pPr>
            <a:r>
              <a:rPr lang="fr-FR" dirty="0"/>
              <a:t>Il  réunissait  des  chevaliers  pour  des  tournois .</a:t>
            </a:r>
          </a:p>
          <a:p>
            <a:pPr marL="342900" lvl="1" indent="-342900">
              <a:buFont typeface="+mj-lt"/>
              <a:buAutoNum type="arabicParenR"/>
            </a:pPr>
            <a:r>
              <a:rPr lang="fr-FR" dirty="0"/>
              <a:t>Les  seigneurs,  au  Moyen  Age,  avaient  une  armure  en  métal .</a:t>
            </a:r>
          </a:p>
          <a:p>
            <a:pPr marL="342900" lvl="1" indent="-342900">
              <a:buFont typeface="+mj-lt"/>
              <a:buAutoNum type="arabicParenR"/>
            </a:pPr>
            <a:r>
              <a:rPr lang="fr-FR" dirty="0"/>
              <a:t>Au  château,  le  seigneur  organisait  des  grands  banquets .</a:t>
            </a:r>
          </a:p>
          <a:p>
            <a:pPr marL="342900" lvl="1" indent="-342900">
              <a:buFont typeface="+mj-lt"/>
              <a:buAutoNum type="arabicParenR"/>
            </a:pPr>
            <a:r>
              <a:rPr lang="fr-FR" dirty="0"/>
              <a:t>Pendant  les  banquets,  les  ménestrels  jouaient  de  la  musique .</a:t>
            </a:r>
            <a:endParaRPr lang="fr-FR" dirty="0" smtClean="0"/>
          </a:p>
          <a:p>
            <a:endParaRPr lang="fr-FR" dirty="0"/>
          </a:p>
          <a:p>
            <a:endParaRPr lang="fr-FR" dirty="0"/>
          </a:p>
        </p:txBody>
      </p:sp>
      <p:sp>
        <p:nvSpPr>
          <p:cNvPr id="3" name="Espace réservé du texte 2"/>
          <p:cNvSpPr>
            <a:spLocks noGrp="1"/>
          </p:cNvSpPr>
          <p:nvPr>
            <p:ph type="body" sz="quarter" idx="11"/>
          </p:nvPr>
        </p:nvSpPr>
        <p:spPr/>
        <p:txBody>
          <a:bodyPr/>
          <a:lstStyle/>
          <a:p>
            <a:r>
              <a:rPr lang="fr-FR" dirty="0" smtClean="0"/>
              <a:t>Les phrases</a:t>
            </a:r>
            <a:endParaRPr lang="fr-FR" dirty="0"/>
          </a:p>
        </p:txBody>
      </p:sp>
    </p:spTree>
    <p:extLst>
      <p:ext uri="{BB962C8B-B14F-4D97-AF65-F5344CB8AC3E}">
        <p14:creationId xmlns:p14="http://schemas.microsoft.com/office/powerpoint/2010/main" val="185060204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texte 5"/>
          <p:cNvSpPr>
            <a:spLocks noGrp="1"/>
          </p:cNvSpPr>
          <p:nvPr>
            <p:ph type="body" sz="quarter" idx="10"/>
          </p:nvPr>
        </p:nvSpPr>
        <p:spPr/>
        <p:txBody>
          <a:bodyPr/>
          <a:lstStyle/>
          <a:p>
            <a:r>
              <a:rPr lang="fr-FR" dirty="0" smtClean="0"/>
              <a:t>Encadre le verbe en rouge, souligne le sujet en bleu.</a:t>
            </a:r>
          </a:p>
          <a:p>
            <a:r>
              <a:rPr lang="fr-FR" dirty="0" smtClean="0"/>
              <a:t>Indique, en dessous, le nom de chaque verbe.</a:t>
            </a:r>
            <a:endParaRPr lang="fr-FR" dirty="0"/>
          </a:p>
        </p:txBody>
      </p:sp>
      <p:sp>
        <p:nvSpPr>
          <p:cNvPr id="7" name="Espace réservé du texte 6"/>
          <p:cNvSpPr>
            <a:spLocks noGrp="1"/>
          </p:cNvSpPr>
          <p:nvPr>
            <p:ph type="body" sz="quarter" idx="11"/>
          </p:nvPr>
        </p:nvSpPr>
        <p:spPr>
          <a:xfrm>
            <a:off x="130993" y="764704"/>
            <a:ext cx="9643246" cy="5977409"/>
          </a:xfrm>
        </p:spPr>
        <p:txBody>
          <a:bodyPr/>
          <a:lstStyle/>
          <a:p>
            <a:pPr marL="360000" lvl="1" indent="-360000">
              <a:lnSpc>
                <a:spcPct val="275000"/>
              </a:lnSpc>
              <a:buFont typeface="+mj-lt"/>
              <a:buAutoNum type="arabicParenR"/>
            </a:pPr>
            <a:r>
              <a:rPr lang="fr-FR" dirty="0" err="1" smtClean="0"/>
              <a:t>A²u</a:t>
            </a:r>
            <a:r>
              <a:rPr lang="fr-FR" sz="2000" dirty="0" smtClean="0"/>
              <a:t> </a:t>
            </a:r>
            <a:r>
              <a:rPr lang="fr-FR" dirty="0" err="1" smtClean="0"/>
              <a:t>Moyen-Age</a:t>
            </a:r>
            <a:r>
              <a:rPr lang="fr-FR" dirty="0" smtClean="0"/>
              <a:t> ,  </a:t>
            </a:r>
            <a:r>
              <a:rPr lang="fr-FR" dirty="0" err="1" smtClean="0"/>
              <a:t>²le</a:t>
            </a:r>
            <a:r>
              <a:rPr lang="fr-FR" dirty="0" smtClean="0"/>
              <a:t>  </a:t>
            </a:r>
            <a:r>
              <a:rPr lang="fr-FR" dirty="0" err="1" smtClean="0"/>
              <a:t>²seigneur</a:t>
            </a:r>
            <a:r>
              <a:rPr lang="fr-FR" dirty="0" smtClean="0"/>
              <a:t>  </a:t>
            </a:r>
            <a:r>
              <a:rPr lang="fr-FR" dirty="0" err="1" smtClean="0"/>
              <a:t>²habitait</a:t>
            </a:r>
            <a:r>
              <a:rPr lang="fr-FR" dirty="0" smtClean="0"/>
              <a:t>  </a:t>
            </a:r>
            <a:r>
              <a:rPr lang="fr-FR" dirty="0" err="1" smtClean="0"/>
              <a:t>²un</a:t>
            </a:r>
            <a:r>
              <a:rPr lang="fr-FR" dirty="0" smtClean="0"/>
              <a:t>  </a:t>
            </a:r>
            <a:r>
              <a:rPr lang="fr-FR" dirty="0" err="1" smtClean="0"/>
              <a:t>²château</a:t>
            </a:r>
            <a:r>
              <a:rPr lang="fr-FR" dirty="0" smtClean="0"/>
              <a:t>  </a:t>
            </a:r>
            <a:r>
              <a:rPr lang="fr-FR" dirty="0" err="1" smtClean="0"/>
              <a:t>²fort</a:t>
            </a:r>
            <a:r>
              <a:rPr lang="fr-FR" dirty="0" smtClean="0"/>
              <a:t> </a:t>
            </a:r>
            <a:r>
              <a:rPr lang="fr-FR" dirty="0"/>
              <a:t>.</a:t>
            </a:r>
          </a:p>
          <a:p>
            <a:pPr marL="360000" lvl="1" indent="-360000">
              <a:lnSpc>
                <a:spcPct val="275000"/>
              </a:lnSpc>
              <a:buFont typeface="+mj-lt"/>
              <a:buAutoNum type="arabicParenR"/>
            </a:pPr>
            <a:r>
              <a:rPr lang="fr-FR" dirty="0" err="1" smtClean="0"/>
              <a:t>I²l</a:t>
            </a:r>
            <a:r>
              <a:rPr lang="fr-FR" sz="2000" dirty="0" smtClean="0"/>
              <a:t>  </a:t>
            </a:r>
            <a:r>
              <a:rPr lang="fr-FR" dirty="0" err="1" smtClean="0"/>
              <a:t>²réunissait</a:t>
            </a:r>
            <a:r>
              <a:rPr lang="fr-FR" sz="2000" dirty="0"/>
              <a:t>  </a:t>
            </a:r>
            <a:r>
              <a:rPr lang="fr-FR" dirty="0" err="1" smtClean="0"/>
              <a:t>²de</a:t>
            </a:r>
            <a:r>
              <a:rPr lang="fr-FR" dirty="0" smtClean="0"/>
              <a:t>$</a:t>
            </a:r>
            <a:r>
              <a:rPr lang="fr-FR" sz="2000" dirty="0"/>
              <a:t>  </a:t>
            </a:r>
            <a:r>
              <a:rPr lang="fr-FR" dirty="0" err="1" smtClean="0"/>
              <a:t>²chevalier</a:t>
            </a:r>
            <a:r>
              <a:rPr lang="fr-FR" dirty="0" smtClean="0"/>
              <a:t>$</a:t>
            </a:r>
            <a:r>
              <a:rPr lang="fr-FR" sz="2000" dirty="0"/>
              <a:t>  </a:t>
            </a:r>
            <a:r>
              <a:rPr lang="fr-FR" dirty="0" err="1" smtClean="0"/>
              <a:t>²pour</a:t>
            </a:r>
            <a:r>
              <a:rPr lang="fr-FR" sz="2000" dirty="0"/>
              <a:t>  </a:t>
            </a:r>
            <a:r>
              <a:rPr lang="fr-FR" dirty="0" err="1" smtClean="0"/>
              <a:t>²de</a:t>
            </a:r>
            <a:r>
              <a:rPr lang="fr-FR" dirty="0" smtClean="0"/>
              <a:t>$</a:t>
            </a:r>
            <a:r>
              <a:rPr lang="fr-FR" sz="2000" dirty="0"/>
              <a:t>  </a:t>
            </a:r>
            <a:r>
              <a:rPr lang="fr-FR" dirty="0" err="1" smtClean="0"/>
              <a:t>²tournoi</a:t>
            </a:r>
            <a:r>
              <a:rPr lang="fr-FR" dirty="0" smtClean="0"/>
              <a:t>$ </a:t>
            </a:r>
            <a:r>
              <a:rPr lang="fr-FR" dirty="0"/>
              <a:t>.</a:t>
            </a:r>
          </a:p>
          <a:p>
            <a:pPr marL="360000" lvl="1" indent="-360000">
              <a:lnSpc>
                <a:spcPct val="275000"/>
              </a:lnSpc>
              <a:buFont typeface="+mj-lt"/>
              <a:buAutoNum type="arabicParenR"/>
            </a:pPr>
            <a:r>
              <a:rPr lang="fr-FR" dirty="0" smtClean="0"/>
              <a:t>Le$</a:t>
            </a:r>
            <a:r>
              <a:rPr lang="fr-FR" sz="2000" dirty="0"/>
              <a:t>  </a:t>
            </a:r>
            <a:r>
              <a:rPr lang="fr-FR" dirty="0" err="1" smtClean="0"/>
              <a:t>²seigneur</a:t>
            </a:r>
            <a:r>
              <a:rPr lang="fr-FR" dirty="0" smtClean="0"/>
              <a:t>$ ,</a:t>
            </a:r>
            <a:r>
              <a:rPr lang="fr-FR" sz="2000" dirty="0"/>
              <a:t>  </a:t>
            </a:r>
            <a:r>
              <a:rPr lang="fr-FR" dirty="0"/>
              <a:t>au</a:t>
            </a:r>
            <a:r>
              <a:rPr lang="fr-FR" sz="2000" dirty="0"/>
              <a:t>  </a:t>
            </a:r>
            <a:r>
              <a:rPr lang="fr-FR" dirty="0" err="1" smtClean="0"/>
              <a:t>M²oyen-A²ge</a:t>
            </a:r>
            <a:r>
              <a:rPr lang="fr-FR" dirty="0" smtClean="0"/>
              <a:t> ,</a:t>
            </a:r>
            <a:r>
              <a:rPr lang="fr-FR" sz="2000" dirty="0"/>
              <a:t>  </a:t>
            </a:r>
            <a:r>
              <a:rPr lang="fr-FR" dirty="0" err="1" smtClean="0"/>
              <a:t>²avaient</a:t>
            </a:r>
            <a:r>
              <a:rPr lang="fr-FR" sz="2000" dirty="0"/>
              <a:t>  </a:t>
            </a:r>
            <a:r>
              <a:rPr lang="fr-FR" dirty="0" err="1" smtClean="0"/>
              <a:t>²une</a:t>
            </a:r>
            <a:r>
              <a:rPr lang="fr-FR" sz="2000" dirty="0"/>
              <a:t>  </a:t>
            </a:r>
            <a:r>
              <a:rPr lang="fr-FR" dirty="0" err="1" smtClean="0"/>
              <a:t>²armure</a:t>
            </a:r>
            <a:r>
              <a:rPr lang="fr-FR" sz="2000" dirty="0"/>
              <a:t>  </a:t>
            </a:r>
            <a:r>
              <a:rPr lang="fr-FR" dirty="0" smtClean="0"/>
              <a:t>en</a:t>
            </a:r>
            <a:r>
              <a:rPr lang="fr-FR" sz="2000" dirty="0"/>
              <a:t>  </a:t>
            </a:r>
            <a:r>
              <a:rPr lang="fr-FR" dirty="0" smtClean="0"/>
              <a:t>métal </a:t>
            </a:r>
            <a:r>
              <a:rPr lang="fr-FR" dirty="0"/>
              <a:t>.</a:t>
            </a:r>
          </a:p>
          <a:p>
            <a:pPr marL="360000" lvl="1" indent="-360000">
              <a:lnSpc>
                <a:spcPct val="275000"/>
              </a:lnSpc>
              <a:buFont typeface="+mj-lt"/>
              <a:buAutoNum type="arabicParenR"/>
            </a:pPr>
            <a:r>
              <a:rPr lang="fr-FR" dirty="0" err="1" smtClean="0"/>
              <a:t>A²u</a:t>
            </a:r>
            <a:r>
              <a:rPr lang="fr-FR" sz="2000" dirty="0"/>
              <a:t>  </a:t>
            </a:r>
            <a:r>
              <a:rPr lang="fr-FR" dirty="0" err="1" smtClean="0"/>
              <a:t>²château</a:t>
            </a:r>
            <a:r>
              <a:rPr lang="fr-FR" dirty="0" smtClean="0"/>
              <a:t> ,</a:t>
            </a:r>
            <a:r>
              <a:rPr lang="fr-FR" sz="2000" dirty="0"/>
              <a:t>  </a:t>
            </a:r>
            <a:r>
              <a:rPr lang="fr-FR" dirty="0" err="1" smtClean="0"/>
              <a:t>²le</a:t>
            </a:r>
            <a:r>
              <a:rPr lang="fr-FR" sz="2000" dirty="0"/>
              <a:t>  </a:t>
            </a:r>
            <a:r>
              <a:rPr lang="fr-FR" dirty="0" err="1" smtClean="0"/>
              <a:t>²seigneur</a:t>
            </a:r>
            <a:r>
              <a:rPr lang="fr-FR" sz="2000" dirty="0"/>
              <a:t>  </a:t>
            </a:r>
            <a:r>
              <a:rPr lang="fr-FR" dirty="0" err="1" smtClean="0"/>
              <a:t>²organisait</a:t>
            </a:r>
            <a:r>
              <a:rPr lang="fr-FR" sz="2000" dirty="0"/>
              <a:t>  </a:t>
            </a:r>
            <a:r>
              <a:rPr lang="fr-FR" dirty="0" err="1" smtClean="0"/>
              <a:t>²de</a:t>
            </a:r>
            <a:r>
              <a:rPr lang="fr-FR" dirty="0" smtClean="0"/>
              <a:t>$</a:t>
            </a:r>
            <a:r>
              <a:rPr lang="fr-FR" sz="2000" dirty="0"/>
              <a:t>  </a:t>
            </a:r>
            <a:r>
              <a:rPr lang="fr-FR" dirty="0" err="1" smtClean="0"/>
              <a:t>²grand</a:t>
            </a:r>
            <a:r>
              <a:rPr lang="fr-FR" dirty="0" smtClean="0"/>
              <a:t>$</a:t>
            </a:r>
            <a:r>
              <a:rPr lang="fr-FR" sz="2000" dirty="0"/>
              <a:t>  </a:t>
            </a:r>
            <a:r>
              <a:rPr lang="fr-FR" dirty="0" err="1" smtClean="0"/>
              <a:t>²banquet</a:t>
            </a:r>
            <a:r>
              <a:rPr lang="fr-FR" dirty="0" smtClean="0"/>
              <a:t>$ </a:t>
            </a:r>
            <a:r>
              <a:rPr lang="fr-FR" dirty="0"/>
              <a:t>.</a:t>
            </a:r>
          </a:p>
          <a:p>
            <a:pPr marL="360000" lvl="1" indent="-360000">
              <a:lnSpc>
                <a:spcPct val="275000"/>
              </a:lnSpc>
              <a:buFont typeface="+mj-lt"/>
              <a:buAutoNum type="arabicParenR"/>
            </a:pPr>
            <a:r>
              <a:rPr lang="fr-FR" dirty="0"/>
              <a:t>Pendant</a:t>
            </a:r>
            <a:r>
              <a:rPr lang="fr-FR" sz="2000" dirty="0"/>
              <a:t>  </a:t>
            </a:r>
            <a:r>
              <a:rPr lang="fr-FR" dirty="0" err="1" smtClean="0"/>
              <a:t>²le</a:t>
            </a:r>
            <a:r>
              <a:rPr lang="fr-FR" dirty="0" smtClean="0"/>
              <a:t>$</a:t>
            </a:r>
            <a:r>
              <a:rPr lang="fr-FR" sz="2000" dirty="0" smtClean="0"/>
              <a:t>  </a:t>
            </a:r>
            <a:r>
              <a:rPr lang="fr-FR" dirty="0" err="1" smtClean="0"/>
              <a:t>²banquet</a:t>
            </a:r>
            <a:r>
              <a:rPr lang="fr-FR" dirty="0" smtClean="0"/>
              <a:t>$ ,</a:t>
            </a:r>
            <a:r>
              <a:rPr lang="fr-FR" sz="2000" dirty="0"/>
              <a:t>  </a:t>
            </a:r>
            <a:r>
              <a:rPr lang="fr-FR" dirty="0" err="1" smtClean="0"/>
              <a:t>²le</a:t>
            </a:r>
            <a:r>
              <a:rPr lang="fr-FR" dirty="0" smtClean="0"/>
              <a:t>$</a:t>
            </a:r>
            <a:r>
              <a:rPr lang="fr-FR" sz="2000" dirty="0"/>
              <a:t>  </a:t>
            </a:r>
            <a:r>
              <a:rPr lang="fr-FR" dirty="0" smtClean="0"/>
              <a:t>ménestrel$</a:t>
            </a:r>
            <a:r>
              <a:rPr lang="fr-FR" sz="2000" dirty="0"/>
              <a:t>  </a:t>
            </a:r>
            <a:r>
              <a:rPr lang="fr-FR" dirty="0" err="1" smtClean="0"/>
              <a:t>²jouaient</a:t>
            </a:r>
            <a:r>
              <a:rPr lang="fr-FR" sz="2000" dirty="0"/>
              <a:t>  </a:t>
            </a:r>
            <a:r>
              <a:rPr lang="fr-FR" dirty="0" err="1" smtClean="0"/>
              <a:t>²de</a:t>
            </a:r>
            <a:r>
              <a:rPr lang="fr-FR" sz="2000" dirty="0"/>
              <a:t>  </a:t>
            </a:r>
            <a:r>
              <a:rPr lang="fr-FR" dirty="0" err="1" smtClean="0"/>
              <a:t>²la</a:t>
            </a:r>
            <a:r>
              <a:rPr lang="fr-FR" sz="2000" dirty="0"/>
              <a:t>  </a:t>
            </a:r>
            <a:r>
              <a:rPr lang="fr-FR" dirty="0"/>
              <a:t>musique .</a:t>
            </a:r>
          </a:p>
        </p:txBody>
      </p:sp>
      <p:sp>
        <p:nvSpPr>
          <p:cNvPr id="8" name="Espace réservé du texte 7"/>
          <p:cNvSpPr>
            <a:spLocks noGrp="1"/>
          </p:cNvSpPr>
          <p:nvPr>
            <p:ph type="body" sz="quarter" idx="12"/>
          </p:nvPr>
        </p:nvSpPr>
        <p:spPr/>
        <p:txBody>
          <a:bodyPr/>
          <a:lstStyle/>
          <a:p>
            <a:r>
              <a:rPr lang="fr-FR" dirty="0" smtClean="0"/>
              <a:t>Les phrases</a:t>
            </a:r>
            <a:endParaRPr lang="fr-FR" dirty="0"/>
          </a:p>
        </p:txBody>
      </p:sp>
    </p:spTree>
    <p:extLst>
      <p:ext uri="{BB962C8B-B14F-4D97-AF65-F5344CB8AC3E}">
        <p14:creationId xmlns:p14="http://schemas.microsoft.com/office/powerpoint/2010/main" val="246890134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rot="20759357">
            <a:off x="2222161" y="1975099"/>
            <a:ext cx="1853182" cy="1482223"/>
          </a:xfrm>
          <a:prstGeom prst="rect">
            <a:avLst/>
          </a:prstGeom>
          <a:noFill/>
        </p:spPr>
        <p:txBody>
          <a:bodyPr wrap="square" rtlCol="0">
            <a:spAutoFit/>
          </a:bodyPr>
          <a:lstStyle/>
          <a:p>
            <a:pPr algn="ctr"/>
            <a:r>
              <a:rPr lang="fr-FR" sz="4500" dirty="0" smtClean="0">
                <a:latin typeface="Lilly" pitchFamily="2" charset="0"/>
              </a:rPr>
              <a:t>Jour</a:t>
            </a:r>
          </a:p>
          <a:p>
            <a:pPr algn="ctr"/>
            <a:r>
              <a:rPr lang="fr-FR" sz="4500" dirty="0">
                <a:latin typeface="Lilly" pitchFamily="2" charset="0"/>
              </a:rPr>
              <a:t>4</a:t>
            </a:r>
          </a:p>
        </p:txBody>
      </p:sp>
    </p:spTree>
    <p:extLst>
      <p:ext uri="{BB962C8B-B14F-4D97-AF65-F5344CB8AC3E}">
        <p14:creationId xmlns:p14="http://schemas.microsoft.com/office/powerpoint/2010/main" val="6455786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rot="20759357">
            <a:off x="2222161" y="1975099"/>
            <a:ext cx="1853182" cy="1482223"/>
          </a:xfrm>
          <a:prstGeom prst="rect">
            <a:avLst/>
          </a:prstGeom>
          <a:noFill/>
        </p:spPr>
        <p:txBody>
          <a:bodyPr wrap="square" rtlCol="0">
            <a:spAutoFit/>
          </a:bodyPr>
          <a:lstStyle/>
          <a:p>
            <a:pPr algn="ctr"/>
            <a:r>
              <a:rPr lang="fr-FR" sz="4500" dirty="0" smtClean="0">
                <a:latin typeface="Lilly" pitchFamily="2" charset="0"/>
              </a:rPr>
              <a:t>Jour</a:t>
            </a:r>
          </a:p>
          <a:p>
            <a:pPr algn="ctr"/>
            <a:r>
              <a:rPr lang="fr-FR" sz="4500" dirty="0" smtClean="0">
                <a:latin typeface="Lilly" pitchFamily="2" charset="0"/>
              </a:rPr>
              <a:t>1</a:t>
            </a:r>
            <a:r>
              <a:rPr lang="fr-FR" sz="3000" dirty="0" smtClean="0">
                <a:latin typeface="Lilly" pitchFamily="2" charset="0"/>
              </a:rPr>
              <a:t> - 1</a:t>
            </a:r>
            <a:endParaRPr lang="fr-FR" sz="3000" dirty="0">
              <a:latin typeface="Lilly" pitchFamily="2" charset="0"/>
            </a:endParaRPr>
          </a:p>
        </p:txBody>
      </p:sp>
    </p:spTree>
    <p:extLst>
      <p:ext uri="{BB962C8B-B14F-4D97-AF65-F5344CB8AC3E}">
        <p14:creationId xmlns:p14="http://schemas.microsoft.com/office/powerpoint/2010/main" val="16036162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smtClean="0"/>
              <a:t>Individuellement : retrouver tous les noms communs du texte.</a:t>
            </a:r>
          </a:p>
          <a:p>
            <a:r>
              <a:rPr lang="fr-FR" dirty="0" smtClean="0"/>
              <a:t>Puis mise en commun, les enfants passant un par un au tableau.</a:t>
            </a:r>
          </a:p>
          <a:p>
            <a:endParaRPr lang="fr-FR" dirty="0"/>
          </a:p>
          <a:p>
            <a:r>
              <a:rPr lang="fr-FR" dirty="0" smtClean="0"/>
              <a:t>Puis collectivement, retrouver tous les groupes nominaux de chacun des noms communs.</a:t>
            </a:r>
            <a:endParaRPr lang="fr-FR" dirty="0"/>
          </a:p>
        </p:txBody>
      </p:sp>
      <p:sp>
        <p:nvSpPr>
          <p:cNvPr id="3" name="Espace réservé du texte 2"/>
          <p:cNvSpPr>
            <a:spLocks noGrp="1"/>
          </p:cNvSpPr>
          <p:nvPr>
            <p:ph type="body" sz="quarter" idx="11"/>
          </p:nvPr>
        </p:nvSpPr>
        <p:spPr/>
        <p:txBody>
          <a:bodyPr/>
          <a:lstStyle/>
          <a:p>
            <a:r>
              <a:rPr lang="fr-FR" dirty="0" smtClean="0"/>
              <a:t>Le groupe nominal</a:t>
            </a:r>
            <a:endParaRPr lang="fr-FR" dirty="0"/>
          </a:p>
        </p:txBody>
      </p:sp>
    </p:spTree>
    <p:extLst>
      <p:ext uri="{BB962C8B-B14F-4D97-AF65-F5344CB8AC3E}">
        <p14:creationId xmlns:p14="http://schemas.microsoft.com/office/powerpoint/2010/main" val="164228360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smtClean="0"/>
              <a:t>Entoure en bleu tous les noms communs du texte :</a:t>
            </a:r>
            <a:endParaRPr lang="fr-FR" dirty="0"/>
          </a:p>
        </p:txBody>
      </p:sp>
      <p:sp>
        <p:nvSpPr>
          <p:cNvPr id="5" name="Espace réservé du texte 4"/>
          <p:cNvSpPr>
            <a:spLocks noGrp="1"/>
          </p:cNvSpPr>
          <p:nvPr>
            <p:ph type="body" sz="quarter" idx="11"/>
          </p:nvPr>
        </p:nvSpPr>
        <p:spPr>
          <a:xfrm>
            <a:off x="130993" y="764704"/>
            <a:ext cx="9643246" cy="5977409"/>
          </a:xfrm>
        </p:spPr>
        <p:txBody>
          <a:bodyPr/>
          <a:lstStyle/>
          <a:p>
            <a:pPr lvl="3">
              <a:lnSpc>
                <a:spcPct val="160000"/>
              </a:lnSpc>
            </a:pPr>
            <a:r>
              <a:rPr lang="fr-FR" dirty="0"/>
              <a:t>Au   </a:t>
            </a:r>
            <a:r>
              <a:rPr lang="fr-FR" dirty="0" smtClean="0"/>
              <a:t>Moyen-Âge ,   </a:t>
            </a:r>
            <a:r>
              <a:rPr lang="fr-FR" dirty="0"/>
              <a:t>le   seigneur   habitait   dans   un   château   </a:t>
            </a:r>
            <a:r>
              <a:rPr lang="fr-FR" dirty="0" smtClean="0"/>
              <a:t>fort .   </a:t>
            </a:r>
            <a:r>
              <a:rPr lang="fr-FR" dirty="0"/>
              <a:t>Il   aimait   faire   la   </a:t>
            </a:r>
            <a:r>
              <a:rPr lang="fr-FR" dirty="0" smtClean="0"/>
              <a:t>guerre .   </a:t>
            </a:r>
            <a:r>
              <a:rPr lang="fr-FR" dirty="0"/>
              <a:t>Quand   il   n’était   pas   à   la   </a:t>
            </a:r>
            <a:r>
              <a:rPr lang="fr-FR" dirty="0" smtClean="0"/>
              <a:t>guerre ,   </a:t>
            </a:r>
            <a:r>
              <a:rPr lang="fr-FR" dirty="0"/>
              <a:t>il   réunissait   des   chevaliers   pour   des   </a:t>
            </a:r>
            <a:r>
              <a:rPr lang="fr-FR" dirty="0" smtClean="0"/>
              <a:t>tournois .   </a:t>
            </a:r>
            <a:r>
              <a:rPr lang="fr-FR" dirty="0"/>
              <a:t>Il   avait   une   armure   en   </a:t>
            </a:r>
            <a:r>
              <a:rPr lang="fr-FR" dirty="0" smtClean="0"/>
              <a:t>métal .   </a:t>
            </a:r>
            <a:r>
              <a:rPr lang="fr-FR" dirty="0"/>
              <a:t>À   </a:t>
            </a:r>
            <a:r>
              <a:rPr lang="fr-FR" dirty="0" smtClean="0"/>
              <a:t>cheval ,   </a:t>
            </a:r>
            <a:r>
              <a:rPr lang="fr-FR" dirty="0"/>
              <a:t>il   fonçait   sur   son   adversaire   avec   une   lance   pour   le   </a:t>
            </a:r>
            <a:r>
              <a:rPr lang="fr-FR" dirty="0" smtClean="0"/>
              <a:t>désarçonner .   </a:t>
            </a:r>
            <a:r>
              <a:rPr lang="fr-FR" dirty="0"/>
              <a:t>Il   combattait   aussi   à   terre   avec   une   </a:t>
            </a:r>
            <a:r>
              <a:rPr lang="fr-FR" dirty="0" smtClean="0"/>
              <a:t>épée .</a:t>
            </a:r>
            <a:endParaRPr lang="fr-FR" dirty="0"/>
          </a:p>
          <a:p>
            <a:pPr lvl="3">
              <a:lnSpc>
                <a:spcPct val="160000"/>
              </a:lnSpc>
            </a:pPr>
            <a:r>
              <a:rPr lang="fr-FR" dirty="0"/>
              <a:t>Il   allait   souvent   à   la   </a:t>
            </a:r>
            <a:r>
              <a:rPr lang="fr-FR" dirty="0" smtClean="0"/>
              <a:t>chasse .   </a:t>
            </a:r>
            <a:r>
              <a:rPr lang="fr-FR" dirty="0"/>
              <a:t>Il   partait   à   cheval   avec   une   meute   de   </a:t>
            </a:r>
            <a:r>
              <a:rPr lang="fr-FR" dirty="0" smtClean="0"/>
              <a:t>chiens .   </a:t>
            </a:r>
            <a:r>
              <a:rPr lang="fr-FR" dirty="0"/>
              <a:t>Il   pourchassait   du   gros   gibier   comme   les   </a:t>
            </a:r>
            <a:r>
              <a:rPr lang="fr-FR" dirty="0" smtClean="0"/>
              <a:t>cerfs .   </a:t>
            </a:r>
            <a:r>
              <a:rPr lang="fr-FR" dirty="0"/>
              <a:t>Il   chassait   aussi   au   vol,   avec   un   rapace   qui   attrapait   les   </a:t>
            </a:r>
            <a:r>
              <a:rPr lang="fr-FR" dirty="0" smtClean="0"/>
              <a:t>lapins ,   </a:t>
            </a:r>
            <a:r>
              <a:rPr lang="fr-FR" dirty="0"/>
              <a:t>les   </a:t>
            </a:r>
            <a:r>
              <a:rPr lang="fr-FR" dirty="0" smtClean="0"/>
              <a:t>lièvres ,   </a:t>
            </a:r>
            <a:r>
              <a:rPr lang="fr-FR" dirty="0"/>
              <a:t>les   </a:t>
            </a:r>
            <a:r>
              <a:rPr lang="fr-FR" dirty="0" smtClean="0"/>
              <a:t>canards ,   </a:t>
            </a:r>
            <a:r>
              <a:rPr lang="fr-FR" dirty="0"/>
              <a:t>les   </a:t>
            </a:r>
            <a:r>
              <a:rPr lang="fr-FR" dirty="0" smtClean="0"/>
              <a:t>hérons ,   </a:t>
            </a:r>
            <a:r>
              <a:rPr lang="fr-FR" dirty="0"/>
              <a:t>les   </a:t>
            </a:r>
            <a:r>
              <a:rPr lang="fr-FR" dirty="0" smtClean="0"/>
              <a:t>perdrix...</a:t>
            </a:r>
            <a:endParaRPr lang="fr-FR" dirty="0"/>
          </a:p>
          <a:p>
            <a:pPr lvl="3">
              <a:lnSpc>
                <a:spcPct val="160000"/>
              </a:lnSpc>
            </a:pPr>
            <a:r>
              <a:rPr lang="fr-FR" dirty="0"/>
              <a:t>Au   </a:t>
            </a:r>
            <a:r>
              <a:rPr lang="fr-FR" dirty="0" smtClean="0"/>
              <a:t>château ,   </a:t>
            </a:r>
            <a:r>
              <a:rPr lang="fr-FR" dirty="0"/>
              <a:t>le   seigneur   organisait   des   grands   </a:t>
            </a:r>
            <a:r>
              <a:rPr lang="fr-FR" dirty="0" smtClean="0"/>
              <a:t>banquets .   </a:t>
            </a:r>
            <a:r>
              <a:rPr lang="fr-FR" dirty="0"/>
              <a:t>Il   mangeait   la   viande   rapportée   de   la   </a:t>
            </a:r>
            <a:r>
              <a:rPr lang="fr-FR" dirty="0" smtClean="0"/>
              <a:t>chasse .   </a:t>
            </a:r>
            <a:r>
              <a:rPr lang="fr-FR" dirty="0"/>
              <a:t>Il   </a:t>
            </a:r>
            <a:r>
              <a:rPr lang="fr-FR" dirty="0" smtClean="0"/>
              <a:t>dansait ,   </a:t>
            </a:r>
            <a:r>
              <a:rPr lang="fr-FR" dirty="0"/>
              <a:t>il   </a:t>
            </a:r>
            <a:r>
              <a:rPr lang="fr-FR" dirty="0" smtClean="0"/>
              <a:t>discutait ,   </a:t>
            </a:r>
            <a:r>
              <a:rPr lang="fr-FR" dirty="0"/>
              <a:t>il   écoutait   les   récits   des   trouvères   ou   des   troubadours   et   la   musique   des   </a:t>
            </a:r>
            <a:r>
              <a:rPr lang="fr-FR" dirty="0" smtClean="0"/>
              <a:t>ménestrels .</a:t>
            </a:r>
            <a:endParaRPr lang="fr-FR" dirty="0"/>
          </a:p>
        </p:txBody>
      </p:sp>
      <p:sp>
        <p:nvSpPr>
          <p:cNvPr id="6" name="Espace réservé du texte 5"/>
          <p:cNvSpPr>
            <a:spLocks noGrp="1"/>
          </p:cNvSpPr>
          <p:nvPr>
            <p:ph type="body" sz="quarter" idx="12"/>
          </p:nvPr>
        </p:nvSpPr>
        <p:spPr/>
        <p:txBody>
          <a:bodyPr/>
          <a:lstStyle/>
          <a:p>
            <a:r>
              <a:rPr lang="fr-FR" dirty="0" smtClean="0"/>
              <a:t>Le nom commun</a:t>
            </a:r>
            <a:endParaRPr lang="fr-FR" dirty="0"/>
          </a:p>
        </p:txBody>
      </p:sp>
    </p:spTree>
    <p:extLst>
      <p:ext uri="{BB962C8B-B14F-4D97-AF65-F5344CB8AC3E}">
        <p14:creationId xmlns:p14="http://schemas.microsoft.com/office/powerpoint/2010/main" val="267846364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rot="20759357">
            <a:off x="2222161" y="1975099"/>
            <a:ext cx="1853182" cy="1482223"/>
          </a:xfrm>
          <a:prstGeom prst="rect">
            <a:avLst/>
          </a:prstGeom>
          <a:noFill/>
        </p:spPr>
        <p:txBody>
          <a:bodyPr wrap="square" rtlCol="0">
            <a:spAutoFit/>
          </a:bodyPr>
          <a:lstStyle/>
          <a:p>
            <a:pPr algn="ctr"/>
            <a:r>
              <a:rPr lang="fr-FR" sz="4500" dirty="0" smtClean="0">
                <a:latin typeface="Lilly" pitchFamily="2" charset="0"/>
              </a:rPr>
              <a:t>Jour</a:t>
            </a:r>
          </a:p>
          <a:p>
            <a:pPr algn="ctr"/>
            <a:r>
              <a:rPr lang="fr-FR" sz="4500" dirty="0">
                <a:latin typeface="Lilly" pitchFamily="2" charset="0"/>
              </a:rPr>
              <a:t>5</a:t>
            </a:r>
          </a:p>
        </p:txBody>
      </p:sp>
    </p:spTree>
    <p:extLst>
      <p:ext uri="{BB962C8B-B14F-4D97-AF65-F5344CB8AC3E}">
        <p14:creationId xmlns:p14="http://schemas.microsoft.com/office/powerpoint/2010/main" val="161021589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 présent des verbes : venir / dire / faire</a:t>
            </a:r>
            <a:endParaRPr lang="fr-FR" dirty="0"/>
          </a:p>
        </p:txBody>
      </p:sp>
      <p:sp>
        <p:nvSpPr>
          <p:cNvPr id="3" name="Espace réservé du texte 2"/>
          <p:cNvSpPr>
            <a:spLocks noGrp="1"/>
          </p:cNvSpPr>
          <p:nvPr>
            <p:ph type="body" sz="quarter" idx="10"/>
          </p:nvPr>
        </p:nvSpPr>
        <p:spPr/>
        <p:txBody>
          <a:bodyPr/>
          <a:lstStyle/>
          <a:p>
            <a:r>
              <a:rPr lang="fr-FR" dirty="0" smtClean="0"/>
              <a:t>+ entrainement sur être / avoir / aller et verbes du premier groupe</a:t>
            </a:r>
            <a:endParaRPr lang="fr-FR" dirty="0"/>
          </a:p>
        </p:txBody>
      </p:sp>
    </p:spTree>
    <p:extLst>
      <p:ext uri="{BB962C8B-B14F-4D97-AF65-F5344CB8AC3E}">
        <p14:creationId xmlns:p14="http://schemas.microsoft.com/office/powerpoint/2010/main" val="18283109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lstStyle/>
          <a:p>
            <a:r>
              <a:rPr lang="fr-FR" dirty="0" smtClean="0"/>
              <a:t>La vie du seigneur au Moyen-Âge</a:t>
            </a:r>
            <a:endParaRPr lang="fr-FR" dirty="0"/>
          </a:p>
        </p:txBody>
      </p:sp>
      <p:sp>
        <p:nvSpPr>
          <p:cNvPr id="6" name="Espace réservé du texte 5"/>
          <p:cNvSpPr>
            <a:spLocks noGrp="1"/>
          </p:cNvSpPr>
          <p:nvPr>
            <p:ph type="body" sz="quarter" idx="10"/>
          </p:nvPr>
        </p:nvSpPr>
        <p:spPr/>
        <p:txBody>
          <a:bodyPr/>
          <a:lstStyle/>
          <a:p>
            <a:r>
              <a:rPr lang="fr-FR" dirty="0"/>
              <a:t>Au </a:t>
            </a:r>
            <a:r>
              <a:rPr lang="fr-FR" dirty="0" smtClean="0"/>
              <a:t>Moyen-Âge</a:t>
            </a:r>
            <a:r>
              <a:rPr lang="fr-FR" dirty="0"/>
              <a:t>, le seigneur habitait dans un château </a:t>
            </a:r>
            <a:r>
              <a:rPr lang="fr-FR" dirty="0" smtClean="0"/>
              <a:t>fort.</a:t>
            </a:r>
          </a:p>
          <a:p>
            <a:r>
              <a:rPr lang="fr-FR" dirty="0" smtClean="0"/>
              <a:t>Il </a:t>
            </a:r>
            <a:r>
              <a:rPr lang="fr-FR" dirty="0"/>
              <a:t>aimait faire la guerre. Quand il n’était pas à la guerre, il réunissait des chevaliers pour des tournois. Il avait une armure en métal. </a:t>
            </a:r>
            <a:r>
              <a:rPr lang="fr-FR" dirty="0" smtClean="0"/>
              <a:t>À </a:t>
            </a:r>
            <a:r>
              <a:rPr lang="fr-FR" dirty="0"/>
              <a:t>cheval, il fonçait sur son adversaire avec une lance pour le désarçonner. Il combattait aussi à terre avec une épée.</a:t>
            </a:r>
          </a:p>
          <a:p>
            <a:r>
              <a:rPr lang="fr-FR" dirty="0"/>
              <a:t>Il allait souvent à la chasse. Il partait à cheval avec une meute de chiens. Il pourchassait du gros gibier comme les cerfs. Il chassait aussi au vol, avec un rapace qui attrapait les lapins, les lièvres, les canards, les hérons, les perdrix</a:t>
            </a:r>
            <a:r>
              <a:rPr lang="fr-FR" dirty="0" smtClean="0"/>
              <a:t>...</a:t>
            </a:r>
            <a:endParaRPr lang="fr-FR" dirty="0"/>
          </a:p>
          <a:p>
            <a:r>
              <a:rPr lang="fr-FR" dirty="0"/>
              <a:t>Au château, le seigneur organisait des grands banquets. Il mangeait la viande rapportée de la chasse. Il dansait, il discutait, il écoutait les récits des trouvères ou des troubadours et la musique des ménestrels</a:t>
            </a:r>
            <a:r>
              <a:rPr lang="fr-FR" dirty="0" smtClean="0"/>
              <a:t>.</a:t>
            </a:r>
            <a:endParaRPr lang="fr-FR" dirty="0"/>
          </a:p>
        </p:txBody>
      </p:sp>
    </p:spTree>
    <p:extLst>
      <p:ext uri="{BB962C8B-B14F-4D97-AF65-F5344CB8AC3E}">
        <p14:creationId xmlns:p14="http://schemas.microsoft.com/office/powerpoint/2010/main" val="13337485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La vie du seigneur au </a:t>
            </a:r>
            <a:r>
              <a:rPr lang="fr-FR" dirty="0" smtClean="0"/>
              <a:t>Moyen-Âge</a:t>
            </a:r>
            <a:endParaRPr lang="fr-FR" dirty="0"/>
          </a:p>
        </p:txBody>
      </p:sp>
      <p:sp>
        <p:nvSpPr>
          <p:cNvPr id="3" name="Espace réservé du texte 2"/>
          <p:cNvSpPr>
            <a:spLocks noGrp="1"/>
          </p:cNvSpPr>
          <p:nvPr>
            <p:ph type="body" sz="quarter" idx="10"/>
          </p:nvPr>
        </p:nvSpPr>
        <p:spPr/>
        <p:txBody>
          <a:bodyPr/>
          <a:lstStyle/>
          <a:p>
            <a:r>
              <a:rPr lang="fr-FR" dirty="0"/>
              <a:t>Tournoi du Chastel aux Puceles</a:t>
            </a:r>
          </a:p>
          <a:p>
            <a:pPr algn="r">
              <a:lnSpc>
                <a:spcPct val="100000"/>
              </a:lnSpc>
            </a:pPr>
            <a:endParaRPr lang="fr-FR" sz="1800" b="0" dirty="0" smtClean="0"/>
          </a:p>
          <a:p>
            <a:pPr algn="r">
              <a:lnSpc>
                <a:spcPct val="100000"/>
              </a:lnSpc>
            </a:pPr>
            <a:endParaRPr lang="fr-FR" sz="1800" b="0" dirty="0"/>
          </a:p>
          <a:p>
            <a:pPr algn="r">
              <a:lnSpc>
                <a:spcPct val="100000"/>
              </a:lnSpc>
            </a:pPr>
            <a:endParaRPr lang="fr-FR" sz="1800" b="0" dirty="0" smtClean="0"/>
          </a:p>
          <a:p>
            <a:pPr algn="r">
              <a:lnSpc>
                <a:spcPct val="100000"/>
              </a:lnSpc>
            </a:pPr>
            <a:endParaRPr lang="fr-FR" sz="1800" b="0" dirty="0"/>
          </a:p>
          <a:p>
            <a:pPr algn="r">
              <a:lnSpc>
                <a:spcPct val="100000"/>
              </a:lnSpc>
            </a:pPr>
            <a:endParaRPr lang="fr-FR" sz="1800" b="0" dirty="0" smtClean="0"/>
          </a:p>
          <a:p>
            <a:pPr algn="r">
              <a:lnSpc>
                <a:spcPct val="100000"/>
              </a:lnSpc>
            </a:pPr>
            <a:endParaRPr lang="fr-FR" sz="1800" b="0" dirty="0"/>
          </a:p>
          <a:p>
            <a:pPr algn="r">
              <a:lnSpc>
                <a:spcPct val="100000"/>
              </a:lnSpc>
            </a:pPr>
            <a:endParaRPr lang="fr-FR" sz="1800" b="0" dirty="0" smtClean="0"/>
          </a:p>
          <a:p>
            <a:pPr algn="r">
              <a:lnSpc>
                <a:spcPct val="100000"/>
              </a:lnSpc>
            </a:pPr>
            <a:endParaRPr lang="fr-FR" sz="1800" b="0" dirty="0"/>
          </a:p>
          <a:p>
            <a:pPr algn="r">
              <a:lnSpc>
                <a:spcPct val="100000"/>
              </a:lnSpc>
            </a:pPr>
            <a:endParaRPr lang="fr-FR" sz="1800" b="0" dirty="0" smtClean="0"/>
          </a:p>
          <a:p>
            <a:pPr algn="r">
              <a:lnSpc>
                <a:spcPct val="100000"/>
              </a:lnSpc>
            </a:pPr>
            <a:endParaRPr lang="fr-FR" sz="1800" b="0" dirty="0"/>
          </a:p>
          <a:p>
            <a:pPr algn="r">
              <a:lnSpc>
                <a:spcPct val="100000"/>
              </a:lnSpc>
            </a:pPr>
            <a:endParaRPr lang="fr-FR" sz="1800" b="0" dirty="0" smtClean="0"/>
          </a:p>
          <a:p>
            <a:pPr algn="r">
              <a:lnSpc>
                <a:spcPct val="100000"/>
              </a:lnSpc>
            </a:pPr>
            <a:endParaRPr lang="fr-FR" sz="1800" b="0" dirty="0"/>
          </a:p>
          <a:p>
            <a:pPr algn="r">
              <a:lnSpc>
                <a:spcPct val="100000"/>
              </a:lnSpc>
            </a:pPr>
            <a:endParaRPr lang="fr-FR" sz="1800" b="0" dirty="0" smtClean="0"/>
          </a:p>
          <a:p>
            <a:pPr algn="r">
              <a:lnSpc>
                <a:spcPct val="100000"/>
              </a:lnSpc>
            </a:pPr>
            <a:endParaRPr lang="fr-FR" sz="1800" b="0" dirty="0"/>
          </a:p>
          <a:p>
            <a:pPr algn="r">
              <a:lnSpc>
                <a:spcPct val="100000"/>
              </a:lnSpc>
            </a:pPr>
            <a:endParaRPr lang="fr-FR" sz="1800" b="0" dirty="0" smtClean="0"/>
          </a:p>
          <a:p>
            <a:pPr algn="r">
              <a:lnSpc>
                <a:spcPct val="100000"/>
              </a:lnSpc>
            </a:pPr>
            <a:endParaRPr lang="fr-FR" sz="1800" b="0" dirty="0"/>
          </a:p>
          <a:p>
            <a:pPr algn="r">
              <a:lnSpc>
                <a:spcPct val="100000"/>
              </a:lnSpc>
            </a:pPr>
            <a:r>
              <a:rPr lang="fr-FR" sz="1800" b="0" dirty="0" smtClean="0"/>
              <a:t>XVe </a:t>
            </a:r>
            <a:r>
              <a:rPr lang="fr-FR" sz="1800" b="0" dirty="0"/>
              <a:t>siècle</a:t>
            </a:r>
          </a:p>
          <a:p>
            <a:pPr algn="r">
              <a:lnSpc>
                <a:spcPct val="100000"/>
              </a:lnSpc>
            </a:pPr>
            <a:r>
              <a:rPr lang="fr-FR" sz="1800" b="0" dirty="0"/>
              <a:t>Paris, BnF, département des </a:t>
            </a:r>
            <a:r>
              <a:rPr lang="fr-FR" sz="1800" b="0" dirty="0" smtClean="0"/>
              <a:t>Manuscrits,</a:t>
            </a:r>
          </a:p>
          <a:p>
            <a:pPr algn="r">
              <a:lnSpc>
                <a:spcPct val="100000"/>
              </a:lnSpc>
            </a:pPr>
            <a:r>
              <a:rPr lang="fr-FR" sz="1800" b="0" dirty="0" smtClean="0"/>
              <a:t>Français </a:t>
            </a:r>
            <a:r>
              <a:rPr lang="fr-FR" sz="1800" b="0" dirty="0"/>
              <a:t>100, fol. 269</a:t>
            </a:r>
          </a:p>
          <a:p>
            <a:pPr>
              <a:lnSpc>
                <a:spcPct val="100000"/>
              </a:lnSpc>
            </a:pPr>
            <a:endParaRPr lang="fr-FR" sz="1800" b="0" dirty="0"/>
          </a:p>
        </p:txBody>
      </p:sp>
      <p:pic>
        <p:nvPicPr>
          <p:cNvPr id="4" name="Picture 2" descr="http://classes.bnf.fr/ema/images/3/12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4195" y="1299925"/>
            <a:ext cx="4392488" cy="5376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30341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La vie du seigneur au Moyen-Âge</a:t>
            </a:r>
            <a:endParaRPr lang="fr-FR" dirty="0"/>
          </a:p>
        </p:txBody>
      </p:sp>
      <p:sp>
        <p:nvSpPr>
          <p:cNvPr id="3" name="Espace réservé du texte 2"/>
          <p:cNvSpPr>
            <a:spLocks noGrp="1"/>
          </p:cNvSpPr>
          <p:nvPr>
            <p:ph type="body" sz="quarter" idx="10"/>
          </p:nvPr>
        </p:nvSpPr>
        <p:spPr/>
        <p:txBody>
          <a:bodyPr/>
          <a:lstStyle/>
          <a:p>
            <a:r>
              <a:rPr lang="fr-FR" dirty="0"/>
              <a:t>Festin </a:t>
            </a:r>
            <a:r>
              <a:rPr lang="fr-FR" dirty="0" smtClean="0"/>
              <a:t>d'apparat</a:t>
            </a:r>
          </a:p>
          <a:p>
            <a:pPr algn="l">
              <a:lnSpc>
                <a:spcPct val="100000"/>
              </a:lnSpc>
            </a:pPr>
            <a:endParaRPr lang="fr-FR" sz="1600" b="0" dirty="0" smtClean="0"/>
          </a:p>
          <a:p>
            <a:pPr algn="l">
              <a:lnSpc>
                <a:spcPct val="100000"/>
              </a:lnSpc>
            </a:pPr>
            <a:endParaRPr lang="fr-FR" sz="1600" b="0" dirty="0"/>
          </a:p>
          <a:p>
            <a:pPr algn="l">
              <a:lnSpc>
                <a:spcPct val="100000"/>
              </a:lnSpc>
            </a:pPr>
            <a:endParaRPr lang="fr-FR" sz="1600" b="0" dirty="0" smtClean="0"/>
          </a:p>
          <a:p>
            <a:pPr algn="l">
              <a:lnSpc>
                <a:spcPct val="100000"/>
              </a:lnSpc>
            </a:pPr>
            <a:endParaRPr lang="fr-FR" sz="1600" b="0" dirty="0"/>
          </a:p>
          <a:p>
            <a:pPr algn="l">
              <a:lnSpc>
                <a:spcPct val="100000"/>
              </a:lnSpc>
            </a:pPr>
            <a:endParaRPr lang="fr-FR" sz="1600" b="0" dirty="0" smtClean="0"/>
          </a:p>
          <a:p>
            <a:pPr algn="l">
              <a:lnSpc>
                <a:spcPct val="100000"/>
              </a:lnSpc>
            </a:pPr>
            <a:endParaRPr lang="fr-FR" sz="1600" b="0" dirty="0" smtClean="0"/>
          </a:p>
          <a:p>
            <a:pPr algn="l">
              <a:lnSpc>
                <a:spcPct val="100000"/>
              </a:lnSpc>
            </a:pPr>
            <a:endParaRPr lang="fr-FR" sz="1600" b="0" dirty="0"/>
          </a:p>
          <a:p>
            <a:pPr algn="l">
              <a:lnSpc>
                <a:spcPct val="100000"/>
              </a:lnSpc>
            </a:pPr>
            <a:endParaRPr lang="fr-FR" sz="1600" b="0" dirty="0" smtClean="0"/>
          </a:p>
          <a:p>
            <a:pPr algn="l">
              <a:lnSpc>
                <a:spcPct val="100000"/>
              </a:lnSpc>
            </a:pPr>
            <a:endParaRPr lang="fr-FR" sz="1600" b="0" dirty="0"/>
          </a:p>
          <a:p>
            <a:pPr algn="l">
              <a:lnSpc>
                <a:spcPct val="100000"/>
              </a:lnSpc>
            </a:pPr>
            <a:endParaRPr lang="fr-FR" sz="1600" b="0" dirty="0" smtClean="0"/>
          </a:p>
          <a:p>
            <a:pPr algn="l">
              <a:lnSpc>
                <a:spcPct val="100000"/>
              </a:lnSpc>
            </a:pPr>
            <a:endParaRPr lang="fr-FR" sz="1600" b="0" dirty="0"/>
          </a:p>
          <a:p>
            <a:pPr algn="l">
              <a:lnSpc>
                <a:spcPct val="100000"/>
              </a:lnSpc>
            </a:pPr>
            <a:endParaRPr lang="fr-FR" sz="1600" b="0" dirty="0" smtClean="0"/>
          </a:p>
          <a:p>
            <a:pPr algn="l">
              <a:lnSpc>
                <a:spcPct val="100000"/>
              </a:lnSpc>
            </a:pPr>
            <a:endParaRPr lang="fr-FR" sz="1600" b="0" dirty="0"/>
          </a:p>
          <a:p>
            <a:pPr algn="l">
              <a:lnSpc>
                <a:spcPct val="100000"/>
              </a:lnSpc>
            </a:pPr>
            <a:endParaRPr lang="fr-FR" sz="1600" b="0" dirty="0" smtClean="0"/>
          </a:p>
          <a:p>
            <a:pPr algn="l">
              <a:lnSpc>
                <a:spcPct val="100000"/>
              </a:lnSpc>
            </a:pPr>
            <a:endParaRPr lang="fr-FR" sz="1600" b="0" dirty="0"/>
          </a:p>
          <a:p>
            <a:pPr algn="l">
              <a:lnSpc>
                <a:spcPct val="100000"/>
              </a:lnSpc>
            </a:pPr>
            <a:endParaRPr lang="fr-FR" sz="1600" b="0" dirty="0"/>
          </a:p>
          <a:p>
            <a:pPr algn="l">
              <a:lnSpc>
                <a:spcPct val="100000"/>
              </a:lnSpc>
            </a:pPr>
            <a:endParaRPr lang="fr-FR" sz="1600" b="0" dirty="0" smtClean="0"/>
          </a:p>
          <a:p>
            <a:pPr algn="l">
              <a:lnSpc>
                <a:spcPct val="100000"/>
              </a:lnSpc>
            </a:pPr>
            <a:endParaRPr lang="fr-FR" sz="1600" b="0" dirty="0"/>
          </a:p>
          <a:p>
            <a:pPr algn="l">
              <a:lnSpc>
                <a:spcPct val="100000"/>
              </a:lnSpc>
            </a:pPr>
            <a:endParaRPr lang="fr-FR" sz="1600" b="0" dirty="0" smtClean="0"/>
          </a:p>
          <a:p>
            <a:pPr algn="l">
              <a:lnSpc>
                <a:spcPct val="100000"/>
              </a:lnSpc>
            </a:pPr>
            <a:r>
              <a:rPr lang="fr-FR" sz="1600" b="0" dirty="0" smtClean="0"/>
              <a:t>Histoire </a:t>
            </a:r>
            <a:r>
              <a:rPr lang="fr-FR" sz="1600" b="0" dirty="0"/>
              <a:t>d'Olivier de Castille et d'Artus d'Algarbe</a:t>
            </a:r>
          </a:p>
          <a:p>
            <a:pPr algn="l">
              <a:lnSpc>
                <a:spcPct val="100000"/>
              </a:lnSpc>
            </a:pPr>
            <a:r>
              <a:rPr lang="fr-FR" sz="1600" b="0" dirty="0"/>
              <a:t>Paris, BnF, département des </a:t>
            </a:r>
            <a:r>
              <a:rPr lang="fr-FR" sz="1600" b="0" dirty="0" smtClean="0"/>
              <a:t>Manuscrits,</a:t>
            </a:r>
          </a:p>
          <a:p>
            <a:pPr algn="l">
              <a:lnSpc>
                <a:spcPct val="100000"/>
              </a:lnSpc>
            </a:pPr>
            <a:r>
              <a:rPr lang="fr-FR" sz="1600" b="0" dirty="0" smtClean="0"/>
              <a:t>Français </a:t>
            </a:r>
            <a:r>
              <a:rPr lang="fr-FR" sz="1600" b="0" dirty="0"/>
              <a:t>12574, fol. 181v.</a:t>
            </a:r>
          </a:p>
          <a:p>
            <a:pPr algn="l"/>
            <a:endParaRPr lang="fr-FR" sz="1600" b="0" dirty="0"/>
          </a:p>
        </p:txBody>
      </p:sp>
      <p:pic>
        <p:nvPicPr>
          <p:cNvPr id="4" name="Picture 4" descr="http://expositions.bnf.fr/fouquet/images/3/gastro_0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46563" y="1220123"/>
            <a:ext cx="5217418" cy="54160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03732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pPr lvl="4"/>
            <a:r>
              <a:rPr lang="fr-FR" dirty="0" smtClean="0"/>
              <a:t>(Diapo de travail : voir  page suivante)</a:t>
            </a:r>
          </a:p>
          <a:p>
            <a:endParaRPr lang="fr-FR" dirty="0"/>
          </a:p>
          <a:p>
            <a:r>
              <a:rPr lang="fr-FR" dirty="0" smtClean="0"/>
              <a:t>Analyse de la structure du texte : nombre de paragraphes</a:t>
            </a:r>
          </a:p>
          <a:p>
            <a:endParaRPr lang="fr-FR" dirty="0" smtClean="0"/>
          </a:p>
          <a:p>
            <a:r>
              <a:rPr lang="fr-FR" dirty="0" smtClean="0"/>
              <a:t>Quel </a:t>
            </a:r>
            <a:r>
              <a:rPr lang="fr-FR" dirty="0"/>
              <a:t>est le temps du </a:t>
            </a:r>
            <a:r>
              <a:rPr lang="fr-FR" dirty="0" smtClean="0"/>
              <a:t>texte</a:t>
            </a:r>
            <a:r>
              <a:rPr lang="fr-FR" dirty="0"/>
              <a:t> </a:t>
            </a:r>
            <a:r>
              <a:rPr lang="fr-FR" dirty="0" smtClean="0"/>
              <a:t>? = passé (Le passé avec « ai ».)</a:t>
            </a:r>
          </a:p>
          <a:p>
            <a:endParaRPr lang="fr-FR" dirty="0" smtClean="0"/>
          </a:p>
          <a:p>
            <a:r>
              <a:rPr lang="fr-FR" dirty="0" smtClean="0"/>
              <a:t>Le vocabulaire du texte :</a:t>
            </a:r>
          </a:p>
          <a:p>
            <a:r>
              <a:rPr lang="fr-FR" dirty="0" smtClean="0"/>
              <a:t>Quels sont les mots que les enfants ne comprennent pas ?</a:t>
            </a:r>
          </a:p>
          <a:p>
            <a:r>
              <a:rPr lang="fr-FR" dirty="0" smtClean="0"/>
              <a:t>Expliquer les mots : </a:t>
            </a:r>
            <a:r>
              <a:rPr lang="fr-FR" dirty="0">
                <a:solidFill>
                  <a:srgbClr val="3333FF"/>
                </a:solidFill>
                <a:latin typeface="Sassoon Infant Std" pitchFamily="34" charset="0"/>
              </a:rPr>
              <a:t>chevaliers, tournois,</a:t>
            </a:r>
            <a:r>
              <a:rPr lang="fr-FR" dirty="0" smtClean="0"/>
              <a:t> </a:t>
            </a:r>
            <a:r>
              <a:rPr lang="fr-FR" dirty="0" smtClean="0">
                <a:solidFill>
                  <a:srgbClr val="3333FF"/>
                </a:solidFill>
                <a:latin typeface="Sassoon Infant Std" pitchFamily="34" charset="0"/>
              </a:rPr>
              <a:t>désarçonner, meute, rapace, banquet, troubadours, trouvères, ménestrels</a:t>
            </a:r>
          </a:p>
          <a:p>
            <a:r>
              <a:rPr lang="fr-FR" sz="1600" dirty="0" smtClean="0"/>
              <a:t>	NB : « trouvère » a été vu avec l’opéra de Verdi</a:t>
            </a:r>
          </a:p>
          <a:p>
            <a:endParaRPr lang="fr-FR" dirty="0"/>
          </a:p>
          <a:p>
            <a:r>
              <a:rPr lang="fr-FR" sz="1600" dirty="0">
                <a:solidFill>
                  <a:srgbClr val="3333FF"/>
                </a:solidFill>
                <a:latin typeface="Sassoon Infant Std" pitchFamily="34" charset="0"/>
              </a:rPr>
              <a:t>Chevalier</a:t>
            </a:r>
            <a:r>
              <a:rPr lang="fr-FR" sz="1600" dirty="0">
                <a:latin typeface="Sassoon Infant Std" pitchFamily="34" charset="0"/>
              </a:rPr>
              <a:t> : Combattant à cheval, noble admis dans l'ordre de chevalerie au Moyen Âge.</a:t>
            </a:r>
          </a:p>
          <a:p>
            <a:r>
              <a:rPr lang="fr-FR" sz="1600" dirty="0">
                <a:solidFill>
                  <a:srgbClr val="3333FF"/>
                </a:solidFill>
                <a:latin typeface="Sassoon Infant Std" pitchFamily="34" charset="0"/>
              </a:rPr>
              <a:t>Tournoi</a:t>
            </a:r>
            <a:r>
              <a:rPr lang="fr-FR" sz="1600" dirty="0">
                <a:latin typeface="Sassoon Infant Std" pitchFamily="34" charset="0"/>
              </a:rPr>
              <a:t> : Fête guerrière où l'on combattait à armes courtoises et à cheval, soit un contre un, soit par troupes.</a:t>
            </a:r>
          </a:p>
          <a:p>
            <a:r>
              <a:rPr lang="fr-FR" sz="1600" dirty="0">
                <a:solidFill>
                  <a:srgbClr val="3333FF"/>
                </a:solidFill>
                <a:latin typeface="Sassoon Infant Std" pitchFamily="34" charset="0"/>
              </a:rPr>
              <a:t>désarçonner</a:t>
            </a:r>
            <a:r>
              <a:rPr lang="fr-FR" sz="1600" dirty="0">
                <a:latin typeface="Sassoon Infant Std" pitchFamily="34" charset="0"/>
              </a:rPr>
              <a:t> : Mettre hors des arçons ; jeter bas, démonter</a:t>
            </a:r>
          </a:p>
          <a:p>
            <a:r>
              <a:rPr lang="fr-FR" sz="1600" dirty="0">
                <a:solidFill>
                  <a:srgbClr val="3333FF"/>
                </a:solidFill>
                <a:latin typeface="Sassoon Infant Std" pitchFamily="34" charset="0"/>
              </a:rPr>
              <a:t>meute</a:t>
            </a:r>
            <a:r>
              <a:rPr lang="fr-FR" sz="1600" dirty="0">
                <a:latin typeface="Sassoon Infant Std" pitchFamily="34" charset="0"/>
              </a:rPr>
              <a:t> : Ensemble de chiens pour chasser à courre.</a:t>
            </a:r>
          </a:p>
          <a:p>
            <a:r>
              <a:rPr lang="fr-FR" sz="1600" dirty="0">
                <a:solidFill>
                  <a:srgbClr val="3333FF"/>
                </a:solidFill>
                <a:latin typeface="Sassoon Infant Std" pitchFamily="34" charset="0"/>
              </a:rPr>
              <a:t>rapace</a:t>
            </a:r>
            <a:r>
              <a:rPr lang="fr-FR" sz="1600" dirty="0">
                <a:latin typeface="Sassoon Infant Std" pitchFamily="34" charset="0"/>
              </a:rPr>
              <a:t> : Oiseau se nourrissant principalement de vertébrés, capturés vivants et saisis par ses griffes recourbées ou </a:t>
            </a:r>
            <a:r>
              <a:rPr lang="fr-FR" sz="1600" dirty="0">
                <a:solidFill>
                  <a:srgbClr val="3333FF"/>
                </a:solidFill>
                <a:latin typeface="Sassoon Infant Std" pitchFamily="34" charset="0"/>
              </a:rPr>
              <a:t>serres</a:t>
            </a:r>
            <a:r>
              <a:rPr lang="fr-FR" sz="1600" dirty="0">
                <a:latin typeface="Sassoon Infant Std" pitchFamily="34" charset="0"/>
              </a:rPr>
              <a:t>.</a:t>
            </a:r>
          </a:p>
          <a:p>
            <a:r>
              <a:rPr lang="fr-FR" sz="1600" dirty="0">
                <a:solidFill>
                  <a:srgbClr val="3333FF"/>
                </a:solidFill>
                <a:latin typeface="Sassoon Infant Std" pitchFamily="34" charset="0"/>
              </a:rPr>
              <a:t>banquet</a:t>
            </a:r>
            <a:r>
              <a:rPr lang="fr-FR" sz="1600" dirty="0">
                <a:latin typeface="Sassoon Infant Std" pitchFamily="34" charset="0"/>
              </a:rPr>
              <a:t> : Repas d'apparat où sont conviées de nombreuses personnes, pour célébrer un </a:t>
            </a:r>
            <a:r>
              <a:rPr lang="fr-FR" sz="1600" dirty="0" smtClean="0">
                <a:latin typeface="Sassoon Infant Std" pitchFamily="34" charset="0"/>
              </a:rPr>
              <a:t>évènement.</a:t>
            </a:r>
            <a:endParaRPr lang="fr-FR" sz="1600" dirty="0">
              <a:latin typeface="Sassoon Infant Std" pitchFamily="34" charset="0"/>
            </a:endParaRPr>
          </a:p>
          <a:p>
            <a:r>
              <a:rPr lang="fr-FR" sz="1600" dirty="0">
                <a:solidFill>
                  <a:srgbClr val="3333FF"/>
                </a:solidFill>
                <a:latin typeface="Sassoon Infant Std" pitchFamily="34" charset="0"/>
              </a:rPr>
              <a:t>troubadour</a:t>
            </a:r>
            <a:r>
              <a:rPr lang="fr-FR" sz="1600" dirty="0">
                <a:latin typeface="Sassoon Infant Std" pitchFamily="34" charset="0"/>
              </a:rPr>
              <a:t> : Poète lyrique des XIIe et XIIIe s., qui composait des œuvres dans une des langues d'oc.</a:t>
            </a:r>
          </a:p>
          <a:p>
            <a:r>
              <a:rPr lang="fr-FR" sz="1600" dirty="0">
                <a:solidFill>
                  <a:srgbClr val="3333FF"/>
                </a:solidFill>
                <a:latin typeface="Sassoon Infant Std" pitchFamily="34" charset="0"/>
              </a:rPr>
              <a:t>trouvère</a:t>
            </a:r>
            <a:r>
              <a:rPr lang="fr-FR" sz="1600" dirty="0">
                <a:latin typeface="Sassoon Infant Std" pitchFamily="34" charset="0"/>
              </a:rPr>
              <a:t> : Poète lyrique de langue d'oïl aux XIIe et XIIIe s.</a:t>
            </a:r>
          </a:p>
          <a:p>
            <a:r>
              <a:rPr lang="fr-FR" sz="1600" dirty="0">
                <a:solidFill>
                  <a:srgbClr val="3333FF"/>
                </a:solidFill>
                <a:latin typeface="Sassoon Infant Std" pitchFamily="34" charset="0"/>
              </a:rPr>
              <a:t>ménestrel</a:t>
            </a:r>
            <a:r>
              <a:rPr lang="fr-FR" sz="1600" dirty="0">
                <a:latin typeface="Sassoon Infant Std" pitchFamily="34" charset="0"/>
              </a:rPr>
              <a:t> : Dans la société féodale des XIIe et XIIIe s., jongleur attaché à un seigneur, souvent trouvère lui-même.</a:t>
            </a:r>
          </a:p>
        </p:txBody>
      </p:sp>
      <p:sp>
        <p:nvSpPr>
          <p:cNvPr id="2" name="Espace réservé du texte 1"/>
          <p:cNvSpPr>
            <a:spLocks noGrp="1"/>
          </p:cNvSpPr>
          <p:nvPr>
            <p:ph type="body" sz="quarter" idx="11"/>
          </p:nvPr>
        </p:nvSpPr>
        <p:spPr/>
        <p:txBody>
          <a:bodyPr/>
          <a:lstStyle/>
          <a:p>
            <a:r>
              <a:rPr lang="fr-FR" dirty="0" smtClean="0"/>
              <a:t>Le texte</a:t>
            </a:r>
            <a:endParaRPr lang="fr-FR" dirty="0"/>
          </a:p>
        </p:txBody>
      </p:sp>
    </p:spTree>
    <p:extLst>
      <p:ext uri="{BB962C8B-B14F-4D97-AF65-F5344CB8AC3E}">
        <p14:creationId xmlns:p14="http://schemas.microsoft.com/office/powerpoint/2010/main" val="20606080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lstStyle/>
          <a:p>
            <a:r>
              <a:rPr lang="fr-FR" dirty="0" smtClean="0"/>
              <a:t>La vie du seigneur au Moyen-Âge</a:t>
            </a:r>
            <a:endParaRPr lang="fr-FR" dirty="0"/>
          </a:p>
        </p:txBody>
      </p:sp>
      <p:sp>
        <p:nvSpPr>
          <p:cNvPr id="6" name="Espace réservé du texte 5"/>
          <p:cNvSpPr>
            <a:spLocks noGrp="1"/>
          </p:cNvSpPr>
          <p:nvPr>
            <p:ph type="body" sz="quarter" idx="10"/>
          </p:nvPr>
        </p:nvSpPr>
        <p:spPr/>
        <p:txBody>
          <a:bodyPr/>
          <a:lstStyle/>
          <a:p>
            <a:r>
              <a:rPr lang="fr-FR" dirty="0"/>
              <a:t>Au </a:t>
            </a:r>
            <a:r>
              <a:rPr lang="fr-FR" dirty="0" smtClean="0"/>
              <a:t>Moyen-Âge</a:t>
            </a:r>
            <a:r>
              <a:rPr lang="fr-FR" dirty="0"/>
              <a:t>, le seigneur habitait dans un château </a:t>
            </a:r>
            <a:r>
              <a:rPr lang="fr-FR" dirty="0" smtClean="0"/>
              <a:t>fort.</a:t>
            </a:r>
          </a:p>
          <a:p>
            <a:r>
              <a:rPr lang="fr-FR" dirty="0" smtClean="0"/>
              <a:t>Il </a:t>
            </a:r>
            <a:r>
              <a:rPr lang="fr-FR" dirty="0"/>
              <a:t>aimait faire la guerre. Quand il n’était pas à la guerre, il réunissait des </a:t>
            </a:r>
            <a:r>
              <a:rPr lang="fr-FR" dirty="0">
                <a:solidFill>
                  <a:srgbClr val="FF0000"/>
                </a:solidFill>
              </a:rPr>
              <a:t>chevaliers</a:t>
            </a:r>
            <a:r>
              <a:rPr lang="fr-FR" dirty="0"/>
              <a:t> pour des </a:t>
            </a:r>
            <a:r>
              <a:rPr lang="fr-FR" dirty="0">
                <a:solidFill>
                  <a:srgbClr val="FF0000"/>
                </a:solidFill>
              </a:rPr>
              <a:t>tournois</a:t>
            </a:r>
            <a:r>
              <a:rPr lang="fr-FR" dirty="0"/>
              <a:t>. Il avait une armure en métal. </a:t>
            </a:r>
            <a:r>
              <a:rPr lang="fr-FR" dirty="0" smtClean="0"/>
              <a:t>À </a:t>
            </a:r>
            <a:r>
              <a:rPr lang="fr-FR" dirty="0"/>
              <a:t>cheval, il fonçait sur son adversaire avec une lance pour le </a:t>
            </a:r>
            <a:r>
              <a:rPr lang="fr-FR" dirty="0">
                <a:solidFill>
                  <a:srgbClr val="FF0000"/>
                </a:solidFill>
              </a:rPr>
              <a:t>désarçonner</a:t>
            </a:r>
            <a:r>
              <a:rPr lang="fr-FR" dirty="0"/>
              <a:t>. Il combattait aussi à terre avec une épée.</a:t>
            </a:r>
          </a:p>
          <a:p>
            <a:r>
              <a:rPr lang="fr-FR" dirty="0"/>
              <a:t>Il allait souvent à la chasse. Il partait à cheval avec une </a:t>
            </a:r>
            <a:r>
              <a:rPr lang="fr-FR" dirty="0">
                <a:solidFill>
                  <a:srgbClr val="FF0000"/>
                </a:solidFill>
              </a:rPr>
              <a:t>meute</a:t>
            </a:r>
            <a:r>
              <a:rPr lang="fr-FR" dirty="0"/>
              <a:t> de chiens. Il pourchassait du gros gibier comme les cerfs. Il chassait aussi au vol, avec un </a:t>
            </a:r>
            <a:r>
              <a:rPr lang="fr-FR" dirty="0">
                <a:solidFill>
                  <a:srgbClr val="FF0000"/>
                </a:solidFill>
              </a:rPr>
              <a:t>rapace</a:t>
            </a:r>
            <a:r>
              <a:rPr lang="fr-FR" dirty="0"/>
              <a:t> qui attrapait les lapins, les lièvres, les canards, les hérons, les perdrix....</a:t>
            </a:r>
          </a:p>
          <a:p>
            <a:r>
              <a:rPr lang="fr-FR" dirty="0"/>
              <a:t>Au château, le seigneur organisait des grands </a:t>
            </a:r>
            <a:r>
              <a:rPr lang="fr-FR" dirty="0">
                <a:solidFill>
                  <a:srgbClr val="FF0000"/>
                </a:solidFill>
              </a:rPr>
              <a:t>banquets</a:t>
            </a:r>
            <a:r>
              <a:rPr lang="fr-FR" dirty="0"/>
              <a:t>. Il mangeait la viande rapportée de la chasse. Il dansait, il discutait, il écoutait les récits des </a:t>
            </a:r>
            <a:r>
              <a:rPr lang="fr-FR" dirty="0">
                <a:solidFill>
                  <a:srgbClr val="FF0000"/>
                </a:solidFill>
              </a:rPr>
              <a:t>trouvères</a:t>
            </a:r>
            <a:r>
              <a:rPr lang="fr-FR" dirty="0"/>
              <a:t> ou des </a:t>
            </a:r>
            <a:r>
              <a:rPr lang="fr-FR" dirty="0">
                <a:solidFill>
                  <a:srgbClr val="FF0000"/>
                </a:solidFill>
              </a:rPr>
              <a:t>troubadours</a:t>
            </a:r>
            <a:r>
              <a:rPr lang="fr-FR" dirty="0"/>
              <a:t> et la musique des </a:t>
            </a:r>
            <a:r>
              <a:rPr lang="fr-FR" dirty="0">
                <a:solidFill>
                  <a:srgbClr val="FF0000"/>
                </a:solidFill>
              </a:rPr>
              <a:t>ménestrels</a:t>
            </a:r>
            <a:r>
              <a:rPr lang="fr-FR" dirty="0" smtClean="0"/>
              <a:t>.</a:t>
            </a:r>
            <a:endParaRPr lang="fr-FR" dirty="0"/>
          </a:p>
        </p:txBody>
      </p:sp>
    </p:spTree>
    <p:extLst>
      <p:ext uri="{BB962C8B-B14F-4D97-AF65-F5344CB8AC3E}">
        <p14:creationId xmlns:p14="http://schemas.microsoft.com/office/powerpoint/2010/main" val="34534249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smtClean="0"/>
              <a:t>Questions de compréhension, à faire à l’écrit (</a:t>
            </a:r>
            <a:r>
              <a:rPr lang="fr-FR" sz="2200" b="1" dirty="0">
                <a:solidFill>
                  <a:srgbClr val="00B050"/>
                </a:solidFill>
                <a:latin typeface="Gabriola" panose="04040605051002020D02" pitchFamily="82" charset="0"/>
              </a:rPr>
              <a:t>voir diapo suivante</a:t>
            </a:r>
            <a:r>
              <a:rPr lang="fr-FR" dirty="0" smtClean="0"/>
              <a:t>) :</a:t>
            </a:r>
          </a:p>
          <a:p>
            <a:pPr marL="342900" lvl="1" indent="-342900">
              <a:buFont typeface="+mj-lt"/>
              <a:buAutoNum type="arabicPeriod"/>
            </a:pPr>
            <a:r>
              <a:rPr lang="fr-FR" dirty="0" smtClean="0"/>
              <a:t>Où habitait le seigneur ?</a:t>
            </a:r>
          </a:p>
          <a:p>
            <a:pPr marL="342900" lvl="1" indent="-342900">
              <a:buFont typeface="+mj-lt"/>
              <a:buAutoNum type="arabicPeriod"/>
            </a:pPr>
            <a:r>
              <a:rPr lang="fr-FR" dirty="0" smtClean="0"/>
              <a:t>Quelles étaient les occupations du seigneur quand il n’était pas à la guerre ? (3 réponses)</a:t>
            </a:r>
          </a:p>
          <a:p>
            <a:pPr marL="342900" lvl="1" indent="-342900">
              <a:buFont typeface="+mj-lt"/>
              <a:buAutoNum type="arabicPeriod"/>
            </a:pPr>
            <a:r>
              <a:rPr lang="fr-FR" dirty="0" smtClean="0"/>
              <a:t>Quelles étaient les armes de combat du seigneur ?</a:t>
            </a:r>
          </a:p>
          <a:p>
            <a:pPr marL="342900" lvl="1" indent="-342900">
              <a:buFont typeface="+mj-lt"/>
              <a:buAutoNum type="arabicPeriod"/>
            </a:pPr>
            <a:r>
              <a:rPr lang="fr-FR" dirty="0" smtClean="0"/>
              <a:t>Que portait le seigneur pour participer au tournoi ?</a:t>
            </a:r>
            <a:endParaRPr lang="fr-FR" dirty="0"/>
          </a:p>
        </p:txBody>
      </p:sp>
      <p:sp>
        <p:nvSpPr>
          <p:cNvPr id="5" name="Espace réservé du texte 4"/>
          <p:cNvSpPr>
            <a:spLocks noGrp="1"/>
          </p:cNvSpPr>
          <p:nvPr>
            <p:ph type="body" sz="quarter" idx="11"/>
          </p:nvPr>
        </p:nvSpPr>
        <p:spPr/>
        <p:txBody>
          <a:bodyPr/>
          <a:lstStyle/>
          <a:p>
            <a:r>
              <a:rPr lang="fr-FR" dirty="0" smtClean="0"/>
              <a:t>Compréhension</a:t>
            </a:r>
            <a:endParaRPr lang="fr-FR" dirty="0"/>
          </a:p>
        </p:txBody>
      </p:sp>
    </p:spTree>
    <p:extLst>
      <p:ext uri="{BB962C8B-B14F-4D97-AF65-F5344CB8AC3E}">
        <p14:creationId xmlns:p14="http://schemas.microsoft.com/office/powerpoint/2010/main" val="1554558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texte 7"/>
          <p:cNvSpPr>
            <a:spLocks noGrp="1"/>
          </p:cNvSpPr>
          <p:nvPr>
            <p:ph type="body" sz="quarter" idx="10"/>
          </p:nvPr>
        </p:nvSpPr>
        <p:spPr/>
        <p:txBody>
          <a:bodyPr/>
          <a:lstStyle/>
          <a:p>
            <a:pPr marL="3175"/>
            <a:r>
              <a:rPr lang="fr-FR" dirty="0" smtClean="0"/>
              <a:t>Réponds aux questions en faisant une phrase correcte :</a:t>
            </a:r>
          </a:p>
          <a:p>
            <a:pPr lvl="2" indent="-360000">
              <a:lnSpc>
                <a:spcPct val="100000"/>
              </a:lnSpc>
              <a:spcBef>
                <a:spcPts val="1200"/>
              </a:spcBef>
              <a:spcAft>
                <a:spcPts val="3000"/>
              </a:spcAft>
              <a:buFont typeface="+mj-lt"/>
              <a:buAutoNum type="arabicPeriod"/>
            </a:pPr>
            <a:r>
              <a:rPr lang="fr-FR" dirty="0" smtClean="0"/>
              <a:t>O²ù </a:t>
            </a:r>
            <a:r>
              <a:rPr lang="fr-FR" u="sng" dirty="0" smtClean="0"/>
              <a:t>²habitait</a:t>
            </a:r>
            <a:r>
              <a:rPr lang="fr-FR" dirty="0" smtClean="0"/>
              <a:t> </a:t>
            </a:r>
            <a:r>
              <a:rPr lang="fr-FR" u="sng" dirty="0" err="1" smtClean="0"/>
              <a:t>²le</a:t>
            </a:r>
            <a:r>
              <a:rPr lang="fr-FR" u="sng" dirty="0" smtClean="0"/>
              <a:t> </a:t>
            </a:r>
            <a:r>
              <a:rPr lang="fr-FR" u="sng" dirty="0" err="1" smtClean="0"/>
              <a:t>²seigneur</a:t>
            </a:r>
            <a:r>
              <a:rPr lang="fr-FR" dirty="0" smtClean="0"/>
              <a:t> </a:t>
            </a:r>
            <a:r>
              <a:rPr lang="fr-FR" dirty="0"/>
              <a:t>?</a:t>
            </a:r>
          </a:p>
          <a:p>
            <a:pPr lvl="2" indent="-360000">
              <a:lnSpc>
                <a:spcPct val="100000"/>
              </a:lnSpc>
              <a:spcAft>
                <a:spcPts val="3000"/>
              </a:spcAft>
              <a:buFont typeface="+mj-lt"/>
              <a:buAutoNum type="arabicPeriod"/>
            </a:pPr>
            <a:r>
              <a:rPr lang="fr-FR" dirty="0" err="1" smtClean="0"/>
              <a:t>Q²uelle</a:t>
            </a:r>
            <a:r>
              <a:rPr lang="fr-FR" dirty="0" smtClean="0"/>
              <a:t>$ </a:t>
            </a:r>
            <a:r>
              <a:rPr lang="fr-FR" dirty="0"/>
              <a:t>étaient </a:t>
            </a:r>
            <a:r>
              <a:rPr lang="fr-FR" dirty="0" err="1" smtClean="0"/>
              <a:t>²le</a:t>
            </a:r>
            <a:r>
              <a:rPr lang="fr-FR" dirty="0" smtClean="0"/>
              <a:t>$ </a:t>
            </a:r>
            <a:r>
              <a:rPr lang="fr-FR" dirty="0" err="1" smtClean="0"/>
              <a:t>²occupation</a:t>
            </a:r>
            <a:r>
              <a:rPr lang="fr-FR" dirty="0" smtClean="0"/>
              <a:t>$ </a:t>
            </a:r>
            <a:r>
              <a:rPr lang="fr-FR" dirty="0" err="1" smtClean="0"/>
              <a:t>²du</a:t>
            </a:r>
            <a:r>
              <a:rPr lang="fr-FR" dirty="0" smtClean="0"/>
              <a:t> </a:t>
            </a:r>
            <a:r>
              <a:rPr lang="fr-FR" u="sng" dirty="0" err="1" smtClean="0"/>
              <a:t>²seigneur</a:t>
            </a:r>
            <a:r>
              <a:rPr lang="fr-FR" dirty="0" smtClean="0"/>
              <a:t> </a:t>
            </a:r>
            <a:r>
              <a:rPr lang="fr-FR" dirty="0" err="1" smtClean="0"/>
              <a:t>²quand</a:t>
            </a:r>
            <a:r>
              <a:rPr lang="fr-FR" dirty="0" smtClean="0"/>
              <a:t> </a:t>
            </a:r>
            <a:r>
              <a:rPr lang="fr-FR" dirty="0" err="1" smtClean="0"/>
              <a:t>²il</a:t>
            </a:r>
            <a:r>
              <a:rPr lang="fr-FR" dirty="0" smtClean="0"/>
              <a:t> </a:t>
            </a:r>
            <a:r>
              <a:rPr lang="fr-FR" dirty="0"/>
              <a:t>n’était </a:t>
            </a:r>
            <a:r>
              <a:rPr lang="fr-FR" dirty="0" err="1" smtClean="0"/>
              <a:t>²pa</a:t>
            </a:r>
            <a:r>
              <a:rPr lang="fr-FR" dirty="0" smtClean="0"/>
              <a:t>$ </a:t>
            </a:r>
            <a:r>
              <a:rPr lang="fr-FR" dirty="0" err="1" smtClean="0"/>
              <a:t>²à</a:t>
            </a:r>
            <a:r>
              <a:rPr lang="fr-FR" dirty="0" smtClean="0"/>
              <a:t> </a:t>
            </a:r>
            <a:r>
              <a:rPr lang="fr-FR" dirty="0" err="1" smtClean="0"/>
              <a:t>²la</a:t>
            </a:r>
            <a:r>
              <a:rPr lang="fr-FR" dirty="0" smtClean="0"/>
              <a:t> </a:t>
            </a:r>
            <a:r>
              <a:rPr lang="fr-FR" dirty="0" err="1" smtClean="0"/>
              <a:t>²guerre</a:t>
            </a:r>
            <a:r>
              <a:rPr lang="fr-FR" dirty="0" smtClean="0"/>
              <a:t> </a:t>
            </a:r>
            <a:r>
              <a:rPr lang="fr-FR" dirty="0"/>
              <a:t>? (3 </a:t>
            </a:r>
            <a:r>
              <a:rPr lang="fr-FR" dirty="0" err="1" smtClean="0"/>
              <a:t>²réponse</a:t>
            </a:r>
            <a:r>
              <a:rPr lang="fr-FR" dirty="0" smtClean="0"/>
              <a:t>$)</a:t>
            </a:r>
            <a:endParaRPr lang="fr-FR" dirty="0"/>
          </a:p>
          <a:p>
            <a:pPr lvl="2" indent="-360000">
              <a:lnSpc>
                <a:spcPct val="100000"/>
              </a:lnSpc>
              <a:spcAft>
                <a:spcPts val="3000"/>
              </a:spcAft>
              <a:buFont typeface="+mj-lt"/>
              <a:buAutoNum type="arabicPeriod"/>
            </a:pPr>
            <a:r>
              <a:rPr lang="fr-FR" dirty="0" err="1" smtClean="0"/>
              <a:t>Q²uelle</a:t>
            </a:r>
            <a:r>
              <a:rPr lang="fr-FR" dirty="0" smtClean="0"/>
              <a:t>$ </a:t>
            </a:r>
            <a:r>
              <a:rPr lang="fr-FR" u="sng" dirty="0"/>
              <a:t>étaient</a:t>
            </a:r>
            <a:r>
              <a:rPr lang="fr-FR" dirty="0"/>
              <a:t> </a:t>
            </a:r>
            <a:r>
              <a:rPr lang="fr-FR" u="sng" dirty="0" err="1" smtClean="0"/>
              <a:t>²le</a:t>
            </a:r>
            <a:r>
              <a:rPr lang="fr-FR" u="sng" dirty="0" smtClean="0"/>
              <a:t>$ </a:t>
            </a:r>
            <a:r>
              <a:rPr lang="fr-FR" u="sng" dirty="0" err="1" smtClean="0"/>
              <a:t>²arme</a:t>
            </a:r>
            <a:r>
              <a:rPr lang="fr-FR" u="sng" dirty="0" smtClean="0"/>
              <a:t>$</a:t>
            </a:r>
            <a:r>
              <a:rPr lang="fr-FR" dirty="0" smtClean="0"/>
              <a:t> </a:t>
            </a:r>
            <a:r>
              <a:rPr lang="fr-FR" dirty="0" err="1" smtClean="0"/>
              <a:t>²de</a:t>
            </a:r>
            <a:r>
              <a:rPr lang="fr-FR" dirty="0" smtClean="0"/>
              <a:t> </a:t>
            </a:r>
            <a:r>
              <a:rPr lang="fr-FR" dirty="0" err="1" smtClean="0"/>
              <a:t>²combat</a:t>
            </a:r>
            <a:r>
              <a:rPr lang="fr-FR" dirty="0" smtClean="0"/>
              <a:t> </a:t>
            </a:r>
            <a:r>
              <a:rPr lang="fr-FR" u="sng" dirty="0" err="1" smtClean="0"/>
              <a:t>²du</a:t>
            </a:r>
            <a:r>
              <a:rPr lang="fr-FR" u="sng" dirty="0" smtClean="0"/>
              <a:t> </a:t>
            </a:r>
            <a:r>
              <a:rPr lang="fr-FR" u="sng" dirty="0" err="1" smtClean="0"/>
              <a:t>²seigneur</a:t>
            </a:r>
            <a:r>
              <a:rPr lang="fr-FR" dirty="0" smtClean="0"/>
              <a:t> </a:t>
            </a:r>
            <a:r>
              <a:rPr lang="fr-FR" dirty="0"/>
              <a:t>?</a:t>
            </a:r>
          </a:p>
          <a:p>
            <a:pPr lvl="2" indent="-360000">
              <a:lnSpc>
                <a:spcPct val="100000"/>
              </a:lnSpc>
              <a:spcAft>
                <a:spcPts val="3000"/>
              </a:spcAft>
              <a:buFont typeface="+mj-lt"/>
              <a:buAutoNum type="arabicPeriod"/>
            </a:pPr>
            <a:r>
              <a:rPr lang="fr-FR" dirty="0" err="1" smtClean="0"/>
              <a:t>Q²ue</a:t>
            </a:r>
            <a:r>
              <a:rPr lang="fr-FR" dirty="0" smtClean="0"/>
              <a:t> </a:t>
            </a:r>
            <a:r>
              <a:rPr lang="fr-FR" u="sng" dirty="0" err="1" smtClean="0"/>
              <a:t>²portait</a:t>
            </a:r>
            <a:r>
              <a:rPr lang="fr-FR" dirty="0" smtClean="0"/>
              <a:t> </a:t>
            </a:r>
            <a:r>
              <a:rPr lang="fr-FR" u="sng" dirty="0" err="1" smtClean="0"/>
              <a:t>²le</a:t>
            </a:r>
            <a:r>
              <a:rPr lang="fr-FR" u="sng" dirty="0" smtClean="0"/>
              <a:t> </a:t>
            </a:r>
            <a:r>
              <a:rPr lang="fr-FR" u="sng" dirty="0" err="1" smtClean="0"/>
              <a:t>²seigneur</a:t>
            </a:r>
            <a:r>
              <a:rPr lang="fr-FR" dirty="0" smtClean="0"/>
              <a:t> </a:t>
            </a:r>
            <a:r>
              <a:rPr lang="fr-FR" dirty="0" err="1" smtClean="0"/>
              <a:t>²pour</a:t>
            </a:r>
            <a:r>
              <a:rPr lang="fr-FR" dirty="0" smtClean="0"/>
              <a:t> </a:t>
            </a:r>
            <a:r>
              <a:rPr lang="fr-FR" dirty="0" err="1" smtClean="0"/>
              <a:t>²participer</a:t>
            </a:r>
            <a:r>
              <a:rPr lang="fr-FR" dirty="0" smtClean="0"/>
              <a:t> </a:t>
            </a:r>
            <a:r>
              <a:rPr lang="fr-FR" dirty="0" err="1" smtClean="0"/>
              <a:t>²au</a:t>
            </a:r>
            <a:r>
              <a:rPr lang="fr-FR" dirty="0" smtClean="0"/>
              <a:t> </a:t>
            </a:r>
            <a:r>
              <a:rPr lang="fr-FR" dirty="0" err="1" smtClean="0"/>
              <a:t>²tournoi</a:t>
            </a:r>
            <a:r>
              <a:rPr lang="fr-FR" dirty="0" smtClean="0"/>
              <a:t> ?</a:t>
            </a:r>
            <a:endParaRPr lang="fr-FR" dirty="0"/>
          </a:p>
        </p:txBody>
      </p:sp>
      <p:sp>
        <p:nvSpPr>
          <p:cNvPr id="9" name="Espace réservé du texte 8"/>
          <p:cNvSpPr>
            <a:spLocks noGrp="1"/>
          </p:cNvSpPr>
          <p:nvPr>
            <p:ph type="body" sz="quarter" idx="11"/>
          </p:nvPr>
        </p:nvSpPr>
        <p:spPr/>
        <p:txBody>
          <a:bodyPr/>
          <a:lstStyle/>
          <a:p>
            <a:r>
              <a:rPr lang="fr-FR" dirty="0" smtClean="0"/>
              <a:t>Compréhension</a:t>
            </a:r>
            <a:endParaRPr lang="fr-FR" dirty="0"/>
          </a:p>
        </p:txBody>
      </p:sp>
    </p:spTree>
    <p:extLst>
      <p:ext uri="{BB962C8B-B14F-4D97-AF65-F5344CB8AC3E}">
        <p14:creationId xmlns:p14="http://schemas.microsoft.com/office/powerpoint/2010/main" val="199259359"/>
      </p:ext>
    </p:extLst>
  </p:cSld>
  <p:clrMapOvr>
    <a:masterClrMapping/>
  </p:clrMapOvr>
  <p:timing>
    <p:tnLst>
      <p:par>
        <p:cTn id="1" dur="indefinite" restart="never" nodeType="tmRoot"/>
      </p:par>
    </p:tnLst>
  </p:timing>
</p:sld>
</file>

<file path=ppt/theme/theme1.xml><?xml version="1.0" encoding="utf-8"?>
<a:theme xmlns:a="http://schemas.openxmlformats.org/drawingml/2006/main" name="Faire de la grammaire au CE1 - Prérempli">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Faire de la grammaire au CE1 - Prérempli</Template>
  <TotalTime>88</TotalTime>
  <Words>1136</Words>
  <Application>Microsoft Office PowerPoint</Application>
  <PresentationFormat>Personnalisé</PresentationFormat>
  <Paragraphs>148</Paragraphs>
  <Slides>23</Slides>
  <Notes>0</Notes>
  <HiddenSlides>0</HiddenSlides>
  <MMClips>0</MMClips>
  <ScaleCrop>false</ScaleCrop>
  <HeadingPairs>
    <vt:vector size="4" baseType="variant">
      <vt:variant>
        <vt:lpstr>Thème</vt:lpstr>
      </vt:variant>
      <vt:variant>
        <vt:i4>1</vt:i4>
      </vt:variant>
      <vt:variant>
        <vt:lpstr>Titres des diapositives</vt:lpstr>
      </vt:variant>
      <vt:variant>
        <vt:i4>23</vt:i4>
      </vt:variant>
    </vt:vector>
  </HeadingPairs>
  <TitlesOfParts>
    <vt:vector size="24" baseType="lpstr">
      <vt:lpstr>Faire de la grammaire au CE1 - Prérempli</vt:lpstr>
      <vt:lpstr>Présentation PowerPoint</vt:lpstr>
      <vt:lpstr>Présentation PowerPoint</vt:lpstr>
      <vt:lpstr>La vie du seigneur au Moyen-Âge</vt:lpstr>
      <vt:lpstr>La vie du seigneur au Moyen-Âge</vt:lpstr>
      <vt:lpstr>La vie du seigneur au Moyen-Âge</vt:lpstr>
      <vt:lpstr>Présentation PowerPoint</vt:lpstr>
      <vt:lpstr>La vie du seigneur au Moyen-Âge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Le présent des verbes : venir / dire / faire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Enge</dc:creator>
  <cp:lastModifiedBy>Enge</cp:lastModifiedBy>
  <cp:revision>20</cp:revision>
  <dcterms:created xsi:type="dcterms:W3CDTF">2015-03-22T08:36:04Z</dcterms:created>
  <dcterms:modified xsi:type="dcterms:W3CDTF">2015-03-22T10:12:19Z</dcterms:modified>
</cp:coreProperties>
</file>