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8" r:id="rId3"/>
    <p:sldId id="257" r:id="rId4"/>
    <p:sldId id="272" r:id="rId5"/>
    <p:sldId id="259" r:id="rId6"/>
    <p:sldId id="281" r:id="rId7"/>
    <p:sldId id="265" r:id="rId8"/>
    <p:sldId id="282" r:id="rId9"/>
    <p:sldId id="280" r:id="rId10"/>
    <p:sldId id="271" r:id="rId11"/>
    <p:sldId id="260" r:id="rId12"/>
    <p:sldId id="264" r:id="rId13"/>
    <p:sldId id="284" r:id="rId14"/>
    <p:sldId id="285" r:id="rId15"/>
    <p:sldId id="275" r:id="rId16"/>
    <p:sldId id="276" r:id="rId17"/>
    <p:sldId id="266" r:id="rId18"/>
    <p:sldId id="261" r:id="rId19"/>
    <p:sldId id="262" r:id="rId20"/>
    <p:sldId id="268" r:id="rId21"/>
    <p:sldId id="277" r:id="rId22"/>
    <p:sldId id="278" r:id="rId23"/>
    <p:sldId id="279" r:id="rId24"/>
    <p:sldId id="269" r:id="rId25"/>
    <p:sldId id="267" r:id="rId26"/>
    <p:sldId id="263" r:id="rId27"/>
  </p:sldIdLst>
  <p:sldSz cx="9901238" cy="6858000"/>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333FF"/>
    <a:srgbClr val="9F5FCF"/>
    <a:srgbClr val="339966"/>
    <a:srgbClr val="339933"/>
    <a:srgbClr val="9933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Aucun style, grille du tableau">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831" autoAdjust="0"/>
    <p:restoredTop sz="94660"/>
  </p:normalViewPr>
  <p:slideViewPr>
    <p:cSldViewPr snapToObjects="1">
      <p:cViewPr varScale="1">
        <p:scale>
          <a:sx n="94" d="100"/>
          <a:sy n="94" d="100"/>
        </p:scale>
        <p:origin x="-802" y="-77"/>
      </p:cViewPr>
      <p:guideLst>
        <p:guide orient="horz" pos="368"/>
        <p:guide pos="6157"/>
      </p:guideLst>
    </p:cSldViewPr>
  </p:slideViewPr>
  <p:notesTextViewPr>
    <p:cViewPr>
      <p:scale>
        <a:sx n="1" d="1"/>
        <a:sy n="1" d="1"/>
      </p:scale>
      <p:origin x="0" y="0"/>
    </p:cViewPr>
  </p:notesTextViewPr>
  <p:sorterViewPr>
    <p:cViewPr>
      <p:scale>
        <a:sx n="100" d="100"/>
        <a:sy n="100" d="100"/>
      </p:scale>
      <p:origin x="0" y="0"/>
    </p:cViewPr>
  </p:sorterViewPr>
  <p:gridSpacing cx="36004" cy="36004"/>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re">
    <p:spTree>
      <p:nvGrpSpPr>
        <p:cNvPr id="1" name=""/>
        <p:cNvGrpSpPr/>
        <p:nvPr/>
      </p:nvGrpSpPr>
      <p:grpSpPr>
        <a:xfrm>
          <a:off x="0" y="0"/>
          <a:ext cx="0" cy="0"/>
          <a:chOff x="0" y="0"/>
          <a:chExt cx="0" cy="0"/>
        </a:xfrm>
      </p:grpSpPr>
      <p:pic>
        <p:nvPicPr>
          <p:cNvPr id="8" name="Image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627540" y="115892"/>
            <a:ext cx="6646159" cy="6626221"/>
          </a:xfrm>
          <a:prstGeom prst="rect">
            <a:avLst/>
          </a:prstGeom>
        </p:spPr>
      </p:pic>
    </p:spTree>
    <p:extLst>
      <p:ext uri="{BB962C8B-B14F-4D97-AF65-F5344CB8AC3E}">
        <p14:creationId xmlns:p14="http://schemas.microsoft.com/office/powerpoint/2010/main" val="2731309396"/>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Jour 1">
    <p:spTree>
      <p:nvGrpSpPr>
        <p:cNvPr id="1" name=""/>
        <p:cNvGrpSpPr/>
        <p:nvPr/>
      </p:nvGrpSpPr>
      <p:grpSpPr>
        <a:xfrm>
          <a:off x="0" y="0"/>
          <a:ext cx="0" cy="0"/>
          <a:chOff x="0" y="0"/>
          <a:chExt cx="0" cy="0"/>
        </a:xfrm>
      </p:grpSpPr>
      <p:pic>
        <p:nvPicPr>
          <p:cNvPr id="2" name="Image 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610330" y="115888"/>
            <a:ext cx="6680579" cy="6612670"/>
          </a:xfrm>
          <a:prstGeom prst="rect">
            <a:avLst/>
          </a:prstGeom>
        </p:spPr>
      </p:pic>
    </p:spTree>
    <p:extLst>
      <p:ext uri="{BB962C8B-B14F-4D97-AF65-F5344CB8AC3E}">
        <p14:creationId xmlns:p14="http://schemas.microsoft.com/office/powerpoint/2010/main" val="2930897920"/>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exte">
    <p:spTree>
      <p:nvGrpSpPr>
        <p:cNvPr id="1" name=""/>
        <p:cNvGrpSpPr/>
        <p:nvPr/>
      </p:nvGrpSpPr>
      <p:grpSpPr>
        <a:xfrm>
          <a:off x="0" y="0"/>
          <a:ext cx="0" cy="0"/>
          <a:chOff x="0" y="0"/>
          <a:chExt cx="0" cy="0"/>
        </a:xfrm>
      </p:grpSpPr>
      <p:sp>
        <p:nvSpPr>
          <p:cNvPr id="4" name="ZoneTexte 3"/>
          <p:cNvSpPr txBox="1"/>
          <p:nvPr userDrawn="1"/>
        </p:nvSpPr>
        <p:spPr>
          <a:xfrm>
            <a:off x="125412" y="115888"/>
            <a:ext cx="9648825" cy="630000"/>
          </a:xfrm>
          <a:prstGeom prst="rect">
            <a:avLst/>
          </a:prstGeom>
          <a:ln w="12700"/>
        </p:spPr>
        <p:style>
          <a:lnRef idx="1">
            <a:schemeClr val="accent1"/>
          </a:lnRef>
          <a:fillRef idx="2">
            <a:schemeClr val="accent1"/>
          </a:fillRef>
          <a:effectRef idx="1">
            <a:schemeClr val="accent1"/>
          </a:effectRef>
          <a:fontRef idx="minor">
            <a:schemeClr val="dk1"/>
          </a:fontRef>
        </p:style>
        <p:txBody>
          <a:bodyPr wrap="square" rtlCol="0" anchor="ctr" anchorCtr="0">
            <a:noAutofit/>
          </a:bodyPr>
          <a:lstStyle/>
          <a:p>
            <a:pPr marL="3175" lvl="3" indent="0" algn="ctr"/>
            <a:endParaRPr lang="fr-FR" sz="3000" dirty="0">
              <a:latin typeface="Androgyne" pitchFamily="82" charset="0"/>
            </a:endParaRPr>
          </a:p>
        </p:txBody>
      </p:sp>
      <p:sp>
        <p:nvSpPr>
          <p:cNvPr id="3" name="Arrondir un rectangle avec un coin diagonal 2"/>
          <p:cNvSpPr/>
          <p:nvPr userDrawn="1"/>
        </p:nvSpPr>
        <p:spPr>
          <a:xfrm>
            <a:off x="233363" y="250888"/>
            <a:ext cx="1949063" cy="360000"/>
          </a:xfrm>
          <a:prstGeom prst="round2DiagRect">
            <a:avLst>
              <a:gd name="adj1" fmla="val 27250"/>
              <a:gd name="adj2" fmla="val 0"/>
            </a:avLst>
          </a:prstGeom>
          <a:solidFill>
            <a:schemeClr val="bg1"/>
          </a:solidFill>
          <a:effectLst>
            <a:outerShdw blurRad="50800" dist="38100" dir="2700000" algn="tl" rotWithShape="0">
              <a:prstClr val="black">
                <a:alpha val="40000"/>
              </a:prstClr>
            </a:outerShdw>
          </a:effectLst>
        </p:spPr>
        <p:style>
          <a:lnRef idx="1">
            <a:schemeClr val="accent1"/>
          </a:lnRef>
          <a:fillRef idx="2">
            <a:schemeClr val="accent1"/>
          </a:fillRef>
          <a:effectRef idx="1">
            <a:schemeClr val="accent1"/>
          </a:effectRef>
          <a:fontRef idx="minor">
            <a:schemeClr val="dk1"/>
          </a:fontRef>
        </p:style>
        <p:txBody>
          <a:bodyPr rtlCol="0" anchor="ctr"/>
          <a:lstStyle/>
          <a:p>
            <a:pPr algn="ctr"/>
            <a:r>
              <a:rPr lang="fr-FR" dirty="0" smtClean="0">
                <a:solidFill>
                  <a:srgbClr val="0070C0"/>
                </a:solidFill>
              </a:rPr>
              <a:t>Le texte</a:t>
            </a:r>
            <a:endParaRPr lang="fr-FR" dirty="0">
              <a:solidFill>
                <a:srgbClr val="0070C0"/>
              </a:solidFill>
            </a:endParaRPr>
          </a:p>
        </p:txBody>
      </p:sp>
      <p:sp>
        <p:nvSpPr>
          <p:cNvPr id="6" name="Titre 5"/>
          <p:cNvSpPr>
            <a:spLocks noGrp="1"/>
          </p:cNvSpPr>
          <p:nvPr>
            <p:ph type="title"/>
          </p:nvPr>
        </p:nvSpPr>
        <p:spPr>
          <a:xfrm>
            <a:off x="2182426" y="26824"/>
            <a:ext cx="7591812" cy="699782"/>
          </a:xfrm>
          <a:prstGeom prst="rect">
            <a:avLst/>
          </a:prstGeom>
        </p:spPr>
        <p:txBody>
          <a:bodyPr anchor="ctr" anchorCtr="0"/>
          <a:lstStyle>
            <a:lvl1pPr>
              <a:defRPr sz="4000">
                <a:solidFill>
                  <a:srgbClr val="0070C0"/>
                </a:solidFill>
                <a:latin typeface="Gabriola" panose="04040605051002020D02" pitchFamily="82" charset="0"/>
              </a:defRPr>
            </a:lvl1pPr>
          </a:lstStyle>
          <a:p>
            <a:r>
              <a:rPr lang="fr-FR" smtClean="0"/>
              <a:t>Modifiez le style du titre</a:t>
            </a:r>
            <a:endParaRPr lang="fr-FR" dirty="0"/>
          </a:p>
        </p:txBody>
      </p:sp>
      <p:sp>
        <p:nvSpPr>
          <p:cNvPr id="8" name="Espace réservé du texte 7"/>
          <p:cNvSpPr>
            <a:spLocks noGrp="1"/>
          </p:cNvSpPr>
          <p:nvPr>
            <p:ph type="body" sz="quarter" idx="10"/>
          </p:nvPr>
        </p:nvSpPr>
        <p:spPr>
          <a:xfrm>
            <a:off x="125412" y="836712"/>
            <a:ext cx="9648825" cy="5905401"/>
          </a:xfrm>
          <a:prstGeom prst="rect">
            <a:avLst/>
          </a:prstGeom>
          <a:ln w="25400">
            <a:solidFill>
              <a:schemeClr val="accent1"/>
            </a:solidFill>
          </a:ln>
        </p:spPr>
        <p:txBody>
          <a:bodyPr/>
          <a:lstStyle>
            <a:lvl1pPr marL="0" indent="0" algn="just">
              <a:lnSpc>
                <a:spcPct val="150000"/>
              </a:lnSpc>
              <a:spcBef>
                <a:spcPts val="0"/>
              </a:spcBef>
              <a:buFontTx/>
              <a:buNone/>
              <a:defRPr sz="2000" b="1"/>
            </a:lvl1pPr>
            <a:lvl2pPr marL="0" indent="0" algn="just">
              <a:lnSpc>
                <a:spcPct val="150000"/>
              </a:lnSpc>
              <a:spcBef>
                <a:spcPts val="0"/>
              </a:spcBef>
              <a:buFontTx/>
              <a:buNone/>
              <a:defRPr sz="2000" b="1"/>
            </a:lvl2pPr>
            <a:lvl3pPr marL="0" indent="0" algn="just">
              <a:lnSpc>
                <a:spcPct val="150000"/>
              </a:lnSpc>
              <a:spcBef>
                <a:spcPts val="0"/>
              </a:spcBef>
              <a:buFontTx/>
              <a:buNone/>
              <a:defRPr sz="2000" b="1"/>
            </a:lvl3pPr>
            <a:lvl4pPr marL="0" indent="0" algn="just">
              <a:lnSpc>
                <a:spcPct val="150000"/>
              </a:lnSpc>
              <a:spcBef>
                <a:spcPts val="0"/>
              </a:spcBef>
              <a:buFontTx/>
              <a:buNone/>
              <a:defRPr sz="2000" b="1"/>
            </a:lvl4pPr>
            <a:lvl5pPr marL="0" indent="0" algn="just">
              <a:lnSpc>
                <a:spcPct val="150000"/>
              </a:lnSpc>
              <a:spcBef>
                <a:spcPts val="0"/>
              </a:spcBef>
              <a:buFontTx/>
              <a:buNone/>
              <a:defRPr sz="2000" b="1"/>
            </a:lvl5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dirty="0"/>
          </a:p>
        </p:txBody>
      </p:sp>
    </p:spTree>
    <p:extLst>
      <p:ext uri="{BB962C8B-B14F-4D97-AF65-F5344CB8AC3E}">
        <p14:creationId xmlns:p14="http://schemas.microsoft.com/office/powerpoint/2010/main" val="1127908000"/>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ll - Maitresse">
    <p:spTree>
      <p:nvGrpSpPr>
        <p:cNvPr id="1" name=""/>
        <p:cNvGrpSpPr/>
        <p:nvPr/>
      </p:nvGrpSpPr>
      <p:grpSpPr>
        <a:xfrm>
          <a:off x="0" y="0"/>
          <a:ext cx="0" cy="0"/>
          <a:chOff x="0" y="0"/>
          <a:chExt cx="0" cy="0"/>
        </a:xfrm>
      </p:grpSpPr>
      <p:sp>
        <p:nvSpPr>
          <p:cNvPr id="3" name="Arrondir un rectangle avec un coin diagonal 2"/>
          <p:cNvSpPr/>
          <p:nvPr userDrawn="1"/>
        </p:nvSpPr>
        <p:spPr>
          <a:xfrm>
            <a:off x="129600" y="129600"/>
            <a:ext cx="1949063" cy="360000"/>
          </a:xfrm>
          <a:prstGeom prst="round2DiagRect">
            <a:avLst>
              <a:gd name="adj1" fmla="val 27250"/>
              <a:gd name="adj2" fmla="val 0"/>
            </a:avLst>
          </a:prstGeom>
          <a:solidFill>
            <a:schemeClr val="bg1"/>
          </a:solidFill>
          <a:ln w="25400">
            <a:solidFill>
              <a:srgbClr val="00B050"/>
            </a:solidFill>
          </a:ln>
          <a:effectLst>
            <a:outerShdw blurRad="50800" dist="38100" dir="2700000" algn="tl" rotWithShape="0">
              <a:prstClr val="black">
                <a:alpha val="40000"/>
              </a:prstClr>
            </a:outerShdw>
          </a:effectLst>
        </p:spPr>
        <p:style>
          <a:lnRef idx="1">
            <a:schemeClr val="accent3"/>
          </a:lnRef>
          <a:fillRef idx="2">
            <a:schemeClr val="accent3"/>
          </a:fillRef>
          <a:effectRef idx="1">
            <a:schemeClr val="accent3"/>
          </a:effectRef>
          <a:fontRef idx="minor">
            <a:schemeClr val="dk1"/>
          </a:fontRef>
        </p:style>
        <p:txBody>
          <a:bodyPr rtlCol="0" anchor="ctr"/>
          <a:lstStyle/>
          <a:p>
            <a:pPr algn="ctr"/>
            <a:r>
              <a:rPr lang="fr-FR" dirty="0" smtClean="0">
                <a:solidFill>
                  <a:srgbClr val="339966"/>
                </a:solidFill>
              </a:rPr>
              <a:t>Collectif</a:t>
            </a:r>
            <a:endParaRPr lang="fr-FR" dirty="0">
              <a:solidFill>
                <a:srgbClr val="339966"/>
              </a:solidFill>
            </a:endParaRPr>
          </a:p>
        </p:txBody>
      </p:sp>
      <p:sp>
        <p:nvSpPr>
          <p:cNvPr id="4" name="Rogner un rectangle avec un coin du même côté 3"/>
          <p:cNvSpPr/>
          <p:nvPr userDrawn="1"/>
        </p:nvSpPr>
        <p:spPr>
          <a:xfrm rot="5400000">
            <a:off x="8517600" y="-759600"/>
            <a:ext cx="360000" cy="2143969"/>
          </a:xfrm>
          <a:prstGeom prst="snip2SameRect">
            <a:avLst>
              <a:gd name="adj1" fmla="val 27956"/>
              <a:gd name="adj2" fmla="val 0"/>
            </a:avLst>
          </a:prstGeom>
          <a:solidFill>
            <a:schemeClr val="bg1"/>
          </a:solidFill>
          <a:ln w="38100" cmpd="thickThi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endParaRPr lang="fr-FR" dirty="0">
              <a:solidFill>
                <a:schemeClr val="accent3">
                  <a:lumMod val="75000"/>
                </a:schemeClr>
              </a:solidFill>
            </a:endParaRPr>
          </a:p>
        </p:txBody>
      </p:sp>
      <p:sp>
        <p:nvSpPr>
          <p:cNvPr id="6" name="Espace réservé du texte 5"/>
          <p:cNvSpPr>
            <a:spLocks noGrp="1"/>
          </p:cNvSpPr>
          <p:nvPr>
            <p:ph type="body" sz="quarter" idx="10"/>
          </p:nvPr>
        </p:nvSpPr>
        <p:spPr>
          <a:xfrm>
            <a:off x="125413" y="584199"/>
            <a:ext cx="9645960" cy="6157913"/>
          </a:xfrm>
          <a:prstGeom prst="rect">
            <a:avLst/>
          </a:prstGeom>
          <a:ln w="25400">
            <a:solidFill>
              <a:srgbClr val="00B050"/>
            </a:solidFill>
          </a:ln>
        </p:spPr>
        <p:txBody>
          <a:bodyPr/>
          <a:lstStyle>
            <a:lvl1pPr marL="0" indent="0" algn="just" defTabSz="914400" rtl="0" eaLnBrk="1" latinLnBrk="0" hangingPunct="1">
              <a:lnSpc>
                <a:spcPct val="100000"/>
              </a:lnSpc>
              <a:spcBef>
                <a:spcPts val="0"/>
              </a:spcBef>
              <a:buFontTx/>
              <a:buNone/>
              <a:defRPr lang="fr-FR" sz="1800" b="0" kern="1200" dirty="0" smtClean="0">
                <a:solidFill>
                  <a:schemeClr val="tx1"/>
                </a:solidFill>
                <a:latin typeface="+mn-lt"/>
                <a:ea typeface="+mn-ea"/>
                <a:cs typeface="+mn-cs"/>
              </a:defRPr>
            </a:lvl1pPr>
            <a:lvl2pPr marL="0" indent="0" algn="just" defTabSz="914400" rtl="0" eaLnBrk="1" latinLnBrk="0" hangingPunct="1">
              <a:lnSpc>
                <a:spcPct val="100000"/>
              </a:lnSpc>
              <a:spcBef>
                <a:spcPts val="0"/>
              </a:spcBef>
              <a:buFontTx/>
              <a:buNone/>
              <a:defRPr lang="fr-FR" sz="1800" b="0" kern="1200" dirty="0" smtClean="0">
                <a:solidFill>
                  <a:srgbClr val="3333FF"/>
                </a:solidFill>
                <a:latin typeface="Sassoon Infant Std" pitchFamily="34" charset="0"/>
                <a:ea typeface="+mn-ea"/>
                <a:cs typeface="+mn-cs"/>
              </a:defRPr>
            </a:lvl2pPr>
            <a:lvl3pPr marL="0" indent="0" algn="just" defTabSz="914400" rtl="0" eaLnBrk="1" latinLnBrk="0" hangingPunct="1">
              <a:lnSpc>
                <a:spcPct val="200000"/>
              </a:lnSpc>
              <a:spcBef>
                <a:spcPts val="0"/>
              </a:spcBef>
              <a:buFontTx/>
              <a:buNone/>
              <a:defRPr lang="fr-FR" sz="3600" b="0" kern="1200" dirty="0" smtClean="0">
                <a:solidFill>
                  <a:schemeClr val="tx1"/>
                </a:solidFill>
                <a:latin typeface="Ecriture A" pitchFamily="50" charset="0"/>
                <a:ea typeface="+mn-ea"/>
                <a:cs typeface="+mn-cs"/>
              </a:defRPr>
            </a:lvl3pPr>
            <a:lvl4pPr marL="0" indent="0" algn="just" defTabSz="914400" rtl="0" eaLnBrk="1" latinLnBrk="0" hangingPunct="1">
              <a:lnSpc>
                <a:spcPct val="200000"/>
              </a:lnSpc>
              <a:spcBef>
                <a:spcPts val="0"/>
              </a:spcBef>
              <a:buFontTx/>
              <a:buNone/>
              <a:defRPr lang="fr-FR" sz="2600" b="0" kern="1200" dirty="0" smtClean="0">
                <a:solidFill>
                  <a:schemeClr val="tx1"/>
                </a:solidFill>
                <a:latin typeface="Cursive standard" pitchFamily="2" charset="0"/>
                <a:ea typeface="+mn-ea"/>
                <a:cs typeface="+mn-cs"/>
              </a:defRPr>
            </a:lvl4pPr>
            <a:lvl5pPr marL="0" indent="0" algn="just" defTabSz="914400" rtl="0" eaLnBrk="1" latinLnBrk="0" hangingPunct="1">
              <a:lnSpc>
                <a:spcPct val="100000"/>
              </a:lnSpc>
              <a:spcBef>
                <a:spcPts val="0"/>
              </a:spcBef>
              <a:buFontTx/>
              <a:buNone/>
              <a:defRPr lang="fr-FR" sz="2200" b="1" kern="1200" dirty="0">
                <a:solidFill>
                  <a:srgbClr val="00B050"/>
                </a:solidFill>
                <a:latin typeface="Gabriola" panose="04040605051002020D02" pitchFamily="82" charset="0"/>
                <a:ea typeface="+mn-ea"/>
                <a:cs typeface="+mn-cs"/>
              </a:defRPr>
            </a:lvl5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dirty="0"/>
          </a:p>
        </p:txBody>
      </p:sp>
      <p:sp>
        <p:nvSpPr>
          <p:cNvPr id="8" name="Espace réservé du texte 7"/>
          <p:cNvSpPr>
            <a:spLocks noGrp="1"/>
          </p:cNvSpPr>
          <p:nvPr>
            <p:ph type="body" sz="quarter" idx="11"/>
          </p:nvPr>
        </p:nvSpPr>
        <p:spPr>
          <a:xfrm>
            <a:off x="7625615" y="132384"/>
            <a:ext cx="2026659" cy="360362"/>
          </a:xfrm>
          <a:prstGeom prst="rect">
            <a:avLst/>
          </a:prstGeom>
        </p:spPr>
        <p:txBody>
          <a:bodyPr/>
          <a:lstStyle>
            <a:lvl1pPr marL="285750" indent="-285750" algn="ctr" defTabSz="914400" rtl="0" eaLnBrk="1" latinLnBrk="0" hangingPunct="1">
              <a:buFontTx/>
              <a:buNone/>
              <a:defRPr lang="fr-FR" sz="1800" kern="1200" dirty="0" smtClean="0">
                <a:solidFill>
                  <a:srgbClr val="00B050"/>
                </a:solidFill>
                <a:latin typeface="+mn-lt"/>
                <a:ea typeface="+mn-ea"/>
                <a:cs typeface="+mn-cs"/>
              </a:defRPr>
            </a:lvl1pPr>
            <a:lvl2pPr marL="0" indent="0" algn="ctr" defTabSz="914400" rtl="0" eaLnBrk="1" latinLnBrk="0" hangingPunct="1">
              <a:buFontTx/>
              <a:buNone/>
              <a:defRPr lang="fr-FR" sz="1800" kern="1200" dirty="0" smtClean="0">
                <a:solidFill>
                  <a:srgbClr val="00B050"/>
                </a:solidFill>
                <a:latin typeface="+mn-lt"/>
                <a:ea typeface="+mn-ea"/>
                <a:cs typeface="+mn-cs"/>
              </a:defRPr>
            </a:lvl2pPr>
            <a:lvl3pPr marL="0" indent="0" algn="ctr" defTabSz="914400" rtl="0" eaLnBrk="1" latinLnBrk="0" hangingPunct="1">
              <a:buFontTx/>
              <a:buNone/>
              <a:defRPr lang="fr-FR" sz="1800" kern="1200" dirty="0" smtClean="0">
                <a:solidFill>
                  <a:srgbClr val="00B050"/>
                </a:solidFill>
                <a:latin typeface="+mn-lt"/>
                <a:ea typeface="+mn-ea"/>
                <a:cs typeface="+mn-cs"/>
              </a:defRPr>
            </a:lvl3pPr>
            <a:lvl4pPr marL="0" indent="0" algn="ctr" defTabSz="914400" rtl="0" eaLnBrk="1" latinLnBrk="0" hangingPunct="1">
              <a:buFontTx/>
              <a:buNone/>
              <a:defRPr lang="fr-FR" sz="1800" kern="1200" dirty="0" smtClean="0">
                <a:solidFill>
                  <a:srgbClr val="00B050"/>
                </a:solidFill>
                <a:latin typeface="+mn-lt"/>
                <a:ea typeface="+mn-ea"/>
                <a:cs typeface="+mn-cs"/>
              </a:defRPr>
            </a:lvl4pPr>
            <a:lvl5pPr marL="0" indent="0" algn="ctr" defTabSz="914400" rtl="0" eaLnBrk="1" latinLnBrk="0" hangingPunct="1">
              <a:buFontTx/>
              <a:buNone/>
              <a:defRPr lang="fr-FR" sz="1800" kern="1200" dirty="0">
                <a:solidFill>
                  <a:srgbClr val="00B050"/>
                </a:solidFill>
                <a:latin typeface="+mn-lt"/>
                <a:ea typeface="+mn-ea"/>
                <a:cs typeface="+mn-cs"/>
              </a:defRPr>
            </a:lvl5pPr>
          </a:lstStyle>
          <a:p>
            <a:pPr marL="0" lvl="0" indent="0" algn="ctr" defTabSz="914400" rtl="0" eaLnBrk="1" latinLnBrk="0" hangingPunct="1">
              <a:spcBef>
                <a:spcPct val="20000"/>
              </a:spcBef>
            </a:pPr>
            <a:r>
              <a:rPr lang="fr-FR" smtClean="0"/>
              <a:t>Modifiez les styles du texte du masque</a:t>
            </a:r>
          </a:p>
          <a:p>
            <a:pPr marL="0" lvl="1" indent="0" algn="ctr" defTabSz="914400" rtl="0" eaLnBrk="1" latinLnBrk="0" hangingPunct="1">
              <a:spcBef>
                <a:spcPct val="20000"/>
              </a:spcBef>
            </a:pPr>
            <a:r>
              <a:rPr lang="fr-FR" smtClean="0"/>
              <a:t>Deuxième niveau</a:t>
            </a:r>
          </a:p>
          <a:p>
            <a:pPr marL="0" lvl="2" indent="0" algn="ctr" defTabSz="914400" rtl="0" eaLnBrk="1" latinLnBrk="0" hangingPunct="1">
              <a:spcBef>
                <a:spcPct val="20000"/>
              </a:spcBef>
            </a:pPr>
            <a:r>
              <a:rPr lang="fr-FR" smtClean="0"/>
              <a:t>Troisième niveau</a:t>
            </a:r>
          </a:p>
          <a:p>
            <a:pPr marL="0" lvl="3" indent="0" algn="ctr" defTabSz="914400" rtl="0" eaLnBrk="1" latinLnBrk="0" hangingPunct="1">
              <a:spcBef>
                <a:spcPct val="20000"/>
              </a:spcBef>
            </a:pPr>
            <a:r>
              <a:rPr lang="fr-FR" smtClean="0"/>
              <a:t>Quatrième niveau</a:t>
            </a:r>
          </a:p>
          <a:p>
            <a:pPr marL="0" lvl="4" indent="0" algn="ctr" defTabSz="914400" rtl="0" eaLnBrk="1" latinLnBrk="0" hangingPunct="1">
              <a:spcBef>
                <a:spcPct val="20000"/>
              </a:spcBef>
            </a:pPr>
            <a:r>
              <a:rPr lang="fr-FR" smtClean="0"/>
              <a:t>Cinquième niveau</a:t>
            </a:r>
            <a:endParaRPr lang="fr-FR" dirty="0"/>
          </a:p>
        </p:txBody>
      </p:sp>
    </p:spTree>
    <p:extLst>
      <p:ext uri="{BB962C8B-B14F-4D97-AF65-F5344CB8AC3E}">
        <p14:creationId xmlns:p14="http://schemas.microsoft.com/office/powerpoint/2010/main" val="3522638004"/>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ll - Élève">
    <p:spTree>
      <p:nvGrpSpPr>
        <p:cNvPr id="1" name=""/>
        <p:cNvGrpSpPr/>
        <p:nvPr/>
      </p:nvGrpSpPr>
      <p:grpSpPr>
        <a:xfrm>
          <a:off x="0" y="0"/>
          <a:ext cx="0" cy="0"/>
          <a:chOff x="0" y="0"/>
          <a:chExt cx="0" cy="0"/>
        </a:xfrm>
      </p:grpSpPr>
      <p:sp>
        <p:nvSpPr>
          <p:cNvPr id="3" name="Arrondir un rectangle avec un coin diagonal 2"/>
          <p:cNvSpPr/>
          <p:nvPr userDrawn="1"/>
        </p:nvSpPr>
        <p:spPr>
          <a:xfrm>
            <a:off x="130991" y="130174"/>
            <a:ext cx="1949063" cy="360000"/>
          </a:xfrm>
          <a:prstGeom prst="round2DiagRect">
            <a:avLst>
              <a:gd name="adj1" fmla="val 27250"/>
              <a:gd name="adj2" fmla="val 0"/>
            </a:avLst>
          </a:prstGeom>
          <a:solidFill>
            <a:schemeClr val="bg1"/>
          </a:solidFill>
          <a:ln w="25400">
            <a:solidFill>
              <a:schemeClr val="accent5">
                <a:lumMod val="75000"/>
              </a:schemeClr>
            </a:solidFill>
          </a:ln>
          <a:effectLst>
            <a:outerShdw blurRad="50800" dist="38100" dir="2700000" algn="tl" rotWithShape="0">
              <a:prstClr val="black">
                <a:alpha val="40000"/>
              </a:prstClr>
            </a:outerShdw>
          </a:effectLst>
        </p:spPr>
        <p:style>
          <a:lnRef idx="1">
            <a:schemeClr val="accent3"/>
          </a:lnRef>
          <a:fillRef idx="2">
            <a:schemeClr val="accent3"/>
          </a:fillRef>
          <a:effectRef idx="1">
            <a:schemeClr val="accent3"/>
          </a:effectRef>
          <a:fontRef idx="minor">
            <a:schemeClr val="dk1"/>
          </a:fontRef>
        </p:style>
        <p:txBody>
          <a:bodyPr rtlCol="0" anchor="ctr"/>
          <a:lstStyle/>
          <a:p>
            <a:pPr algn="ctr"/>
            <a:r>
              <a:rPr lang="fr-FR" dirty="0" smtClean="0">
                <a:solidFill>
                  <a:schemeClr val="accent5">
                    <a:lumMod val="75000"/>
                  </a:schemeClr>
                </a:solidFill>
              </a:rPr>
              <a:t>Collectif</a:t>
            </a:r>
            <a:endParaRPr lang="fr-FR" dirty="0">
              <a:solidFill>
                <a:schemeClr val="accent5">
                  <a:lumMod val="75000"/>
                </a:schemeClr>
              </a:solidFill>
            </a:endParaRPr>
          </a:p>
        </p:txBody>
      </p:sp>
      <p:sp>
        <p:nvSpPr>
          <p:cNvPr id="6" name="Espace réservé du texte 5"/>
          <p:cNvSpPr>
            <a:spLocks noGrp="1"/>
          </p:cNvSpPr>
          <p:nvPr>
            <p:ph type="body" sz="quarter" idx="10"/>
          </p:nvPr>
        </p:nvSpPr>
        <p:spPr>
          <a:xfrm>
            <a:off x="125414" y="584684"/>
            <a:ext cx="9648824" cy="6157429"/>
          </a:xfrm>
          <a:prstGeom prst="rect">
            <a:avLst/>
          </a:prstGeom>
          <a:ln w="25400">
            <a:solidFill>
              <a:schemeClr val="accent5">
                <a:lumMod val="75000"/>
              </a:schemeClr>
            </a:solidFill>
          </a:ln>
        </p:spPr>
        <p:txBody>
          <a:bodyPr/>
          <a:lstStyle>
            <a:lvl1pPr marL="0" indent="0" algn="just" defTabSz="914400" rtl="0" eaLnBrk="1" latinLnBrk="0" hangingPunct="1">
              <a:lnSpc>
                <a:spcPct val="100000"/>
              </a:lnSpc>
              <a:spcBef>
                <a:spcPts val="0"/>
              </a:spcBef>
              <a:buFontTx/>
              <a:buNone/>
              <a:defRPr lang="fr-FR" sz="1800" b="0" u="sng" kern="1200" dirty="0" smtClean="0">
                <a:solidFill>
                  <a:srgbClr val="3333FF"/>
                </a:solidFill>
                <a:latin typeface="Sassoon Infant Std" pitchFamily="34" charset="0"/>
                <a:ea typeface="+mn-ea"/>
                <a:cs typeface="+mn-cs"/>
              </a:defRPr>
            </a:lvl1pPr>
            <a:lvl2pPr marL="0" indent="0" algn="just" defTabSz="914400" rtl="0" eaLnBrk="1" latinLnBrk="0" hangingPunct="1">
              <a:lnSpc>
                <a:spcPct val="200000"/>
              </a:lnSpc>
              <a:spcBef>
                <a:spcPts val="0"/>
              </a:spcBef>
              <a:buFontTx/>
              <a:buNone/>
              <a:defRPr lang="fr-FR" sz="3600" dirty="0" smtClean="0">
                <a:latin typeface="Ecriture A" pitchFamily="50" charset="0"/>
              </a:defRPr>
            </a:lvl2pPr>
            <a:lvl3pPr marL="0" indent="0" algn="just" defTabSz="914400" rtl="0" eaLnBrk="1" latinLnBrk="0" hangingPunct="1">
              <a:lnSpc>
                <a:spcPct val="200000"/>
              </a:lnSpc>
              <a:spcBef>
                <a:spcPts val="0"/>
              </a:spcBef>
              <a:buFontTx/>
              <a:buNone/>
              <a:defRPr lang="fr-FR" sz="2600" dirty="0" smtClean="0">
                <a:latin typeface="Cursive standard" pitchFamily="2" charset="0"/>
              </a:defRPr>
            </a:lvl3pPr>
            <a:lvl4pPr marL="0" indent="0" algn="just" defTabSz="914400" rtl="0" eaLnBrk="1" latinLnBrk="0" hangingPunct="1">
              <a:lnSpc>
                <a:spcPct val="200000"/>
              </a:lnSpc>
              <a:spcBef>
                <a:spcPts val="0"/>
              </a:spcBef>
              <a:buFontTx/>
              <a:buNone/>
              <a:defRPr lang="fr-FR" dirty="0" smtClean="0"/>
            </a:lvl4pPr>
            <a:lvl5pPr marL="0" indent="0" algn="just" defTabSz="914400" rtl="0" eaLnBrk="1" latinLnBrk="0" hangingPunct="1">
              <a:lnSpc>
                <a:spcPct val="200000"/>
              </a:lnSpc>
              <a:spcBef>
                <a:spcPts val="0"/>
              </a:spcBef>
              <a:buFontTx/>
              <a:buNone/>
              <a:defRPr lang="fr-FR" b="1" dirty="0"/>
            </a:lvl5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dirty="0"/>
          </a:p>
        </p:txBody>
      </p:sp>
      <p:sp>
        <p:nvSpPr>
          <p:cNvPr id="5" name="Espace réservé du texte 4"/>
          <p:cNvSpPr>
            <a:spLocks noGrp="1"/>
          </p:cNvSpPr>
          <p:nvPr>
            <p:ph type="body" sz="quarter" idx="11"/>
          </p:nvPr>
        </p:nvSpPr>
        <p:spPr>
          <a:xfrm>
            <a:off x="130993" y="1124744"/>
            <a:ext cx="9643246" cy="5617369"/>
          </a:xfrm>
          <a:prstGeom prst="rect">
            <a:avLst/>
          </a:prstGeom>
        </p:spPr>
        <p:txBody>
          <a:bodyPr/>
          <a:lstStyle>
            <a:lvl1pPr marL="0" indent="0" algn="just" defTabSz="914400" rtl="0" eaLnBrk="1" latinLnBrk="0" hangingPunct="1">
              <a:lnSpc>
                <a:spcPct val="100000"/>
              </a:lnSpc>
              <a:spcBef>
                <a:spcPts val="0"/>
              </a:spcBef>
              <a:buFontTx/>
              <a:buNone/>
              <a:defRPr lang="fr-FR" sz="3600" b="0" kern="1200" dirty="0" smtClean="0">
                <a:solidFill>
                  <a:schemeClr val="tx1"/>
                </a:solidFill>
                <a:latin typeface="Ecriture A" pitchFamily="50" charset="0"/>
                <a:ea typeface="+mn-ea"/>
                <a:cs typeface="+mn-cs"/>
              </a:defRPr>
            </a:lvl1pPr>
            <a:lvl2pPr marL="0" indent="0" algn="just" defTabSz="914400" rtl="0" eaLnBrk="1" latinLnBrk="0" hangingPunct="1">
              <a:lnSpc>
                <a:spcPct val="300000"/>
              </a:lnSpc>
              <a:spcBef>
                <a:spcPts val="0"/>
              </a:spcBef>
              <a:buFontTx/>
              <a:buNone/>
              <a:defRPr lang="fr-FR" sz="2600" b="0" kern="1200" dirty="0" smtClean="0">
                <a:solidFill>
                  <a:schemeClr val="tx1"/>
                </a:solidFill>
                <a:latin typeface="Cursive standard" pitchFamily="2" charset="0"/>
                <a:ea typeface="+mn-ea"/>
                <a:cs typeface="+mn-cs"/>
              </a:defRPr>
            </a:lvl2pPr>
            <a:lvl3pPr marL="0" indent="0" algn="just" defTabSz="914400" rtl="0" eaLnBrk="1" latinLnBrk="0" hangingPunct="1">
              <a:lnSpc>
                <a:spcPct val="300000"/>
              </a:lnSpc>
              <a:spcBef>
                <a:spcPts val="0"/>
              </a:spcBef>
              <a:buFontTx/>
              <a:buNone/>
              <a:defRPr lang="fr-FR" sz="1800" u="sng" dirty="0" smtClean="0">
                <a:solidFill>
                  <a:srgbClr val="3333FF"/>
                </a:solidFill>
                <a:latin typeface="Sassoon Infant Std" pitchFamily="34" charset="0"/>
              </a:defRPr>
            </a:lvl3pPr>
            <a:lvl4pPr marL="0" indent="0" algn="just" defTabSz="914400" rtl="0" eaLnBrk="1" latinLnBrk="0" hangingPunct="1">
              <a:lnSpc>
                <a:spcPct val="300000"/>
              </a:lnSpc>
              <a:spcBef>
                <a:spcPts val="0"/>
              </a:spcBef>
              <a:buFontTx/>
              <a:buNone/>
              <a:defRPr lang="fr-FR" dirty="0" smtClean="0"/>
            </a:lvl4pPr>
            <a:lvl5pPr marL="0" indent="0" algn="just" defTabSz="914400" rtl="0" eaLnBrk="1" latinLnBrk="0" hangingPunct="1">
              <a:lnSpc>
                <a:spcPct val="300000"/>
              </a:lnSpc>
              <a:spcBef>
                <a:spcPts val="0"/>
              </a:spcBef>
              <a:buFontTx/>
              <a:buNone/>
              <a:defRPr lang="fr-FR" sz="2000" b="1" kern="1200" dirty="0" smtClean="0">
                <a:solidFill>
                  <a:schemeClr val="tx1"/>
                </a:solidFill>
                <a:latin typeface="+mn-lt"/>
                <a:ea typeface="+mn-ea"/>
                <a:cs typeface="+mn-cs"/>
              </a:defRPr>
            </a:lvl5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dirty="0"/>
          </a:p>
        </p:txBody>
      </p:sp>
      <p:sp>
        <p:nvSpPr>
          <p:cNvPr id="7" name="Rogner un rectangle avec un coin du même côté 6"/>
          <p:cNvSpPr/>
          <p:nvPr userDrawn="1"/>
        </p:nvSpPr>
        <p:spPr>
          <a:xfrm rot="5400000">
            <a:off x="8517600" y="-759600"/>
            <a:ext cx="360000" cy="2143969"/>
          </a:xfrm>
          <a:prstGeom prst="snip2SameRect">
            <a:avLst>
              <a:gd name="adj1" fmla="val 27956"/>
              <a:gd name="adj2" fmla="val 0"/>
            </a:avLst>
          </a:prstGeom>
          <a:solidFill>
            <a:schemeClr val="bg1"/>
          </a:solidFill>
          <a:ln w="38100" cmpd="thickThin">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endParaRPr lang="fr-FR" dirty="0">
              <a:solidFill>
                <a:srgbClr val="00B050"/>
              </a:solidFill>
            </a:endParaRPr>
          </a:p>
        </p:txBody>
      </p:sp>
      <p:sp>
        <p:nvSpPr>
          <p:cNvPr id="9" name="Espace réservé du texte 8"/>
          <p:cNvSpPr>
            <a:spLocks noGrp="1"/>
          </p:cNvSpPr>
          <p:nvPr>
            <p:ph type="body" sz="quarter" idx="12"/>
          </p:nvPr>
        </p:nvSpPr>
        <p:spPr>
          <a:xfrm>
            <a:off x="7632074" y="129812"/>
            <a:ext cx="2026659" cy="360362"/>
          </a:xfrm>
          <a:prstGeom prst="rect">
            <a:avLst/>
          </a:prstGeom>
        </p:spPr>
        <p:txBody>
          <a:bodyPr anchor="t" anchorCtr="0"/>
          <a:lstStyle>
            <a:lvl1pPr marL="0" indent="0" algn="ctr" defTabSz="914400" rtl="0" eaLnBrk="1" latinLnBrk="0" hangingPunct="1">
              <a:spcBef>
                <a:spcPct val="20000"/>
              </a:spcBef>
              <a:buFontTx/>
              <a:buNone/>
              <a:defRPr lang="fr-FR" sz="1800" kern="1200" dirty="0" smtClean="0">
                <a:solidFill>
                  <a:schemeClr val="accent5">
                    <a:lumMod val="75000"/>
                  </a:schemeClr>
                </a:solidFill>
                <a:latin typeface="+mn-lt"/>
                <a:ea typeface="+mn-ea"/>
                <a:cs typeface="+mn-cs"/>
              </a:defRPr>
            </a:lvl1pPr>
            <a:lvl2pPr marL="0" indent="0" algn="ctr" defTabSz="914400" rtl="0" eaLnBrk="1" latinLnBrk="0" hangingPunct="1">
              <a:spcBef>
                <a:spcPct val="20000"/>
              </a:spcBef>
              <a:buFontTx/>
              <a:buNone/>
              <a:defRPr lang="fr-FR" sz="1800" kern="1200" dirty="0" smtClean="0">
                <a:solidFill>
                  <a:schemeClr val="accent5">
                    <a:lumMod val="75000"/>
                  </a:schemeClr>
                </a:solidFill>
                <a:latin typeface="+mn-lt"/>
                <a:ea typeface="+mn-ea"/>
                <a:cs typeface="+mn-cs"/>
              </a:defRPr>
            </a:lvl2pPr>
            <a:lvl3pPr marL="0" indent="0" algn="ctr" defTabSz="914400" rtl="0" eaLnBrk="1" latinLnBrk="0" hangingPunct="1">
              <a:spcBef>
                <a:spcPct val="20000"/>
              </a:spcBef>
              <a:buFontTx/>
              <a:buNone/>
              <a:defRPr lang="fr-FR" sz="1800" kern="1200" dirty="0" smtClean="0">
                <a:solidFill>
                  <a:schemeClr val="accent5">
                    <a:lumMod val="75000"/>
                  </a:schemeClr>
                </a:solidFill>
                <a:latin typeface="+mn-lt"/>
                <a:ea typeface="+mn-ea"/>
                <a:cs typeface="+mn-cs"/>
              </a:defRPr>
            </a:lvl3pPr>
            <a:lvl4pPr marL="0" indent="0" algn="ctr" defTabSz="914400" rtl="0" eaLnBrk="1" latinLnBrk="0" hangingPunct="1">
              <a:spcBef>
                <a:spcPct val="20000"/>
              </a:spcBef>
              <a:buFontTx/>
              <a:buNone/>
              <a:defRPr lang="fr-FR" sz="1800" kern="1200" dirty="0" smtClean="0">
                <a:solidFill>
                  <a:schemeClr val="accent5">
                    <a:lumMod val="75000"/>
                  </a:schemeClr>
                </a:solidFill>
                <a:latin typeface="+mn-lt"/>
                <a:ea typeface="+mn-ea"/>
                <a:cs typeface="+mn-cs"/>
              </a:defRPr>
            </a:lvl4pPr>
            <a:lvl5pPr marL="0" indent="0" algn="ctr" defTabSz="914400" rtl="0" eaLnBrk="1" latinLnBrk="0" hangingPunct="1">
              <a:spcBef>
                <a:spcPct val="20000"/>
              </a:spcBef>
              <a:buFontTx/>
              <a:buNone/>
              <a:defRPr lang="fr-FR" sz="1800" kern="1200" dirty="0" smtClean="0">
                <a:solidFill>
                  <a:schemeClr val="accent5">
                    <a:lumMod val="75000"/>
                  </a:schemeClr>
                </a:solidFill>
                <a:latin typeface="+mn-lt"/>
                <a:ea typeface="+mn-ea"/>
                <a:cs typeface="+mn-cs"/>
              </a:defRPr>
            </a:lvl5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dirty="0"/>
          </a:p>
        </p:txBody>
      </p:sp>
    </p:spTree>
    <p:extLst>
      <p:ext uri="{BB962C8B-B14F-4D97-AF65-F5344CB8AC3E}">
        <p14:creationId xmlns:p14="http://schemas.microsoft.com/office/powerpoint/2010/main" val="3372316388"/>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Lignage Seyes">
    <p:spTree>
      <p:nvGrpSpPr>
        <p:cNvPr id="1" name=""/>
        <p:cNvGrpSpPr/>
        <p:nvPr/>
      </p:nvGrpSpPr>
      <p:grpSpPr>
        <a:xfrm>
          <a:off x="0" y="0"/>
          <a:ext cx="0" cy="0"/>
          <a:chOff x="0" y="0"/>
          <a:chExt cx="0" cy="0"/>
        </a:xfrm>
      </p:grpSpPr>
      <p:pic>
        <p:nvPicPr>
          <p:cNvPr id="2" name="Imag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23" y="98057"/>
            <a:ext cx="9901238" cy="6690360"/>
          </a:xfrm>
          <a:prstGeom prst="rect">
            <a:avLst/>
          </a:prstGeom>
        </p:spPr>
      </p:pic>
    </p:spTree>
    <p:extLst>
      <p:ext uri="{BB962C8B-B14F-4D97-AF65-F5344CB8AC3E}">
        <p14:creationId xmlns:p14="http://schemas.microsoft.com/office/powerpoint/2010/main" val="3267038083"/>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Individuel">
    <p:spTree>
      <p:nvGrpSpPr>
        <p:cNvPr id="1" name=""/>
        <p:cNvGrpSpPr/>
        <p:nvPr/>
      </p:nvGrpSpPr>
      <p:grpSpPr>
        <a:xfrm>
          <a:off x="0" y="0"/>
          <a:ext cx="0" cy="0"/>
          <a:chOff x="0" y="0"/>
          <a:chExt cx="0" cy="0"/>
        </a:xfrm>
      </p:grpSpPr>
      <p:sp>
        <p:nvSpPr>
          <p:cNvPr id="3" name="Arrondir un rectangle avec un coin diagonal 2"/>
          <p:cNvSpPr/>
          <p:nvPr userDrawn="1"/>
        </p:nvSpPr>
        <p:spPr>
          <a:xfrm>
            <a:off x="129101" y="129600"/>
            <a:ext cx="1949063" cy="360000"/>
          </a:xfrm>
          <a:prstGeom prst="round2DiagRect">
            <a:avLst>
              <a:gd name="adj1" fmla="val 27250"/>
              <a:gd name="adj2" fmla="val 0"/>
            </a:avLst>
          </a:prstGeom>
          <a:solidFill>
            <a:schemeClr val="bg1"/>
          </a:solidFill>
          <a:ln w="25400">
            <a:solidFill>
              <a:srgbClr val="9F5FCF"/>
            </a:solidFill>
          </a:ln>
          <a:effectLst>
            <a:outerShdw blurRad="50800" dist="38100" dir="2700000" algn="tl" rotWithShape="0">
              <a:prstClr val="black">
                <a:alpha val="40000"/>
              </a:prstClr>
            </a:outerShdw>
          </a:effectLst>
        </p:spPr>
        <p:style>
          <a:lnRef idx="1">
            <a:schemeClr val="accent3"/>
          </a:lnRef>
          <a:fillRef idx="2">
            <a:schemeClr val="accent3"/>
          </a:fillRef>
          <a:effectRef idx="1">
            <a:schemeClr val="accent3"/>
          </a:effectRef>
          <a:fontRef idx="minor">
            <a:schemeClr val="dk1"/>
          </a:fontRef>
        </p:style>
        <p:txBody>
          <a:bodyPr rtlCol="0" anchor="ctr"/>
          <a:lstStyle/>
          <a:p>
            <a:pPr algn="ctr"/>
            <a:r>
              <a:rPr lang="fr-FR" dirty="0" smtClean="0">
                <a:solidFill>
                  <a:srgbClr val="9F5FCF"/>
                </a:solidFill>
              </a:rPr>
              <a:t>Individuel</a:t>
            </a:r>
            <a:endParaRPr lang="fr-FR" dirty="0">
              <a:solidFill>
                <a:srgbClr val="9F5FCF"/>
              </a:solidFill>
            </a:endParaRPr>
          </a:p>
        </p:txBody>
      </p:sp>
      <p:sp>
        <p:nvSpPr>
          <p:cNvPr id="4" name="Rogner un rectangle avec un coin du même côté 3"/>
          <p:cNvSpPr/>
          <p:nvPr userDrawn="1"/>
        </p:nvSpPr>
        <p:spPr>
          <a:xfrm rot="5400000">
            <a:off x="8518964" y="-759600"/>
            <a:ext cx="360000" cy="2143969"/>
          </a:xfrm>
          <a:prstGeom prst="snip2SameRect">
            <a:avLst>
              <a:gd name="adj1" fmla="val 27956"/>
              <a:gd name="adj2" fmla="val 0"/>
            </a:avLst>
          </a:prstGeom>
          <a:solidFill>
            <a:schemeClr val="bg1"/>
          </a:solidFill>
          <a:ln w="38100" cmpd="thickThin">
            <a:solidFill>
              <a:srgbClr val="9F5FCF"/>
            </a:solid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r>
              <a:rPr lang="fr-FR" dirty="0" smtClean="0">
                <a:solidFill>
                  <a:srgbClr val="9F5FCF"/>
                </a:solidFill>
              </a:rPr>
              <a:t>Exercices</a:t>
            </a:r>
            <a:endParaRPr lang="fr-FR" dirty="0">
              <a:solidFill>
                <a:srgbClr val="9F5FCF"/>
              </a:solidFill>
            </a:endParaRPr>
          </a:p>
        </p:txBody>
      </p:sp>
      <p:sp>
        <p:nvSpPr>
          <p:cNvPr id="10" name="Espace réservé du texte 5"/>
          <p:cNvSpPr>
            <a:spLocks noGrp="1"/>
          </p:cNvSpPr>
          <p:nvPr>
            <p:ph type="body" sz="quarter" idx="10"/>
          </p:nvPr>
        </p:nvSpPr>
        <p:spPr>
          <a:xfrm>
            <a:off x="125414" y="584199"/>
            <a:ext cx="9648824" cy="6157913"/>
          </a:xfrm>
          <a:prstGeom prst="rect">
            <a:avLst/>
          </a:prstGeom>
          <a:ln w="25400">
            <a:solidFill>
              <a:srgbClr val="9F5FCF"/>
            </a:solidFill>
          </a:ln>
        </p:spPr>
        <p:txBody>
          <a:bodyPr/>
          <a:lstStyle>
            <a:lvl1pPr marL="360000" indent="0" algn="just" defTabSz="914400" rtl="0" eaLnBrk="1" latinLnBrk="0" hangingPunct="1">
              <a:lnSpc>
                <a:spcPct val="100000"/>
              </a:lnSpc>
              <a:spcBef>
                <a:spcPts val="0"/>
              </a:spcBef>
              <a:buFontTx/>
              <a:buNone/>
              <a:defRPr lang="fr-FR" sz="1800" b="0" u="sng" kern="1200" dirty="0" smtClean="0">
                <a:solidFill>
                  <a:srgbClr val="3333FF"/>
                </a:solidFill>
                <a:latin typeface="Sassoon Infant Std" pitchFamily="34" charset="0"/>
                <a:ea typeface="+mn-ea"/>
                <a:cs typeface="+mn-cs"/>
              </a:defRPr>
            </a:lvl1pPr>
            <a:lvl2pPr marL="360000" indent="0" algn="just" defTabSz="914400" rtl="0" eaLnBrk="1" latinLnBrk="0" hangingPunct="1">
              <a:lnSpc>
                <a:spcPct val="200000"/>
              </a:lnSpc>
              <a:spcBef>
                <a:spcPts val="0"/>
              </a:spcBef>
              <a:buFontTx/>
              <a:buNone/>
              <a:defRPr lang="fr-FR" sz="3600" b="0" kern="1200" dirty="0" smtClean="0">
                <a:solidFill>
                  <a:schemeClr val="tx1"/>
                </a:solidFill>
                <a:latin typeface="Ecriture A" pitchFamily="50" charset="0"/>
                <a:ea typeface="+mn-ea"/>
                <a:cs typeface="+mn-cs"/>
              </a:defRPr>
            </a:lvl2pPr>
            <a:lvl3pPr marL="360000" indent="0" algn="just" defTabSz="914400" rtl="0" eaLnBrk="1" latinLnBrk="0" hangingPunct="1">
              <a:lnSpc>
                <a:spcPct val="200000"/>
              </a:lnSpc>
              <a:spcBef>
                <a:spcPts val="0"/>
              </a:spcBef>
              <a:buFontTx/>
              <a:buNone/>
              <a:defRPr lang="fr-FR" sz="2600" b="0" kern="1200" dirty="0" smtClean="0">
                <a:solidFill>
                  <a:schemeClr val="tx1"/>
                </a:solidFill>
                <a:latin typeface="Cursive standard" pitchFamily="2" charset="0"/>
                <a:ea typeface="+mn-ea"/>
                <a:cs typeface="+mn-cs"/>
              </a:defRPr>
            </a:lvl3pPr>
            <a:lvl4pPr marL="360000" indent="0" algn="just" defTabSz="914400" rtl="0" eaLnBrk="1" latinLnBrk="0" hangingPunct="1">
              <a:lnSpc>
                <a:spcPct val="200000"/>
              </a:lnSpc>
              <a:spcBef>
                <a:spcPts val="0"/>
              </a:spcBef>
              <a:buFontTx/>
              <a:buNone/>
              <a:defRPr lang="fr-FR" sz="2000" b="0" kern="1200" dirty="0" smtClean="0">
                <a:solidFill>
                  <a:schemeClr val="tx1"/>
                </a:solidFill>
                <a:latin typeface="+mn-lt"/>
                <a:ea typeface="+mn-ea"/>
                <a:cs typeface="+mn-cs"/>
              </a:defRPr>
            </a:lvl4pPr>
            <a:lvl5pPr marL="360000" indent="0" algn="just" defTabSz="914400" rtl="0" eaLnBrk="1" latinLnBrk="0" hangingPunct="1">
              <a:lnSpc>
                <a:spcPct val="100000"/>
              </a:lnSpc>
              <a:spcBef>
                <a:spcPts val="0"/>
              </a:spcBef>
              <a:buFontTx/>
              <a:buNone/>
              <a:defRPr lang="fr-FR" sz="2000" b="0" kern="1200" dirty="0">
                <a:solidFill>
                  <a:schemeClr val="tx1"/>
                </a:solidFill>
                <a:latin typeface="+mn-lt"/>
                <a:ea typeface="+mn-ea"/>
                <a:cs typeface="+mn-cs"/>
              </a:defRPr>
            </a:lvl5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dirty="0"/>
          </a:p>
        </p:txBody>
      </p:sp>
    </p:spTree>
    <p:extLst>
      <p:ext uri="{BB962C8B-B14F-4D97-AF65-F5344CB8AC3E}">
        <p14:creationId xmlns:p14="http://schemas.microsoft.com/office/powerpoint/2010/main" val="1341740535"/>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Synthèse">
    <p:spTree>
      <p:nvGrpSpPr>
        <p:cNvPr id="1" name=""/>
        <p:cNvGrpSpPr/>
        <p:nvPr/>
      </p:nvGrpSpPr>
      <p:grpSpPr>
        <a:xfrm>
          <a:off x="0" y="0"/>
          <a:ext cx="0" cy="0"/>
          <a:chOff x="0" y="0"/>
          <a:chExt cx="0" cy="0"/>
        </a:xfrm>
      </p:grpSpPr>
      <p:sp>
        <p:nvSpPr>
          <p:cNvPr id="3" name="Arrondir un rectangle avec un coin diagonal 2"/>
          <p:cNvSpPr/>
          <p:nvPr userDrawn="1"/>
        </p:nvSpPr>
        <p:spPr>
          <a:xfrm>
            <a:off x="129600" y="129600"/>
            <a:ext cx="1949063" cy="360000"/>
          </a:xfrm>
          <a:prstGeom prst="round2DiagRect">
            <a:avLst>
              <a:gd name="adj1" fmla="val 27250"/>
              <a:gd name="adj2" fmla="val 0"/>
            </a:avLst>
          </a:prstGeom>
          <a:solidFill>
            <a:schemeClr val="bg1"/>
          </a:solidFill>
          <a:ln w="25400">
            <a:solidFill>
              <a:schemeClr val="accent6">
                <a:lumMod val="75000"/>
              </a:schemeClr>
            </a:solidFill>
          </a:ln>
          <a:effectLst>
            <a:outerShdw blurRad="50800" dist="38100" dir="2700000" algn="tl" rotWithShape="0">
              <a:prstClr val="black">
                <a:alpha val="40000"/>
              </a:prstClr>
            </a:outerShdw>
          </a:effectLst>
        </p:spPr>
        <p:style>
          <a:lnRef idx="1">
            <a:schemeClr val="accent3"/>
          </a:lnRef>
          <a:fillRef idx="2">
            <a:schemeClr val="accent3"/>
          </a:fillRef>
          <a:effectRef idx="1">
            <a:schemeClr val="accent3"/>
          </a:effectRef>
          <a:fontRef idx="minor">
            <a:schemeClr val="dk1"/>
          </a:fontRef>
        </p:style>
        <p:txBody>
          <a:bodyPr rtlCol="0" anchor="ctr"/>
          <a:lstStyle/>
          <a:p>
            <a:pPr algn="ctr"/>
            <a:r>
              <a:rPr lang="fr-FR" dirty="0" smtClean="0">
                <a:solidFill>
                  <a:schemeClr val="accent6">
                    <a:lumMod val="75000"/>
                  </a:schemeClr>
                </a:solidFill>
              </a:rPr>
              <a:t>Page</a:t>
            </a:r>
            <a:r>
              <a:rPr lang="fr-FR" baseline="0" dirty="0" smtClean="0">
                <a:solidFill>
                  <a:schemeClr val="accent6">
                    <a:lumMod val="75000"/>
                  </a:schemeClr>
                </a:solidFill>
              </a:rPr>
              <a:t> de garde</a:t>
            </a:r>
            <a:endParaRPr lang="fr-FR" dirty="0">
              <a:solidFill>
                <a:schemeClr val="accent6">
                  <a:lumMod val="75000"/>
                </a:schemeClr>
              </a:solidFill>
            </a:endParaRPr>
          </a:p>
        </p:txBody>
      </p:sp>
      <p:sp>
        <p:nvSpPr>
          <p:cNvPr id="4" name="Rogner un rectangle avec un coin du même côté 3"/>
          <p:cNvSpPr/>
          <p:nvPr userDrawn="1"/>
        </p:nvSpPr>
        <p:spPr>
          <a:xfrm rot="5400000">
            <a:off x="8517341" y="-758715"/>
            <a:ext cx="360000" cy="2143969"/>
          </a:xfrm>
          <a:prstGeom prst="snip2SameRect">
            <a:avLst>
              <a:gd name="adj1" fmla="val 27956"/>
              <a:gd name="adj2" fmla="val 0"/>
            </a:avLst>
          </a:prstGeom>
          <a:solidFill>
            <a:schemeClr val="bg1"/>
          </a:solidFill>
          <a:ln w="38100" cmpd="thickThi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r>
              <a:rPr lang="fr-FR" dirty="0" smtClean="0">
                <a:solidFill>
                  <a:schemeClr val="accent6">
                    <a:lumMod val="75000"/>
                  </a:schemeClr>
                </a:solidFill>
              </a:rPr>
              <a:t>Synthèse</a:t>
            </a:r>
            <a:endParaRPr lang="fr-FR" dirty="0">
              <a:solidFill>
                <a:schemeClr val="accent6">
                  <a:lumMod val="75000"/>
                </a:schemeClr>
              </a:solidFill>
            </a:endParaRPr>
          </a:p>
        </p:txBody>
      </p:sp>
      <p:sp>
        <p:nvSpPr>
          <p:cNvPr id="2" name="Rectangle à coins arrondis 1"/>
          <p:cNvSpPr/>
          <p:nvPr userDrawn="1"/>
        </p:nvSpPr>
        <p:spPr>
          <a:xfrm>
            <a:off x="125414" y="2035410"/>
            <a:ext cx="9648824" cy="2628292"/>
          </a:xfrm>
          <a:prstGeom prst="roundRect">
            <a:avLst>
              <a:gd name="adj" fmla="val 6029"/>
            </a:avLst>
          </a:prstGeom>
          <a:ln w="25400"/>
        </p:spPr>
        <p:style>
          <a:lnRef idx="1">
            <a:schemeClr val="accent6"/>
          </a:lnRef>
          <a:fillRef idx="2">
            <a:schemeClr val="accent6"/>
          </a:fillRef>
          <a:effectRef idx="1">
            <a:schemeClr val="accent6"/>
          </a:effectRef>
          <a:fontRef idx="minor">
            <a:schemeClr val="dk1"/>
          </a:fontRef>
        </p:style>
        <p:txBody>
          <a:bodyPr rtlCol="0" anchor="ctr"/>
          <a:lstStyle/>
          <a:p>
            <a:pPr algn="ctr"/>
            <a:endParaRPr lang="fr-FR"/>
          </a:p>
        </p:txBody>
      </p:sp>
      <p:sp>
        <p:nvSpPr>
          <p:cNvPr id="9" name="Titre 8"/>
          <p:cNvSpPr>
            <a:spLocks noGrp="1"/>
          </p:cNvSpPr>
          <p:nvPr>
            <p:ph type="title"/>
          </p:nvPr>
        </p:nvSpPr>
        <p:spPr>
          <a:xfrm>
            <a:off x="125414" y="2629476"/>
            <a:ext cx="9643912" cy="720080"/>
          </a:xfrm>
          <a:prstGeom prst="rect">
            <a:avLst/>
          </a:prstGeom>
        </p:spPr>
        <p:txBody>
          <a:bodyPr anchor="ctr" anchorCtr="0"/>
          <a:lstStyle>
            <a:lvl1pPr>
              <a:defRPr>
                <a:solidFill>
                  <a:srgbClr val="3333FF"/>
                </a:solidFill>
                <a:latin typeface="Gabriola" panose="04040605051002020D02" pitchFamily="82" charset="0"/>
              </a:defRPr>
            </a:lvl1pPr>
          </a:lstStyle>
          <a:p>
            <a:r>
              <a:rPr lang="fr-FR" smtClean="0"/>
              <a:t>Modifiez le style du titre</a:t>
            </a:r>
            <a:endParaRPr lang="fr-FR" dirty="0"/>
          </a:p>
        </p:txBody>
      </p:sp>
      <p:sp>
        <p:nvSpPr>
          <p:cNvPr id="13" name="Espace réservé du texte 12"/>
          <p:cNvSpPr>
            <a:spLocks noGrp="1"/>
          </p:cNvSpPr>
          <p:nvPr>
            <p:ph type="body" sz="quarter" idx="10"/>
          </p:nvPr>
        </p:nvSpPr>
        <p:spPr>
          <a:xfrm>
            <a:off x="125414" y="3349556"/>
            <a:ext cx="9643911" cy="1314450"/>
          </a:xfrm>
          <a:prstGeom prst="rect">
            <a:avLst/>
          </a:prstGeom>
        </p:spPr>
        <p:txBody>
          <a:bodyPr/>
          <a:lstStyle>
            <a:lvl1pPr marL="0" indent="0" algn="ctr">
              <a:buFontTx/>
              <a:buNone/>
              <a:defRPr lang="fr-FR" sz="2000" dirty="0" smtClean="0"/>
            </a:lvl1pPr>
            <a:lvl2pPr>
              <a:defRPr lang="fr-FR" dirty="0" smtClean="0"/>
            </a:lvl2pPr>
            <a:lvl3pPr>
              <a:defRPr lang="fr-FR" dirty="0" smtClean="0"/>
            </a:lvl3pPr>
            <a:lvl4pPr>
              <a:defRPr lang="fr-FR" dirty="0" smtClean="0"/>
            </a:lvl4pPr>
            <a:lvl5pPr>
              <a:defRPr lang="fr-FR" dirty="0"/>
            </a:lvl5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dirty="0"/>
          </a:p>
        </p:txBody>
      </p:sp>
    </p:spTree>
    <p:extLst>
      <p:ext uri="{BB962C8B-B14F-4D97-AF65-F5344CB8AC3E}">
        <p14:creationId xmlns:p14="http://schemas.microsoft.com/office/powerpoint/2010/main" val="4234519462"/>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Disposition personnalisée">
    <p:spTree>
      <p:nvGrpSpPr>
        <p:cNvPr id="1" name=""/>
        <p:cNvGrpSpPr/>
        <p:nvPr/>
      </p:nvGrpSpPr>
      <p:grpSpPr>
        <a:xfrm>
          <a:off x="0" y="0"/>
          <a:ext cx="0" cy="0"/>
          <a:chOff x="0" y="0"/>
          <a:chExt cx="0" cy="0"/>
        </a:xfrm>
      </p:grpSpPr>
    </p:spTree>
    <p:extLst>
      <p:ext uri="{BB962C8B-B14F-4D97-AF65-F5344CB8AC3E}">
        <p14:creationId xmlns:p14="http://schemas.microsoft.com/office/powerpoint/2010/main" val="361543288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082119094"/>
      </p:ext>
    </p:extLst>
  </p:cSld>
  <p:clrMap bg1="lt1" tx1="dk1" bg2="lt2" tx2="dk2" accent1="accent1" accent2="accent2" accent3="accent3" accent4="accent4" accent5="accent5" accent6="accent6" hlink="hlink" folHlink="folHlink"/>
  <p:sldLayoutIdLst>
    <p:sldLayoutId id="2147483655" r:id="rId1"/>
    <p:sldLayoutId id="2147483656" r:id="rId2"/>
    <p:sldLayoutId id="2147483661" r:id="rId3"/>
    <p:sldLayoutId id="2147483662" r:id="rId4"/>
    <p:sldLayoutId id="2147483664" r:id="rId5"/>
    <p:sldLayoutId id="2147483670" r:id="rId6"/>
    <p:sldLayoutId id="2147483668" r:id="rId7"/>
    <p:sldLayoutId id="2147483669" r:id="rId8"/>
    <p:sldLayoutId id="2147483671" r:id="rId9"/>
  </p:sldLayoutIdLst>
  <p:timing>
    <p:tnLst>
      <p:par>
        <p:cTn id="1" dur="indefinite" restart="never" nodeType="tmRoot"/>
      </p:par>
    </p:tnLst>
  </p:timing>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7.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ZoneTexte 4"/>
          <p:cNvSpPr txBox="1"/>
          <p:nvPr/>
        </p:nvSpPr>
        <p:spPr>
          <a:xfrm>
            <a:off x="2299599" y="620688"/>
            <a:ext cx="5457982" cy="1188132"/>
          </a:xfrm>
          <a:prstGeom prst="rect">
            <a:avLst/>
          </a:prstGeom>
          <a:noFill/>
        </p:spPr>
        <p:txBody>
          <a:bodyPr wrap="square" rtlCol="0" anchor="ctr" anchorCtr="0">
            <a:noAutofit/>
          </a:bodyPr>
          <a:lstStyle/>
          <a:p>
            <a:pPr algn="ctr"/>
            <a:r>
              <a:rPr lang="fr-FR" sz="3000" dirty="0" smtClean="0">
                <a:solidFill>
                  <a:schemeClr val="bg1"/>
                </a:solidFill>
                <a:latin typeface="Gabriola" panose="04040605051002020D02" pitchFamily="82" charset="0"/>
              </a:rPr>
              <a:t>Texte 3   ~   Semaines 4 et 5, période 4</a:t>
            </a:r>
          </a:p>
          <a:p>
            <a:pPr algn="ctr"/>
            <a:r>
              <a:rPr lang="fr-FR" sz="3600" smtClean="0">
                <a:solidFill>
                  <a:schemeClr val="bg1"/>
                </a:solidFill>
                <a:latin typeface="Gabriola" panose="04040605051002020D02" pitchFamily="82" charset="0"/>
              </a:rPr>
              <a:t>L’accident</a:t>
            </a:r>
            <a:endParaRPr lang="fr-FR" sz="3600" dirty="0">
              <a:solidFill>
                <a:schemeClr val="bg1"/>
              </a:solidFill>
              <a:latin typeface="Gabriola" panose="04040605051002020D02" pitchFamily="82" charset="0"/>
            </a:endParaRPr>
          </a:p>
        </p:txBody>
      </p:sp>
    </p:spTree>
    <p:extLst>
      <p:ext uri="{BB962C8B-B14F-4D97-AF65-F5344CB8AC3E}">
        <p14:creationId xmlns:p14="http://schemas.microsoft.com/office/powerpoint/2010/main" val="155804876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texte 4"/>
          <p:cNvSpPr>
            <a:spLocks noGrp="1"/>
          </p:cNvSpPr>
          <p:nvPr>
            <p:ph type="body" sz="quarter" idx="10"/>
          </p:nvPr>
        </p:nvSpPr>
        <p:spPr/>
        <p:txBody>
          <a:bodyPr/>
          <a:lstStyle/>
          <a:p>
            <a:r>
              <a:rPr lang="fr-FR" dirty="0" smtClean="0"/>
              <a:t>Que signifie chacun des mots soulignés ?</a:t>
            </a:r>
            <a:endParaRPr lang="fr-FR" dirty="0"/>
          </a:p>
        </p:txBody>
      </p:sp>
      <p:sp>
        <p:nvSpPr>
          <p:cNvPr id="6" name="Espace réservé du texte 5"/>
          <p:cNvSpPr>
            <a:spLocks noGrp="1"/>
          </p:cNvSpPr>
          <p:nvPr>
            <p:ph type="body" sz="quarter" idx="11"/>
          </p:nvPr>
        </p:nvSpPr>
        <p:spPr>
          <a:xfrm>
            <a:off x="125414" y="800708"/>
            <a:ext cx="9643246" cy="5617369"/>
          </a:xfrm>
        </p:spPr>
        <p:txBody>
          <a:bodyPr/>
          <a:lstStyle/>
          <a:p>
            <a:pPr lvl="3">
              <a:lnSpc>
                <a:spcPct val="145000"/>
              </a:lnSpc>
            </a:pPr>
            <a:r>
              <a:rPr lang="fr-FR" dirty="0"/>
              <a:t>Hier,   comme   tous   les   mardis,   le   car   est   arrivé   à   9   heures.   Les   élèves   de   notre   classe   sont   montés   pour   aller   à   la   piscine.   Le   chauffeur   a   démarré.   Le   car   est   sorti   du   village   puis   </a:t>
            </a:r>
            <a:r>
              <a:rPr lang="fr-FR" dirty="0" smtClean="0"/>
              <a:t>il </a:t>
            </a:r>
            <a:r>
              <a:rPr lang="fr-FR" dirty="0" smtClean="0">
                <a:solidFill>
                  <a:srgbClr val="00B050"/>
                </a:solidFill>
              </a:rPr>
              <a:t>(1)</a:t>
            </a:r>
            <a:r>
              <a:rPr lang="fr-FR" dirty="0" smtClean="0"/>
              <a:t>   </a:t>
            </a:r>
            <a:r>
              <a:rPr lang="fr-FR" dirty="0"/>
              <a:t>a   roulé   sur   la   route   qui   longe   le   canal.</a:t>
            </a:r>
          </a:p>
          <a:p>
            <a:pPr lvl="3">
              <a:lnSpc>
                <a:spcPct val="145000"/>
              </a:lnSpc>
            </a:pPr>
            <a:r>
              <a:rPr lang="fr-FR" dirty="0"/>
              <a:t>Il   faisait   beau,   tous   les   élèves   bavardaient   tranquillement,   quand   tout   à   coup,   un   pneu   du   car   a   éclaté.   Le   car   a   quitté   la   route   et   </a:t>
            </a:r>
            <a:r>
              <a:rPr lang="fr-FR" dirty="0" smtClean="0"/>
              <a:t>il   a   </a:t>
            </a:r>
            <a:r>
              <a:rPr lang="fr-FR" dirty="0"/>
              <a:t>plongé   dans   l’eau   verte   du   canal.   Tout   de   suite,   l’eau   est   entrée   par   les   fenêtres   ouvertes   pendant   que   le   car   s’enfonçait.   Le   chauffeur   et   la   maitresse   se   sont   levés   et   ont   dit   :   </a:t>
            </a:r>
          </a:p>
          <a:p>
            <a:pPr lvl="3">
              <a:lnSpc>
                <a:spcPct val="145000"/>
              </a:lnSpc>
            </a:pPr>
            <a:r>
              <a:rPr lang="fr-FR" dirty="0"/>
              <a:t>–   Ne   </a:t>
            </a:r>
            <a:r>
              <a:rPr lang="fr-FR" dirty="0" smtClean="0"/>
              <a:t>vous </a:t>
            </a:r>
            <a:r>
              <a:rPr lang="fr-FR" dirty="0">
                <a:solidFill>
                  <a:srgbClr val="00B050"/>
                </a:solidFill>
              </a:rPr>
              <a:t>(2)</a:t>
            </a:r>
            <a:r>
              <a:rPr lang="fr-FR" dirty="0" smtClean="0"/>
              <a:t>   </a:t>
            </a:r>
            <a:r>
              <a:rPr lang="fr-FR" dirty="0"/>
              <a:t>affolez   pas,   ce   n’est   pas   profond   !   </a:t>
            </a:r>
          </a:p>
          <a:p>
            <a:pPr lvl="3">
              <a:lnSpc>
                <a:spcPct val="145000"/>
              </a:lnSpc>
            </a:pPr>
            <a:r>
              <a:rPr lang="fr-FR" dirty="0"/>
              <a:t>En   effet,   les   roues   ont   vite   touché   le   fond   et   le   car   n’a   plus   bougé.   </a:t>
            </a:r>
            <a:r>
              <a:rPr lang="fr-FR" dirty="0" smtClean="0"/>
              <a:t>Nous </a:t>
            </a:r>
            <a:r>
              <a:rPr lang="fr-FR" dirty="0">
                <a:solidFill>
                  <a:srgbClr val="00B050"/>
                </a:solidFill>
              </a:rPr>
              <a:t>(3)</a:t>
            </a:r>
            <a:r>
              <a:rPr lang="fr-FR" dirty="0" smtClean="0"/>
              <a:t>   </a:t>
            </a:r>
            <a:r>
              <a:rPr lang="fr-FR" dirty="0"/>
              <a:t>avons   alors   grimpé   sur   les   sièges.   Nous   avons   attendu   quelques   minutes.   Puis   nous   avons   entendu   la   sirène   des   pompiers.   </a:t>
            </a:r>
            <a:r>
              <a:rPr lang="fr-FR" dirty="0" smtClean="0"/>
              <a:t>Ils </a:t>
            </a:r>
            <a:r>
              <a:rPr lang="fr-FR" dirty="0">
                <a:solidFill>
                  <a:srgbClr val="00B050"/>
                </a:solidFill>
              </a:rPr>
              <a:t>(4)</a:t>
            </a:r>
            <a:r>
              <a:rPr lang="fr-FR" dirty="0" smtClean="0"/>
              <a:t>   </a:t>
            </a:r>
            <a:r>
              <a:rPr lang="fr-FR" dirty="0"/>
              <a:t>ont   lancé   un   pont   de   cordes   et   </a:t>
            </a:r>
            <a:r>
              <a:rPr lang="fr-FR" dirty="0" smtClean="0"/>
              <a:t>nous </a:t>
            </a:r>
            <a:r>
              <a:rPr lang="fr-FR" dirty="0">
                <a:solidFill>
                  <a:srgbClr val="00B050"/>
                </a:solidFill>
              </a:rPr>
              <a:t>(5)</a:t>
            </a:r>
            <a:r>
              <a:rPr lang="fr-FR" dirty="0" smtClean="0"/>
              <a:t>   </a:t>
            </a:r>
            <a:r>
              <a:rPr lang="fr-FR" dirty="0"/>
              <a:t>avons   quitté   le   car</a:t>
            </a:r>
            <a:r>
              <a:rPr lang="fr-FR" dirty="0" smtClean="0"/>
              <a:t>.</a:t>
            </a:r>
            <a:endParaRPr lang="fr-FR" dirty="0"/>
          </a:p>
        </p:txBody>
      </p:sp>
      <p:sp>
        <p:nvSpPr>
          <p:cNvPr id="7" name="Espace réservé du texte 6"/>
          <p:cNvSpPr>
            <a:spLocks noGrp="1"/>
          </p:cNvSpPr>
          <p:nvPr>
            <p:ph type="body" sz="quarter" idx="12"/>
          </p:nvPr>
        </p:nvSpPr>
        <p:spPr/>
        <p:txBody>
          <a:bodyPr/>
          <a:lstStyle/>
          <a:p>
            <a:r>
              <a:rPr lang="fr-FR" dirty="0" smtClean="0"/>
              <a:t>Le texte</a:t>
            </a:r>
            <a:endParaRPr lang="fr-FR" dirty="0"/>
          </a:p>
        </p:txBody>
      </p:sp>
      <p:cxnSp>
        <p:nvCxnSpPr>
          <p:cNvPr id="3" name="Connecteur droit 2"/>
          <p:cNvCxnSpPr/>
          <p:nvPr/>
        </p:nvCxnSpPr>
        <p:spPr>
          <a:xfrm>
            <a:off x="3676801" y="2096852"/>
            <a:ext cx="144016" cy="0"/>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0" name="Connecteur droit 9"/>
          <p:cNvCxnSpPr/>
          <p:nvPr/>
        </p:nvCxnSpPr>
        <p:spPr>
          <a:xfrm>
            <a:off x="990179" y="4761148"/>
            <a:ext cx="468052" cy="0"/>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2" name="Connecteur droit 11"/>
          <p:cNvCxnSpPr/>
          <p:nvPr/>
        </p:nvCxnSpPr>
        <p:spPr>
          <a:xfrm>
            <a:off x="8803047" y="5229200"/>
            <a:ext cx="504056" cy="0"/>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4" name="Connecteur droit 13"/>
          <p:cNvCxnSpPr/>
          <p:nvPr/>
        </p:nvCxnSpPr>
        <p:spPr>
          <a:xfrm>
            <a:off x="6030739" y="6093296"/>
            <a:ext cx="216024" cy="0"/>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6" name="Connecteur droit 15"/>
          <p:cNvCxnSpPr/>
          <p:nvPr/>
        </p:nvCxnSpPr>
        <p:spPr>
          <a:xfrm>
            <a:off x="1458231" y="6525344"/>
            <a:ext cx="468052" cy="0"/>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0630735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texte 1"/>
          <p:cNvSpPr>
            <a:spLocks noGrp="1"/>
          </p:cNvSpPr>
          <p:nvPr>
            <p:ph type="body" sz="quarter" idx="10"/>
          </p:nvPr>
        </p:nvSpPr>
        <p:spPr/>
        <p:txBody>
          <a:bodyPr/>
          <a:lstStyle/>
          <a:p>
            <a:pPr lvl="4"/>
            <a:r>
              <a:rPr lang="fr-FR" dirty="0">
                <a:sym typeface="Wingdings" panose="05000000000000000000" pitchFamily="2" charset="2"/>
              </a:rPr>
              <a:t>(Diapo de travail : voir la page suivante.)</a:t>
            </a:r>
          </a:p>
          <a:p>
            <a:endParaRPr lang="fr-FR" dirty="0"/>
          </a:p>
          <a:p>
            <a:r>
              <a:rPr lang="fr-FR" u="sng" dirty="0" smtClean="0"/>
              <a:t>Poser une question à partir d’une réponse :</a:t>
            </a:r>
          </a:p>
          <a:p>
            <a:r>
              <a:rPr lang="fr-FR" dirty="0" smtClean="0"/>
              <a:t>Rappeler les différents mots interrogatifs connus : où, quand, comment, combien, pourquoi, qui, que, quoi, quel / lequel, est-ce que</a:t>
            </a:r>
          </a:p>
          <a:p>
            <a:endParaRPr lang="fr-FR" dirty="0" smtClean="0"/>
          </a:p>
          <a:p>
            <a:pPr marL="342900" lvl="1" indent="-342900">
              <a:buFont typeface="+mj-lt"/>
              <a:buAutoNum type="arabicParenR"/>
            </a:pPr>
            <a:r>
              <a:rPr lang="fr-FR" dirty="0" smtClean="0"/>
              <a:t>Les élèves vont </a:t>
            </a:r>
            <a:r>
              <a:rPr lang="fr-FR" u="sng" dirty="0" smtClean="0"/>
              <a:t>à la piscine</a:t>
            </a:r>
            <a:r>
              <a:rPr lang="fr-FR" dirty="0" smtClean="0"/>
              <a:t>.</a:t>
            </a:r>
          </a:p>
          <a:p>
            <a:pPr marL="542925" lvl="1"/>
            <a:r>
              <a:rPr lang="fr-FR" dirty="0" smtClean="0"/>
              <a:t>Où vont les élèves ?</a:t>
            </a:r>
          </a:p>
          <a:p>
            <a:pPr marL="342900" lvl="1" indent="-342900">
              <a:spcBef>
                <a:spcPts val="900"/>
              </a:spcBef>
              <a:buFont typeface="+mj-lt"/>
              <a:buAutoNum type="arabicParenR" startAt="2"/>
            </a:pPr>
            <a:r>
              <a:rPr lang="fr-FR" dirty="0" smtClean="0"/>
              <a:t>Il est </a:t>
            </a:r>
            <a:r>
              <a:rPr lang="fr-FR" u="sng" dirty="0" smtClean="0"/>
              <a:t>9 heures</a:t>
            </a:r>
            <a:r>
              <a:rPr lang="fr-FR" dirty="0" smtClean="0"/>
              <a:t>.</a:t>
            </a:r>
          </a:p>
          <a:p>
            <a:pPr marL="542925" lvl="1"/>
            <a:r>
              <a:rPr lang="fr-FR" dirty="0"/>
              <a:t>Quelle heure est-il ?</a:t>
            </a:r>
          </a:p>
          <a:p>
            <a:pPr marL="342900" lvl="1" indent="-342900">
              <a:spcBef>
                <a:spcPts val="900"/>
              </a:spcBef>
              <a:buFont typeface="+mj-lt"/>
              <a:buAutoNum type="arabicParenR" startAt="3"/>
            </a:pPr>
            <a:r>
              <a:rPr lang="fr-FR" dirty="0" smtClean="0"/>
              <a:t>Nous sommes </a:t>
            </a:r>
            <a:r>
              <a:rPr lang="fr-FR" u="sng" dirty="0" smtClean="0"/>
              <a:t>mardi</a:t>
            </a:r>
            <a:r>
              <a:rPr lang="fr-FR" dirty="0" smtClean="0"/>
              <a:t>.</a:t>
            </a:r>
          </a:p>
          <a:p>
            <a:pPr marL="542925" lvl="1"/>
            <a:r>
              <a:rPr lang="fr-FR" dirty="0"/>
              <a:t>Quel jour sommes-nous ?</a:t>
            </a:r>
          </a:p>
          <a:p>
            <a:pPr marL="342900" lvl="1" indent="-342900">
              <a:spcBef>
                <a:spcPts val="900"/>
              </a:spcBef>
              <a:buFont typeface="+mj-lt"/>
              <a:buAutoNum type="arabicParenR" startAt="4"/>
            </a:pPr>
            <a:r>
              <a:rPr lang="fr-FR" dirty="0" smtClean="0"/>
              <a:t>Les élèves ont entendu </a:t>
            </a:r>
            <a:r>
              <a:rPr lang="fr-FR" u="sng" dirty="0" smtClean="0"/>
              <a:t>la sirène des pompiers</a:t>
            </a:r>
            <a:r>
              <a:rPr lang="fr-FR" dirty="0" smtClean="0"/>
              <a:t>.</a:t>
            </a:r>
          </a:p>
          <a:p>
            <a:pPr marL="542925" lvl="1"/>
            <a:r>
              <a:rPr lang="fr-FR" dirty="0"/>
              <a:t>Qu’est-ce que les élèves ont entendu ?</a:t>
            </a:r>
          </a:p>
        </p:txBody>
      </p:sp>
      <p:sp>
        <p:nvSpPr>
          <p:cNvPr id="3" name="Espace réservé du texte 2"/>
          <p:cNvSpPr>
            <a:spLocks noGrp="1"/>
          </p:cNvSpPr>
          <p:nvPr>
            <p:ph type="body" sz="quarter" idx="11"/>
          </p:nvPr>
        </p:nvSpPr>
        <p:spPr/>
        <p:txBody>
          <a:bodyPr/>
          <a:lstStyle/>
          <a:p>
            <a:r>
              <a:rPr lang="fr-FR" dirty="0" smtClean="0"/>
              <a:t>Les phrases</a:t>
            </a:r>
            <a:endParaRPr lang="fr-FR" dirty="0"/>
          </a:p>
        </p:txBody>
      </p:sp>
    </p:spTree>
    <p:extLst>
      <p:ext uri="{BB962C8B-B14F-4D97-AF65-F5344CB8AC3E}">
        <p14:creationId xmlns:p14="http://schemas.microsoft.com/office/powerpoint/2010/main" val="185060204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texte 2"/>
          <p:cNvSpPr>
            <a:spLocks noGrp="1"/>
          </p:cNvSpPr>
          <p:nvPr>
            <p:ph type="body" sz="quarter" idx="10"/>
          </p:nvPr>
        </p:nvSpPr>
        <p:spPr/>
        <p:txBody>
          <a:bodyPr/>
          <a:lstStyle/>
          <a:p>
            <a:r>
              <a:rPr lang="fr-FR" dirty="0" smtClean="0"/>
              <a:t>Trouve la question qui qui donne chacune des réponses suivantes :</a:t>
            </a:r>
            <a:endParaRPr lang="fr-FR" dirty="0"/>
          </a:p>
        </p:txBody>
      </p:sp>
      <p:sp>
        <p:nvSpPr>
          <p:cNvPr id="4" name="Espace réservé du texte 3"/>
          <p:cNvSpPr>
            <a:spLocks noGrp="1"/>
          </p:cNvSpPr>
          <p:nvPr>
            <p:ph type="body" sz="quarter" idx="11"/>
          </p:nvPr>
        </p:nvSpPr>
        <p:spPr>
          <a:xfrm>
            <a:off x="119717" y="950772"/>
            <a:ext cx="9358045" cy="5473353"/>
          </a:xfrm>
        </p:spPr>
        <p:txBody>
          <a:bodyPr/>
          <a:lstStyle/>
          <a:p>
            <a:pPr marL="342900" lvl="1" indent="-342900">
              <a:lnSpc>
                <a:spcPct val="100000"/>
              </a:lnSpc>
              <a:buFont typeface="+mj-lt"/>
              <a:buAutoNum type="arabicParenR"/>
            </a:pPr>
            <a:r>
              <a:rPr lang="fr-FR" dirty="0" smtClean="0"/>
              <a:t>Le$ élève$ </a:t>
            </a:r>
            <a:r>
              <a:rPr lang="fr-FR" dirty="0"/>
              <a:t>vont </a:t>
            </a:r>
            <a:r>
              <a:rPr lang="fr-FR" u="sng" dirty="0" err="1" smtClean="0"/>
              <a:t>²à</a:t>
            </a:r>
            <a:r>
              <a:rPr lang="fr-FR" u="sng" dirty="0" smtClean="0"/>
              <a:t> </a:t>
            </a:r>
            <a:r>
              <a:rPr lang="fr-FR" u="sng" dirty="0" err="1" smtClean="0"/>
              <a:t>²la</a:t>
            </a:r>
            <a:r>
              <a:rPr lang="fr-FR" u="sng" dirty="0" smtClean="0"/>
              <a:t> </a:t>
            </a:r>
            <a:r>
              <a:rPr lang="fr-FR" u="sng" dirty="0" err="1" smtClean="0"/>
              <a:t>²piscine</a:t>
            </a:r>
            <a:r>
              <a:rPr lang="fr-FR" sz="1500" dirty="0" smtClean="0"/>
              <a:t> </a:t>
            </a:r>
            <a:r>
              <a:rPr lang="fr-FR" dirty="0" smtClean="0"/>
              <a:t>.</a:t>
            </a:r>
            <a:endParaRPr lang="fr-FR" dirty="0"/>
          </a:p>
          <a:p>
            <a:pPr marL="342900" lvl="1" indent="-342900">
              <a:lnSpc>
                <a:spcPct val="350000"/>
              </a:lnSpc>
              <a:spcBef>
                <a:spcPts val="900"/>
              </a:spcBef>
              <a:buFont typeface="+mj-lt"/>
              <a:buAutoNum type="arabicParenR" startAt="2"/>
            </a:pPr>
            <a:r>
              <a:rPr lang="fr-FR" dirty="0" err="1" smtClean="0"/>
              <a:t>I²l</a:t>
            </a:r>
            <a:r>
              <a:rPr lang="fr-FR" dirty="0" smtClean="0"/>
              <a:t> </a:t>
            </a:r>
            <a:r>
              <a:rPr lang="fr-FR" dirty="0"/>
              <a:t>est </a:t>
            </a:r>
            <a:r>
              <a:rPr lang="fr-FR" u="sng" dirty="0"/>
              <a:t>9 </a:t>
            </a:r>
            <a:r>
              <a:rPr lang="fr-FR" u="sng" dirty="0" err="1" smtClean="0"/>
              <a:t>²heure</a:t>
            </a:r>
            <a:r>
              <a:rPr lang="fr-FR" u="sng" dirty="0" smtClean="0"/>
              <a:t>$</a:t>
            </a:r>
            <a:r>
              <a:rPr lang="fr-FR" sz="1500" dirty="0" smtClean="0"/>
              <a:t> </a:t>
            </a:r>
            <a:r>
              <a:rPr lang="fr-FR" dirty="0" smtClean="0"/>
              <a:t>.</a:t>
            </a:r>
            <a:endParaRPr lang="fr-FR" dirty="0"/>
          </a:p>
          <a:p>
            <a:pPr marL="342900" lvl="1" indent="-342900">
              <a:lnSpc>
                <a:spcPct val="350000"/>
              </a:lnSpc>
              <a:spcBef>
                <a:spcPts val="900"/>
              </a:spcBef>
              <a:buFont typeface="+mj-lt"/>
              <a:buAutoNum type="arabicParenR" startAt="3"/>
            </a:pPr>
            <a:r>
              <a:rPr lang="fr-FR" dirty="0" err="1" smtClean="0"/>
              <a:t>N²ou</a:t>
            </a:r>
            <a:r>
              <a:rPr lang="fr-FR" dirty="0" smtClean="0"/>
              <a:t>$ </a:t>
            </a:r>
            <a:r>
              <a:rPr lang="fr-FR" dirty="0" err="1" smtClean="0"/>
              <a:t>²somme</a:t>
            </a:r>
            <a:r>
              <a:rPr lang="fr-FR" dirty="0" smtClean="0"/>
              <a:t>$ </a:t>
            </a:r>
            <a:r>
              <a:rPr lang="fr-FR" u="sng" dirty="0" smtClean="0"/>
              <a:t>mardi</a:t>
            </a:r>
            <a:r>
              <a:rPr lang="fr-FR" sz="1500" dirty="0" smtClean="0"/>
              <a:t> </a:t>
            </a:r>
            <a:r>
              <a:rPr lang="fr-FR" dirty="0" smtClean="0"/>
              <a:t>.</a:t>
            </a:r>
            <a:endParaRPr lang="fr-FR" dirty="0"/>
          </a:p>
          <a:p>
            <a:pPr marL="342900" lvl="1" indent="-342900">
              <a:lnSpc>
                <a:spcPct val="350000"/>
              </a:lnSpc>
              <a:spcBef>
                <a:spcPts val="900"/>
              </a:spcBef>
              <a:buFont typeface="+mj-lt"/>
              <a:buAutoNum type="arabicParenR" startAt="4"/>
            </a:pPr>
            <a:r>
              <a:rPr lang="fr-FR" dirty="0" smtClean="0"/>
              <a:t>Le$ élève$ </a:t>
            </a:r>
            <a:r>
              <a:rPr lang="fr-FR" dirty="0" err="1" smtClean="0"/>
              <a:t>²ont</a:t>
            </a:r>
            <a:r>
              <a:rPr lang="fr-FR" dirty="0" smtClean="0"/>
              <a:t> </a:t>
            </a:r>
            <a:r>
              <a:rPr lang="fr-FR" dirty="0"/>
              <a:t>entendu </a:t>
            </a:r>
            <a:r>
              <a:rPr lang="fr-FR" dirty="0" err="1" smtClean="0"/>
              <a:t>²</a:t>
            </a:r>
            <a:r>
              <a:rPr lang="fr-FR" u="sng" dirty="0" err="1" smtClean="0"/>
              <a:t>la</a:t>
            </a:r>
            <a:r>
              <a:rPr lang="fr-FR" u="sng" dirty="0" smtClean="0"/>
              <a:t> </a:t>
            </a:r>
            <a:r>
              <a:rPr lang="fr-FR" u="sng" dirty="0" err="1" smtClean="0"/>
              <a:t>²sirène</a:t>
            </a:r>
            <a:r>
              <a:rPr lang="fr-FR" u="sng" dirty="0" smtClean="0"/>
              <a:t> </a:t>
            </a:r>
            <a:r>
              <a:rPr lang="fr-FR" u="sng" dirty="0" err="1" smtClean="0"/>
              <a:t>²de</a:t>
            </a:r>
            <a:r>
              <a:rPr lang="fr-FR" u="sng" dirty="0" smtClean="0"/>
              <a:t>$ </a:t>
            </a:r>
            <a:r>
              <a:rPr lang="fr-FR" u="sng" dirty="0" err="1" smtClean="0"/>
              <a:t>²pompier</a:t>
            </a:r>
            <a:r>
              <a:rPr lang="fr-FR" u="sng" dirty="0" smtClean="0"/>
              <a:t>$</a:t>
            </a:r>
            <a:r>
              <a:rPr lang="fr-FR" sz="1500" dirty="0" smtClean="0"/>
              <a:t> </a:t>
            </a:r>
            <a:r>
              <a:rPr lang="fr-FR" dirty="0" smtClean="0"/>
              <a:t>.</a:t>
            </a:r>
            <a:endParaRPr lang="fr-FR" dirty="0"/>
          </a:p>
        </p:txBody>
      </p:sp>
      <p:sp>
        <p:nvSpPr>
          <p:cNvPr id="5" name="Espace réservé du texte 4"/>
          <p:cNvSpPr>
            <a:spLocks noGrp="1"/>
          </p:cNvSpPr>
          <p:nvPr>
            <p:ph type="body" sz="quarter" idx="12"/>
          </p:nvPr>
        </p:nvSpPr>
        <p:spPr/>
        <p:txBody>
          <a:bodyPr/>
          <a:lstStyle/>
          <a:p>
            <a:r>
              <a:rPr lang="fr-FR" dirty="0" smtClean="0"/>
              <a:t>Les phrases</a:t>
            </a:r>
            <a:endParaRPr lang="fr-FR" dirty="0"/>
          </a:p>
        </p:txBody>
      </p:sp>
    </p:spTree>
    <p:extLst>
      <p:ext uri="{BB962C8B-B14F-4D97-AF65-F5344CB8AC3E}">
        <p14:creationId xmlns:p14="http://schemas.microsoft.com/office/powerpoint/2010/main" val="345515204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ZoneTexte 4"/>
          <p:cNvSpPr txBox="1"/>
          <p:nvPr/>
        </p:nvSpPr>
        <p:spPr>
          <a:xfrm rot="20759357">
            <a:off x="2222161" y="1975099"/>
            <a:ext cx="1853182" cy="1482223"/>
          </a:xfrm>
          <a:prstGeom prst="rect">
            <a:avLst/>
          </a:prstGeom>
          <a:noFill/>
        </p:spPr>
        <p:txBody>
          <a:bodyPr wrap="square" rtlCol="0">
            <a:spAutoFit/>
          </a:bodyPr>
          <a:lstStyle/>
          <a:p>
            <a:pPr algn="ctr"/>
            <a:r>
              <a:rPr lang="fr-FR" sz="4500" dirty="0" smtClean="0">
                <a:latin typeface="Lilly" pitchFamily="2" charset="0"/>
              </a:rPr>
              <a:t>Jour</a:t>
            </a:r>
          </a:p>
          <a:p>
            <a:pPr algn="ctr"/>
            <a:r>
              <a:rPr lang="fr-FR" sz="4500" dirty="0">
                <a:latin typeface="Lilly" pitchFamily="2" charset="0"/>
              </a:rPr>
              <a:t>4</a:t>
            </a:r>
          </a:p>
        </p:txBody>
      </p:sp>
      <p:sp>
        <p:nvSpPr>
          <p:cNvPr id="6" name="ZoneTexte 5"/>
          <p:cNvSpPr txBox="1"/>
          <p:nvPr/>
        </p:nvSpPr>
        <p:spPr>
          <a:xfrm>
            <a:off x="774155" y="4401108"/>
            <a:ext cx="3852428" cy="369332"/>
          </a:xfrm>
          <a:prstGeom prst="rect">
            <a:avLst/>
          </a:prstGeom>
        </p:spPr>
        <p:style>
          <a:lnRef idx="0">
            <a:schemeClr val="accent2"/>
          </a:lnRef>
          <a:fillRef idx="3">
            <a:schemeClr val="accent2"/>
          </a:fillRef>
          <a:effectRef idx="3">
            <a:schemeClr val="accent2"/>
          </a:effectRef>
          <a:fontRef idx="minor">
            <a:schemeClr val="lt1"/>
          </a:fontRef>
        </p:style>
        <p:txBody>
          <a:bodyPr wrap="square" rtlCol="0">
            <a:spAutoFit/>
          </a:bodyPr>
          <a:lstStyle/>
          <a:p>
            <a:r>
              <a:rPr lang="fr-FR" dirty="0" smtClean="0"/>
              <a:t>Évaluation d’étude de la langue</a:t>
            </a:r>
            <a:endParaRPr lang="fr-FR" dirty="0"/>
          </a:p>
        </p:txBody>
      </p:sp>
    </p:spTree>
    <p:extLst>
      <p:ext uri="{BB962C8B-B14F-4D97-AF65-F5344CB8AC3E}">
        <p14:creationId xmlns:p14="http://schemas.microsoft.com/office/powerpoint/2010/main" val="5432823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ZoneTexte 2"/>
          <p:cNvSpPr txBox="1"/>
          <p:nvPr/>
        </p:nvSpPr>
        <p:spPr>
          <a:xfrm rot="20759357">
            <a:off x="2222161" y="1975099"/>
            <a:ext cx="1853182" cy="1482223"/>
          </a:xfrm>
          <a:prstGeom prst="rect">
            <a:avLst/>
          </a:prstGeom>
          <a:noFill/>
        </p:spPr>
        <p:txBody>
          <a:bodyPr wrap="square" rtlCol="0">
            <a:spAutoFit/>
          </a:bodyPr>
          <a:lstStyle/>
          <a:p>
            <a:pPr algn="ctr"/>
            <a:r>
              <a:rPr lang="fr-FR" sz="4500" dirty="0" smtClean="0">
                <a:latin typeface="Lilly" pitchFamily="2" charset="0"/>
              </a:rPr>
              <a:t>Jour</a:t>
            </a:r>
          </a:p>
          <a:p>
            <a:pPr algn="ctr"/>
            <a:r>
              <a:rPr lang="fr-FR" sz="4500" dirty="0">
                <a:latin typeface="Lilly" pitchFamily="2" charset="0"/>
              </a:rPr>
              <a:t>5</a:t>
            </a:r>
          </a:p>
        </p:txBody>
      </p:sp>
    </p:spTree>
    <p:extLst>
      <p:ext uri="{BB962C8B-B14F-4D97-AF65-F5344CB8AC3E}">
        <p14:creationId xmlns:p14="http://schemas.microsoft.com/office/powerpoint/2010/main" val="391864784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texte 1"/>
          <p:cNvSpPr>
            <a:spLocks noGrp="1"/>
          </p:cNvSpPr>
          <p:nvPr>
            <p:ph type="body" sz="quarter" idx="10"/>
          </p:nvPr>
        </p:nvSpPr>
        <p:spPr/>
        <p:txBody>
          <a:bodyPr/>
          <a:lstStyle/>
          <a:p>
            <a:pPr lvl="4"/>
            <a:r>
              <a:rPr lang="fr-FR" dirty="0">
                <a:sym typeface="Wingdings" panose="05000000000000000000" pitchFamily="2" charset="2"/>
              </a:rPr>
              <a:t>(Diapo de travail : voir la page suivante.)</a:t>
            </a:r>
          </a:p>
          <a:p>
            <a:endParaRPr lang="fr-FR" dirty="0"/>
          </a:p>
          <a:p>
            <a:r>
              <a:rPr lang="fr-FR" dirty="0" smtClean="0"/>
              <a:t>Analyse fonctionnelle de phrases :</a:t>
            </a:r>
          </a:p>
          <a:p>
            <a:pPr marL="285750" indent="-285750">
              <a:buFont typeface="Arial" panose="020B0604020202020204" pitchFamily="34" charset="0"/>
              <a:buChar char="•"/>
            </a:pPr>
            <a:r>
              <a:rPr lang="fr-FR" dirty="0" smtClean="0"/>
              <a:t>sujet / verbe</a:t>
            </a:r>
          </a:p>
          <a:p>
            <a:pPr marL="285750" indent="-285750">
              <a:buFont typeface="Arial" panose="020B0604020202020204" pitchFamily="34" charset="0"/>
              <a:buChar char="•"/>
            </a:pPr>
            <a:r>
              <a:rPr lang="fr-FR" dirty="0" smtClean="0"/>
              <a:t>infinitif du verbe</a:t>
            </a:r>
          </a:p>
          <a:p>
            <a:pPr marL="285750" indent="-285750">
              <a:buFont typeface="Arial" panose="020B0604020202020204" pitchFamily="34" charset="0"/>
              <a:buChar char="•"/>
            </a:pPr>
            <a:r>
              <a:rPr lang="fr-FR" dirty="0" smtClean="0"/>
              <a:t>composition du sujet : pronom (P) ou groupe nominal (</a:t>
            </a:r>
            <a:r>
              <a:rPr lang="fr-FR" dirty="0" err="1" smtClean="0"/>
              <a:t>GN</a:t>
            </a:r>
            <a:r>
              <a:rPr lang="fr-FR" dirty="0" smtClean="0"/>
              <a:t>)</a:t>
            </a:r>
          </a:p>
          <a:p>
            <a:endParaRPr lang="fr-FR" dirty="0"/>
          </a:p>
          <a:p>
            <a:r>
              <a:rPr lang="fr-FR" dirty="0" smtClean="0"/>
              <a:t>NB important : c’est la première analyse de phrases avec des verbes au passé composé.</a:t>
            </a:r>
          </a:p>
          <a:p>
            <a:r>
              <a:rPr lang="fr-FR" dirty="0" smtClean="0"/>
              <a:t>D’où l’indice donné en début d’exercice.</a:t>
            </a:r>
            <a:endParaRPr lang="fr-FR" dirty="0"/>
          </a:p>
        </p:txBody>
      </p:sp>
      <p:sp>
        <p:nvSpPr>
          <p:cNvPr id="3" name="Espace réservé du texte 2"/>
          <p:cNvSpPr>
            <a:spLocks noGrp="1"/>
          </p:cNvSpPr>
          <p:nvPr>
            <p:ph type="body" sz="quarter" idx="11"/>
          </p:nvPr>
        </p:nvSpPr>
        <p:spPr/>
        <p:txBody>
          <a:bodyPr/>
          <a:lstStyle/>
          <a:p>
            <a:r>
              <a:rPr lang="fr-FR" dirty="0" smtClean="0"/>
              <a:t>Les phrases</a:t>
            </a:r>
            <a:endParaRPr lang="fr-FR" dirty="0"/>
          </a:p>
        </p:txBody>
      </p:sp>
    </p:spTree>
    <p:extLst>
      <p:ext uri="{BB962C8B-B14F-4D97-AF65-F5344CB8AC3E}">
        <p14:creationId xmlns:p14="http://schemas.microsoft.com/office/powerpoint/2010/main" val="276976299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texte 3"/>
          <p:cNvSpPr>
            <a:spLocks noGrp="1"/>
          </p:cNvSpPr>
          <p:nvPr>
            <p:ph type="body" sz="quarter" idx="10"/>
          </p:nvPr>
        </p:nvSpPr>
        <p:spPr/>
        <p:txBody>
          <a:bodyPr/>
          <a:lstStyle/>
          <a:p>
            <a:r>
              <a:rPr lang="fr-FR" dirty="0" smtClean="0"/>
              <a:t>Encadre le verbe en rouge. Souligne son sujet en bleu.</a:t>
            </a:r>
          </a:p>
          <a:p>
            <a:r>
              <a:rPr lang="fr-FR" dirty="0" smtClean="0"/>
              <a:t>Indique, en-dessous, le nom du verbe.</a:t>
            </a:r>
          </a:p>
          <a:p>
            <a:r>
              <a:rPr lang="fr-FR" dirty="0" smtClean="0"/>
              <a:t>Indique si le groupe sujet est :</a:t>
            </a:r>
            <a:r>
              <a:rPr lang="fr-FR" u="none" dirty="0" smtClean="0"/>
              <a:t> un pronom (P) ou un groupe de mots avec un nom commun (</a:t>
            </a:r>
            <a:r>
              <a:rPr lang="fr-FR" u="none" dirty="0" err="1" smtClean="0"/>
              <a:t>GN</a:t>
            </a:r>
            <a:r>
              <a:rPr lang="fr-FR" u="none" dirty="0" smtClean="0"/>
              <a:t>).</a:t>
            </a:r>
          </a:p>
          <a:p>
            <a:endParaRPr lang="fr-FR" sz="1000" u="none" dirty="0"/>
          </a:p>
          <a:p>
            <a:r>
              <a:rPr lang="fr-FR" u="none" dirty="0" smtClean="0">
                <a:solidFill>
                  <a:srgbClr val="00B050"/>
                </a:solidFill>
              </a:rPr>
              <a:t>Attention, indice : les verbes sont au passé, avec deux mots.</a:t>
            </a:r>
            <a:endParaRPr lang="fr-FR" u="none" dirty="0">
              <a:solidFill>
                <a:srgbClr val="00B050"/>
              </a:solidFill>
            </a:endParaRPr>
          </a:p>
        </p:txBody>
      </p:sp>
      <p:sp>
        <p:nvSpPr>
          <p:cNvPr id="5" name="Espace réservé du texte 4"/>
          <p:cNvSpPr>
            <a:spLocks noGrp="1"/>
          </p:cNvSpPr>
          <p:nvPr>
            <p:ph type="body" sz="quarter" idx="11"/>
          </p:nvPr>
        </p:nvSpPr>
        <p:spPr>
          <a:xfrm>
            <a:off x="120294" y="1844824"/>
            <a:ext cx="9643246" cy="5185321"/>
          </a:xfrm>
        </p:spPr>
        <p:txBody>
          <a:bodyPr/>
          <a:lstStyle/>
          <a:p>
            <a:pPr lvl="1"/>
            <a:r>
              <a:rPr lang="fr-FR" dirty="0" err="1" smtClean="0"/>
              <a:t>H²ier</a:t>
            </a:r>
            <a:r>
              <a:rPr lang="fr-FR" sz="1500" dirty="0" smtClean="0"/>
              <a:t> </a:t>
            </a:r>
            <a:r>
              <a:rPr lang="fr-FR" dirty="0" smtClean="0"/>
              <a:t>,  </a:t>
            </a:r>
            <a:r>
              <a:rPr lang="fr-FR" dirty="0" err="1" smtClean="0"/>
              <a:t>²le</a:t>
            </a:r>
            <a:r>
              <a:rPr lang="fr-FR" dirty="0" smtClean="0"/>
              <a:t>  </a:t>
            </a:r>
            <a:r>
              <a:rPr lang="fr-FR" dirty="0" err="1" smtClean="0"/>
              <a:t>²car</a:t>
            </a:r>
            <a:r>
              <a:rPr lang="fr-FR" dirty="0" smtClean="0"/>
              <a:t>  est  </a:t>
            </a:r>
            <a:r>
              <a:rPr lang="fr-FR" dirty="0" err="1" smtClean="0"/>
              <a:t>²arrivé</a:t>
            </a:r>
            <a:r>
              <a:rPr lang="fr-FR" dirty="0" smtClean="0"/>
              <a:t>  </a:t>
            </a:r>
            <a:r>
              <a:rPr lang="fr-FR" dirty="0" err="1" smtClean="0"/>
              <a:t>²à</a:t>
            </a:r>
            <a:r>
              <a:rPr lang="fr-FR" dirty="0" smtClean="0"/>
              <a:t>  neuf  </a:t>
            </a:r>
            <a:r>
              <a:rPr lang="fr-FR" dirty="0" err="1" smtClean="0"/>
              <a:t>²heure</a:t>
            </a:r>
            <a:r>
              <a:rPr lang="fr-FR" dirty="0" smtClean="0"/>
              <a:t>$</a:t>
            </a:r>
            <a:r>
              <a:rPr lang="fr-FR" sz="1500" dirty="0"/>
              <a:t> </a:t>
            </a:r>
            <a:r>
              <a:rPr lang="fr-FR" dirty="0" smtClean="0"/>
              <a:t>.</a:t>
            </a:r>
          </a:p>
          <a:p>
            <a:pPr lvl="1"/>
            <a:r>
              <a:rPr lang="fr-FR" dirty="0" smtClean="0"/>
              <a:t>Le$  élève$  </a:t>
            </a:r>
            <a:r>
              <a:rPr lang="fr-FR" dirty="0" err="1" smtClean="0"/>
              <a:t>²sont</a:t>
            </a:r>
            <a:r>
              <a:rPr lang="fr-FR" dirty="0" smtClean="0"/>
              <a:t>  monté$  </a:t>
            </a:r>
            <a:r>
              <a:rPr lang="fr-FR" dirty="0" err="1" smtClean="0"/>
              <a:t>²dan</a:t>
            </a:r>
            <a:r>
              <a:rPr lang="fr-FR" dirty="0"/>
              <a:t>$</a:t>
            </a:r>
            <a:r>
              <a:rPr lang="fr-FR" dirty="0" smtClean="0"/>
              <a:t>  </a:t>
            </a:r>
            <a:r>
              <a:rPr lang="fr-FR" dirty="0" err="1" smtClean="0"/>
              <a:t>²le</a:t>
            </a:r>
            <a:r>
              <a:rPr lang="fr-FR" dirty="0" smtClean="0"/>
              <a:t>  </a:t>
            </a:r>
            <a:r>
              <a:rPr lang="fr-FR" dirty="0" err="1" smtClean="0"/>
              <a:t>²car</a:t>
            </a:r>
            <a:r>
              <a:rPr lang="fr-FR" sz="1500" dirty="0"/>
              <a:t> </a:t>
            </a:r>
            <a:r>
              <a:rPr lang="fr-FR" dirty="0" smtClean="0"/>
              <a:t>.</a:t>
            </a:r>
          </a:p>
          <a:p>
            <a:pPr lvl="1"/>
            <a:r>
              <a:rPr lang="fr-FR" dirty="0" err="1" smtClean="0"/>
              <a:t>P²ar</a:t>
            </a:r>
            <a:r>
              <a:rPr lang="fr-FR" dirty="0" smtClean="0"/>
              <a:t>  </a:t>
            </a:r>
            <a:r>
              <a:rPr lang="fr-FR" dirty="0" err="1" smtClean="0"/>
              <a:t>²le</a:t>
            </a:r>
            <a:r>
              <a:rPr lang="fr-FR" dirty="0" smtClean="0"/>
              <a:t>$  </a:t>
            </a:r>
            <a:r>
              <a:rPr lang="fr-FR" dirty="0" err="1" smtClean="0"/>
              <a:t>²fenêtre</a:t>
            </a:r>
            <a:r>
              <a:rPr lang="fr-FR" dirty="0" smtClean="0"/>
              <a:t>$  </a:t>
            </a:r>
            <a:r>
              <a:rPr lang="fr-FR" dirty="0" err="1" smtClean="0"/>
              <a:t>²ouverte</a:t>
            </a:r>
            <a:r>
              <a:rPr lang="fr-FR" dirty="0" smtClean="0"/>
              <a:t>$</a:t>
            </a:r>
            <a:r>
              <a:rPr lang="fr-FR" sz="1500" dirty="0"/>
              <a:t> </a:t>
            </a:r>
            <a:r>
              <a:rPr lang="fr-FR" dirty="0" smtClean="0"/>
              <a:t>,  ²l’eau  </a:t>
            </a:r>
            <a:r>
              <a:rPr lang="fr-FR" dirty="0" err="1" smtClean="0"/>
              <a:t>²a</a:t>
            </a:r>
            <a:r>
              <a:rPr lang="fr-FR" dirty="0" smtClean="0"/>
              <a:t>  </a:t>
            </a:r>
            <a:r>
              <a:rPr lang="fr-FR" dirty="0" err="1" smtClean="0"/>
              <a:t>²pénétré</a:t>
            </a:r>
            <a:r>
              <a:rPr lang="fr-FR" dirty="0" smtClean="0"/>
              <a:t>  </a:t>
            </a:r>
            <a:r>
              <a:rPr lang="fr-FR" dirty="0" err="1" smtClean="0"/>
              <a:t>²dan</a:t>
            </a:r>
            <a:r>
              <a:rPr lang="fr-FR" dirty="0" smtClean="0"/>
              <a:t>$  </a:t>
            </a:r>
            <a:r>
              <a:rPr lang="fr-FR" dirty="0" err="1" smtClean="0"/>
              <a:t>²le</a:t>
            </a:r>
            <a:r>
              <a:rPr lang="fr-FR" dirty="0" smtClean="0"/>
              <a:t>  </a:t>
            </a:r>
            <a:r>
              <a:rPr lang="fr-FR" dirty="0" err="1" smtClean="0"/>
              <a:t>²car</a:t>
            </a:r>
            <a:r>
              <a:rPr lang="fr-FR" sz="1500" dirty="0"/>
              <a:t> </a:t>
            </a:r>
            <a:r>
              <a:rPr lang="fr-FR" dirty="0" smtClean="0"/>
              <a:t>.</a:t>
            </a:r>
            <a:endParaRPr lang="fr-FR" dirty="0"/>
          </a:p>
        </p:txBody>
      </p:sp>
      <p:sp>
        <p:nvSpPr>
          <p:cNvPr id="6" name="Espace réservé du texte 5"/>
          <p:cNvSpPr>
            <a:spLocks noGrp="1"/>
          </p:cNvSpPr>
          <p:nvPr>
            <p:ph type="body" sz="quarter" idx="12"/>
          </p:nvPr>
        </p:nvSpPr>
        <p:spPr/>
        <p:txBody>
          <a:bodyPr/>
          <a:lstStyle/>
          <a:p>
            <a:r>
              <a:rPr lang="fr-FR" dirty="0" smtClean="0"/>
              <a:t>Les phrases</a:t>
            </a:r>
            <a:endParaRPr lang="fr-FR" dirty="0"/>
          </a:p>
        </p:txBody>
      </p:sp>
    </p:spTree>
    <p:extLst>
      <p:ext uri="{BB962C8B-B14F-4D97-AF65-F5344CB8AC3E}">
        <p14:creationId xmlns:p14="http://schemas.microsoft.com/office/powerpoint/2010/main" val="102951760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ZoneTexte 3"/>
          <p:cNvSpPr txBox="1"/>
          <p:nvPr/>
        </p:nvSpPr>
        <p:spPr>
          <a:xfrm rot="20759357">
            <a:off x="2222161" y="1975099"/>
            <a:ext cx="1853182" cy="1482223"/>
          </a:xfrm>
          <a:prstGeom prst="rect">
            <a:avLst/>
          </a:prstGeom>
          <a:noFill/>
        </p:spPr>
        <p:txBody>
          <a:bodyPr wrap="square" rtlCol="0">
            <a:spAutoFit/>
          </a:bodyPr>
          <a:lstStyle/>
          <a:p>
            <a:pPr algn="ctr"/>
            <a:r>
              <a:rPr lang="fr-FR" sz="4500" dirty="0" smtClean="0">
                <a:latin typeface="Lilly" pitchFamily="2" charset="0"/>
              </a:rPr>
              <a:t>Jour</a:t>
            </a:r>
          </a:p>
          <a:p>
            <a:pPr algn="ctr"/>
            <a:r>
              <a:rPr lang="fr-FR" sz="4500" dirty="0" smtClean="0">
                <a:latin typeface="Lilly" pitchFamily="2" charset="0"/>
              </a:rPr>
              <a:t>1</a:t>
            </a:r>
            <a:endParaRPr lang="fr-FR" sz="4500" dirty="0">
              <a:latin typeface="Lilly" pitchFamily="2" charset="0"/>
            </a:endParaRPr>
          </a:p>
        </p:txBody>
      </p:sp>
      <p:sp>
        <p:nvSpPr>
          <p:cNvPr id="3" name="ZoneTexte 2"/>
          <p:cNvSpPr txBox="1"/>
          <p:nvPr/>
        </p:nvSpPr>
        <p:spPr>
          <a:xfrm>
            <a:off x="1458231" y="4390075"/>
            <a:ext cx="2988332" cy="553998"/>
          </a:xfrm>
          <a:prstGeom prst="rect">
            <a:avLst/>
          </a:prstGeom>
        </p:spPr>
        <p:style>
          <a:lnRef idx="0">
            <a:schemeClr val="accent1"/>
          </a:lnRef>
          <a:fillRef idx="3">
            <a:schemeClr val="accent1"/>
          </a:fillRef>
          <a:effectRef idx="3">
            <a:schemeClr val="accent1"/>
          </a:effectRef>
          <a:fontRef idx="minor">
            <a:schemeClr val="lt1"/>
          </a:fontRef>
        </p:style>
        <p:txBody>
          <a:bodyPr wrap="square" rtlCol="0">
            <a:spAutoFit/>
          </a:bodyPr>
          <a:lstStyle/>
          <a:p>
            <a:pPr algn="ctr"/>
            <a:r>
              <a:rPr lang="fr-FR" sz="3000" dirty="0" smtClean="0">
                <a:latin typeface="Sassoon Infant Std" pitchFamily="34" charset="0"/>
              </a:rPr>
              <a:t>Semaine 2</a:t>
            </a:r>
            <a:endParaRPr lang="fr-FR" sz="3000" dirty="0">
              <a:latin typeface="Sassoon Infant Std" pitchFamily="34" charset="0"/>
            </a:endParaRPr>
          </a:p>
        </p:txBody>
      </p:sp>
    </p:spTree>
    <p:extLst>
      <p:ext uri="{BB962C8B-B14F-4D97-AF65-F5344CB8AC3E}">
        <p14:creationId xmlns:p14="http://schemas.microsoft.com/office/powerpoint/2010/main" val="64557865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texte 1"/>
          <p:cNvSpPr>
            <a:spLocks noGrp="1"/>
          </p:cNvSpPr>
          <p:nvPr>
            <p:ph type="body" sz="quarter" idx="10"/>
          </p:nvPr>
        </p:nvSpPr>
        <p:spPr/>
        <p:txBody>
          <a:bodyPr/>
          <a:lstStyle/>
          <a:p>
            <a:pPr lvl="4"/>
            <a:r>
              <a:rPr lang="fr-FR" dirty="0">
                <a:sym typeface="Wingdings" panose="05000000000000000000" pitchFamily="2" charset="2"/>
              </a:rPr>
              <a:t>(Diapo de travail : voir la page suivante.)</a:t>
            </a:r>
          </a:p>
          <a:p>
            <a:endParaRPr lang="fr-FR" dirty="0" smtClean="0"/>
          </a:p>
          <a:p>
            <a:r>
              <a:rPr lang="fr-FR" dirty="0" smtClean="0"/>
              <a:t>Transposer le texte en le mettant au présent :</a:t>
            </a:r>
          </a:p>
          <a:p>
            <a:pPr marL="285750" indent="-285750">
              <a:buFont typeface="Arial" panose="020B0604020202020204" pitchFamily="34" charset="0"/>
              <a:buChar char="•"/>
            </a:pPr>
            <a:r>
              <a:rPr lang="fr-FR" dirty="0" smtClean="0">
                <a:sym typeface="Wingdings" panose="05000000000000000000" pitchFamily="2" charset="2"/>
              </a:rPr>
              <a:t>paragraphe 1 : ensemble</a:t>
            </a:r>
          </a:p>
          <a:p>
            <a:pPr marL="285750" indent="-285750">
              <a:buFont typeface="Arial" panose="020B0604020202020204" pitchFamily="34" charset="0"/>
              <a:buChar char="•"/>
            </a:pPr>
            <a:r>
              <a:rPr lang="fr-FR" dirty="0" smtClean="0">
                <a:sym typeface="Wingdings" panose="05000000000000000000" pitchFamily="2" charset="2"/>
              </a:rPr>
              <a:t>paragraphe 2 : individuellement sur le cahier</a:t>
            </a:r>
          </a:p>
          <a:p>
            <a:pPr marL="285750" indent="-285750">
              <a:buFont typeface="Arial" panose="020B0604020202020204" pitchFamily="34" charset="0"/>
              <a:buChar char="•"/>
            </a:pPr>
            <a:r>
              <a:rPr lang="fr-FR" dirty="0" smtClean="0">
                <a:sym typeface="Wingdings" panose="05000000000000000000" pitchFamily="2" charset="2"/>
              </a:rPr>
              <a:t>Finir en lisant le texte en entier, en indiquant ce qui a changé à chaque fois.</a:t>
            </a:r>
          </a:p>
          <a:p>
            <a:endParaRPr lang="fr-FR" dirty="0"/>
          </a:p>
        </p:txBody>
      </p:sp>
      <p:sp>
        <p:nvSpPr>
          <p:cNvPr id="3" name="Espace réservé du texte 2"/>
          <p:cNvSpPr>
            <a:spLocks noGrp="1"/>
          </p:cNvSpPr>
          <p:nvPr>
            <p:ph type="body" sz="quarter" idx="11"/>
          </p:nvPr>
        </p:nvSpPr>
        <p:spPr/>
        <p:txBody>
          <a:bodyPr/>
          <a:lstStyle/>
          <a:p>
            <a:r>
              <a:rPr lang="fr-FR" dirty="0" smtClean="0"/>
              <a:t>Transposition</a:t>
            </a:r>
            <a:endParaRPr lang="fr-FR" dirty="0"/>
          </a:p>
        </p:txBody>
      </p:sp>
    </p:spTree>
    <p:extLst>
      <p:ext uri="{BB962C8B-B14F-4D97-AF65-F5344CB8AC3E}">
        <p14:creationId xmlns:p14="http://schemas.microsoft.com/office/powerpoint/2010/main" val="380797499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texte 3"/>
          <p:cNvSpPr>
            <a:spLocks noGrp="1"/>
          </p:cNvSpPr>
          <p:nvPr>
            <p:ph type="body" sz="quarter" idx="10"/>
          </p:nvPr>
        </p:nvSpPr>
        <p:spPr/>
        <p:txBody>
          <a:bodyPr/>
          <a:lstStyle/>
          <a:p>
            <a:r>
              <a:rPr lang="fr-FR" dirty="0" smtClean="0"/>
              <a:t>Transpose le texte en le mettant au présent.</a:t>
            </a:r>
            <a:endParaRPr lang="fr-FR" dirty="0"/>
          </a:p>
        </p:txBody>
      </p:sp>
      <p:sp>
        <p:nvSpPr>
          <p:cNvPr id="5" name="Espace réservé du texte 4"/>
          <p:cNvSpPr>
            <a:spLocks noGrp="1"/>
          </p:cNvSpPr>
          <p:nvPr>
            <p:ph type="body" sz="quarter" idx="11"/>
          </p:nvPr>
        </p:nvSpPr>
        <p:spPr>
          <a:xfrm>
            <a:off x="125414" y="584684"/>
            <a:ext cx="9643246" cy="5617369"/>
          </a:xfrm>
        </p:spPr>
        <p:txBody>
          <a:bodyPr/>
          <a:lstStyle/>
          <a:p>
            <a:pPr lvl="3">
              <a:lnSpc>
                <a:spcPct val="275000"/>
              </a:lnSpc>
            </a:pPr>
            <a:r>
              <a:rPr lang="fr-FR" dirty="0"/>
              <a:t>Hier,   comme   tous   les   mardis,   le   car   est   arrivé   à   9   heures.   Les   élèves   de   notre   classe   sont   montés   pour   aller   à   la   piscine.   Le   chauffeur   a   démarré.   Le   car   est   sorti   du   village   puis   il   a   roulé   sur   la   route   qui   longe   le   canal.</a:t>
            </a:r>
          </a:p>
          <a:p>
            <a:pPr lvl="3">
              <a:lnSpc>
                <a:spcPct val="275000"/>
              </a:lnSpc>
            </a:pPr>
            <a:r>
              <a:rPr lang="fr-FR" dirty="0"/>
              <a:t>Il   faisait   beau,   tous   les   élèves   bavardaient   tranquillement,   quand   tout   à   coup,   un   pneu   du   car   a   éclaté.   Le   car   a   quitté   la   route   et   a   plongé   dans   l’eau   verte   du   canal.   Tout   de   suite,   l’eau   est   entrée   par   les   fenêtres   ouvertes   pendant   que   le   car   </a:t>
            </a:r>
            <a:r>
              <a:rPr lang="fr-FR" dirty="0" smtClean="0"/>
              <a:t>s’enfonçait.</a:t>
            </a:r>
            <a:endParaRPr lang="fr-FR" dirty="0"/>
          </a:p>
        </p:txBody>
      </p:sp>
      <p:sp>
        <p:nvSpPr>
          <p:cNvPr id="6" name="Espace réservé du texte 5"/>
          <p:cNvSpPr>
            <a:spLocks noGrp="1"/>
          </p:cNvSpPr>
          <p:nvPr>
            <p:ph type="body" sz="quarter" idx="12"/>
          </p:nvPr>
        </p:nvSpPr>
        <p:spPr/>
        <p:txBody>
          <a:bodyPr/>
          <a:lstStyle/>
          <a:p>
            <a:r>
              <a:rPr lang="fr-FR" dirty="0" smtClean="0"/>
              <a:t>Transposition</a:t>
            </a:r>
            <a:endParaRPr lang="fr-FR" dirty="0"/>
          </a:p>
        </p:txBody>
      </p:sp>
    </p:spTree>
    <p:extLst>
      <p:ext uri="{BB962C8B-B14F-4D97-AF65-F5344CB8AC3E}">
        <p14:creationId xmlns:p14="http://schemas.microsoft.com/office/powerpoint/2010/main" val="82554195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p:cNvSpPr txBox="1"/>
          <p:nvPr/>
        </p:nvSpPr>
        <p:spPr>
          <a:xfrm rot="20759357">
            <a:off x="2222161" y="1975099"/>
            <a:ext cx="1853182" cy="1482223"/>
          </a:xfrm>
          <a:prstGeom prst="rect">
            <a:avLst/>
          </a:prstGeom>
          <a:noFill/>
        </p:spPr>
        <p:txBody>
          <a:bodyPr wrap="square" rtlCol="0">
            <a:spAutoFit/>
          </a:bodyPr>
          <a:lstStyle/>
          <a:p>
            <a:pPr algn="ctr"/>
            <a:r>
              <a:rPr lang="fr-FR" sz="4500" dirty="0" smtClean="0">
                <a:latin typeface="Lilly" pitchFamily="2" charset="0"/>
              </a:rPr>
              <a:t>Jour</a:t>
            </a:r>
          </a:p>
          <a:p>
            <a:pPr algn="ctr"/>
            <a:r>
              <a:rPr lang="fr-FR" sz="4500" dirty="0" smtClean="0">
                <a:latin typeface="Lilly" pitchFamily="2" charset="0"/>
              </a:rPr>
              <a:t>1 </a:t>
            </a:r>
            <a:r>
              <a:rPr lang="fr-FR" sz="3000" dirty="0" smtClean="0">
                <a:latin typeface="Lilly" pitchFamily="2" charset="0"/>
              </a:rPr>
              <a:t>- 1</a:t>
            </a:r>
            <a:endParaRPr lang="fr-FR" sz="3000" dirty="0">
              <a:latin typeface="Lilly" pitchFamily="2" charset="0"/>
            </a:endParaRPr>
          </a:p>
        </p:txBody>
      </p:sp>
      <p:sp>
        <p:nvSpPr>
          <p:cNvPr id="3" name="ZoneTexte 2"/>
          <p:cNvSpPr txBox="1"/>
          <p:nvPr/>
        </p:nvSpPr>
        <p:spPr>
          <a:xfrm>
            <a:off x="1458231" y="4390075"/>
            <a:ext cx="2988332" cy="553998"/>
          </a:xfrm>
          <a:prstGeom prst="rect">
            <a:avLst/>
          </a:prstGeom>
        </p:spPr>
        <p:style>
          <a:lnRef idx="0">
            <a:schemeClr val="accent1"/>
          </a:lnRef>
          <a:fillRef idx="3">
            <a:schemeClr val="accent1"/>
          </a:fillRef>
          <a:effectRef idx="3">
            <a:schemeClr val="accent1"/>
          </a:effectRef>
          <a:fontRef idx="minor">
            <a:schemeClr val="lt1"/>
          </a:fontRef>
        </p:style>
        <p:txBody>
          <a:bodyPr wrap="square" rtlCol="0">
            <a:spAutoFit/>
          </a:bodyPr>
          <a:lstStyle/>
          <a:p>
            <a:pPr algn="ctr"/>
            <a:r>
              <a:rPr lang="fr-FR" sz="3000" dirty="0" smtClean="0">
                <a:latin typeface="Sassoon Infant Std" pitchFamily="34" charset="0"/>
              </a:rPr>
              <a:t>Semaine 1</a:t>
            </a:r>
            <a:endParaRPr lang="fr-FR" sz="3000" dirty="0">
              <a:latin typeface="Sassoon Infant Std" pitchFamily="34" charset="0"/>
            </a:endParaRPr>
          </a:p>
        </p:txBody>
      </p:sp>
    </p:spTree>
    <p:extLst>
      <p:ext uri="{BB962C8B-B14F-4D97-AF65-F5344CB8AC3E}">
        <p14:creationId xmlns:p14="http://schemas.microsoft.com/office/powerpoint/2010/main" val="160361625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texte 1"/>
          <p:cNvSpPr>
            <a:spLocks noGrp="1"/>
          </p:cNvSpPr>
          <p:nvPr>
            <p:ph type="body" sz="quarter" idx="10"/>
          </p:nvPr>
        </p:nvSpPr>
        <p:spPr/>
        <p:txBody>
          <a:bodyPr/>
          <a:lstStyle/>
          <a:p>
            <a:r>
              <a:rPr lang="fr-FR" dirty="0" smtClean="0"/>
              <a:t>Dans le texte, chercher le déterminant possessif présent en début de texte : « notre » dans « notre classe ».</a:t>
            </a:r>
          </a:p>
          <a:p>
            <a:endParaRPr lang="fr-FR" dirty="0" smtClean="0"/>
          </a:p>
          <a:p>
            <a:endParaRPr lang="fr-FR" dirty="0"/>
          </a:p>
          <a:p>
            <a:r>
              <a:rPr lang="fr-FR" dirty="0" smtClean="0"/>
              <a:t>Dans les groupes nominaux suivants, entourer en vert les déterminants et en bleu les noms communs. Signaler quand il y a un adjectif.</a:t>
            </a:r>
          </a:p>
          <a:p>
            <a:r>
              <a:rPr lang="fr-FR" dirty="0" smtClean="0">
                <a:solidFill>
                  <a:srgbClr val="3333FF"/>
                </a:solidFill>
                <a:latin typeface="Sassoon Infant Std" pitchFamily="34" charset="0"/>
              </a:rPr>
              <a:t>l’eau verte – le car – le chauffeur – un pneu – les roues – les pompiers</a:t>
            </a:r>
          </a:p>
          <a:p>
            <a:endParaRPr lang="fr-FR" dirty="0" smtClean="0"/>
          </a:p>
          <a:p>
            <a:endParaRPr lang="fr-FR" dirty="0" smtClean="0"/>
          </a:p>
          <a:p>
            <a:r>
              <a:rPr lang="fr-FR" dirty="0" smtClean="0"/>
              <a:t>Classer ces groupes nominaux en fonction de leur genre et de leur nombre.</a:t>
            </a:r>
          </a:p>
          <a:p>
            <a:endParaRPr lang="fr-FR" dirty="0" smtClean="0"/>
          </a:p>
          <a:p>
            <a:endParaRPr lang="fr-FR" dirty="0"/>
          </a:p>
          <a:p>
            <a:r>
              <a:rPr lang="fr-FR" dirty="0" smtClean="0"/>
              <a:t>Transformer ces groupes nominaux en changeant leur nombre.</a:t>
            </a:r>
            <a:endParaRPr lang="fr-FR" dirty="0"/>
          </a:p>
        </p:txBody>
      </p:sp>
      <p:sp>
        <p:nvSpPr>
          <p:cNvPr id="3" name="Espace réservé du texte 2"/>
          <p:cNvSpPr>
            <a:spLocks noGrp="1"/>
          </p:cNvSpPr>
          <p:nvPr>
            <p:ph type="body" sz="quarter" idx="11"/>
          </p:nvPr>
        </p:nvSpPr>
        <p:spPr/>
        <p:txBody>
          <a:bodyPr/>
          <a:lstStyle/>
          <a:p>
            <a:r>
              <a:rPr lang="fr-FR" dirty="0" smtClean="0"/>
              <a:t>Le groupe nominal</a:t>
            </a:r>
            <a:endParaRPr lang="fr-FR" dirty="0"/>
          </a:p>
        </p:txBody>
      </p:sp>
    </p:spTree>
    <p:extLst>
      <p:ext uri="{BB962C8B-B14F-4D97-AF65-F5344CB8AC3E}">
        <p14:creationId xmlns:p14="http://schemas.microsoft.com/office/powerpoint/2010/main" val="2671844292"/>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texte 3"/>
          <p:cNvSpPr>
            <a:spLocks noGrp="1"/>
          </p:cNvSpPr>
          <p:nvPr>
            <p:ph type="body" sz="quarter" idx="10"/>
          </p:nvPr>
        </p:nvSpPr>
        <p:spPr/>
        <p:txBody>
          <a:bodyPr/>
          <a:lstStyle/>
          <a:p>
            <a:r>
              <a:rPr lang="fr-FR" dirty="0" smtClean="0"/>
              <a:t>Entoure les déterminants en vert et les noms communs en bleu.</a:t>
            </a:r>
          </a:p>
          <a:p>
            <a:r>
              <a:rPr lang="fr-FR" dirty="0" smtClean="0"/>
              <a:t>A quoi servent les mots qui ne sont pas entourés ? Comment appelle-t-on ces mots ?</a:t>
            </a:r>
            <a:endParaRPr lang="fr-FR" dirty="0"/>
          </a:p>
        </p:txBody>
      </p:sp>
      <p:sp>
        <p:nvSpPr>
          <p:cNvPr id="5" name="Espace réservé du texte 4"/>
          <p:cNvSpPr>
            <a:spLocks noGrp="1"/>
          </p:cNvSpPr>
          <p:nvPr>
            <p:ph type="body" sz="quarter" idx="11"/>
          </p:nvPr>
        </p:nvSpPr>
        <p:spPr>
          <a:xfrm>
            <a:off x="130993" y="1124745"/>
            <a:ext cx="9643246" cy="4356483"/>
          </a:xfrm>
        </p:spPr>
        <p:txBody>
          <a:bodyPr numCol="2" spcCol="360000"/>
          <a:lstStyle/>
          <a:p>
            <a:pPr lvl="1"/>
            <a:r>
              <a:rPr lang="fr-FR" dirty="0" smtClean="0"/>
              <a:t> ²l’eau  verte</a:t>
            </a:r>
          </a:p>
          <a:p>
            <a:pPr lvl="1"/>
            <a:r>
              <a:rPr lang="fr-FR" dirty="0" smtClean="0"/>
              <a:t> </a:t>
            </a:r>
            <a:r>
              <a:rPr lang="fr-FR" dirty="0" err="1" smtClean="0"/>
              <a:t>²le</a:t>
            </a:r>
            <a:r>
              <a:rPr lang="fr-FR" dirty="0" smtClean="0"/>
              <a:t>  </a:t>
            </a:r>
            <a:r>
              <a:rPr lang="fr-FR" dirty="0" err="1" smtClean="0"/>
              <a:t>²car</a:t>
            </a:r>
            <a:endParaRPr lang="fr-FR" dirty="0"/>
          </a:p>
          <a:p>
            <a:pPr lvl="1"/>
            <a:r>
              <a:rPr lang="fr-FR" dirty="0" smtClean="0"/>
              <a:t> </a:t>
            </a:r>
            <a:r>
              <a:rPr lang="fr-FR" dirty="0" err="1" smtClean="0"/>
              <a:t>²le</a:t>
            </a:r>
            <a:r>
              <a:rPr lang="fr-FR" dirty="0" smtClean="0"/>
              <a:t>  </a:t>
            </a:r>
            <a:r>
              <a:rPr lang="fr-FR" dirty="0" err="1" smtClean="0"/>
              <a:t>²chauffeur</a:t>
            </a:r>
            <a:r>
              <a:rPr lang="fr-FR" dirty="0" smtClean="0"/>
              <a:t>  </a:t>
            </a:r>
            <a:r>
              <a:rPr lang="fr-FR" dirty="0" err="1" smtClean="0"/>
              <a:t>²prudent</a:t>
            </a:r>
            <a:endParaRPr lang="fr-FR" dirty="0"/>
          </a:p>
          <a:p>
            <a:pPr lvl="1"/>
            <a:r>
              <a:rPr lang="fr-FR" dirty="0" err="1" smtClean="0"/>
              <a:t>²un</a:t>
            </a:r>
            <a:r>
              <a:rPr lang="fr-FR" dirty="0" smtClean="0"/>
              <a:t>  </a:t>
            </a:r>
            <a:r>
              <a:rPr lang="fr-FR" dirty="0" err="1" smtClean="0"/>
              <a:t>²pneu</a:t>
            </a:r>
            <a:endParaRPr lang="fr-FR" dirty="0"/>
          </a:p>
          <a:p>
            <a:pPr lvl="1"/>
            <a:r>
              <a:rPr lang="fr-FR" dirty="0" err="1" smtClean="0"/>
              <a:t>²le</a:t>
            </a:r>
            <a:r>
              <a:rPr lang="fr-FR" dirty="0" smtClean="0"/>
              <a:t>$  </a:t>
            </a:r>
            <a:r>
              <a:rPr lang="fr-FR" dirty="0" err="1" smtClean="0"/>
              <a:t>²grosse</a:t>
            </a:r>
            <a:r>
              <a:rPr lang="fr-FR" dirty="0" smtClean="0"/>
              <a:t>$  </a:t>
            </a:r>
            <a:r>
              <a:rPr lang="fr-FR" dirty="0" err="1" smtClean="0"/>
              <a:t>²roue</a:t>
            </a:r>
            <a:r>
              <a:rPr lang="fr-FR" dirty="0" smtClean="0"/>
              <a:t>$</a:t>
            </a:r>
          </a:p>
          <a:p>
            <a:pPr lvl="1"/>
            <a:r>
              <a:rPr lang="fr-FR" dirty="0" err="1" smtClean="0"/>
              <a:t>²le</a:t>
            </a:r>
            <a:r>
              <a:rPr lang="fr-FR" dirty="0" smtClean="0"/>
              <a:t>$  </a:t>
            </a:r>
            <a:r>
              <a:rPr lang="fr-FR" dirty="0" err="1" smtClean="0"/>
              <a:t>²courageux</a:t>
            </a:r>
            <a:r>
              <a:rPr lang="fr-FR" dirty="0" smtClean="0"/>
              <a:t>  </a:t>
            </a:r>
            <a:r>
              <a:rPr lang="fr-FR" dirty="0" err="1" smtClean="0"/>
              <a:t>²pompier</a:t>
            </a:r>
            <a:r>
              <a:rPr lang="fr-FR" dirty="0" smtClean="0"/>
              <a:t>$</a:t>
            </a:r>
            <a:endParaRPr lang="fr-FR" dirty="0"/>
          </a:p>
        </p:txBody>
      </p:sp>
      <p:sp>
        <p:nvSpPr>
          <p:cNvPr id="6" name="Espace réservé du texte 5"/>
          <p:cNvSpPr>
            <a:spLocks noGrp="1"/>
          </p:cNvSpPr>
          <p:nvPr>
            <p:ph type="body" sz="quarter" idx="12"/>
          </p:nvPr>
        </p:nvSpPr>
        <p:spPr/>
        <p:txBody>
          <a:bodyPr/>
          <a:lstStyle/>
          <a:p>
            <a:r>
              <a:rPr lang="fr-FR" dirty="0" smtClean="0"/>
              <a:t>Le groupe nominal</a:t>
            </a:r>
            <a:endParaRPr lang="fr-FR" dirty="0"/>
          </a:p>
        </p:txBody>
      </p:sp>
    </p:spTree>
    <p:extLst>
      <p:ext uri="{BB962C8B-B14F-4D97-AF65-F5344CB8AC3E}">
        <p14:creationId xmlns:p14="http://schemas.microsoft.com/office/powerpoint/2010/main" val="1920059909"/>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texte 4"/>
          <p:cNvSpPr>
            <a:spLocks noGrp="1"/>
          </p:cNvSpPr>
          <p:nvPr>
            <p:ph type="body" sz="quarter" idx="10"/>
          </p:nvPr>
        </p:nvSpPr>
        <p:spPr/>
        <p:txBody>
          <a:bodyPr/>
          <a:lstStyle/>
          <a:p>
            <a:r>
              <a:rPr lang="fr-FR" dirty="0" smtClean="0"/>
              <a:t>Classe les groupes de mots au bon endroit dans le tableau :</a:t>
            </a:r>
            <a:endParaRPr lang="fr-FR" dirty="0"/>
          </a:p>
        </p:txBody>
      </p:sp>
      <p:sp>
        <p:nvSpPr>
          <p:cNvPr id="7" name="Espace réservé du texte 6"/>
          <p:cNvSpPr>
            <a:spLocks noGrp="1"/>
          </p:cNvSpPr>
          <p:nvPr>
            <p:ph type="body" sz="quarter" idx="12"/>
          </p:nvPr>
        </p:nvSpPr>
        <p:spPr/>
        <p:txBody>
          <a:bodyPr/>
          <a:lstStyle/>
          <a:p>
            <a:r>
              <a:rPr lang="fr-FR" dirty="0" smtClean="0"/>
              <a:t>Le groupe nominal</a:t>
            </a:r>
            <a:endParaRPr lang="fr-FR" dirty="0"/>
          </a:p>
        </p:txBody>
      </p:sp>
      <p:graphicFrame>
        <p:nvGraphicFramePr>
          <p:cNvPr id="8" name="Tableau 7"/>
          <p:cNvGraphicFramePr>
            <a:graphicFrameLocks noGrp="1"/>
          </p:cNvGraphicFramePr>
          <p:nvPr>
            <p:extLst>
              <p:ext uri="{D42A27DB-BD31-4B8C-83A1-F6EECF244321}">
                <p14:modId xmlns:p14="http://schemas.microsoft.com/office/powerpoint/2010/main" val="3240909427"/>
              </p:ext>
            </p:extLst>
          </p:nvPr>
        </p:nvGraphicFramePr>
        <p:xfrm>
          <a:off x="198091" y="1988840"/>
          <a:ext cx="9460641" cy="4644516"/>
        </p:xfrm>
        <a:graphic>
          <a:graphicData uri="http://schemas.openxmlformats.org/drawingml/2006/table">
            <a:tbl>
              <a:tblPr firstRow="1" bandRow="1">
                <a:tableStyleId>{5940675A-B579-460E-94D1-54222C63F5DA}</a:tableStyleId>
              </a:tblPr>
              <a:tblGrid>
                <a:gridCol w="1332148"/>
                <a:gridCol w="3960440"/>
                <a:gridCol w="4168053"/>
              </a:tblGrid>
              <a:tr h="396044">
                <a:tc>
                  <a:txBody>
                    <a:bodyPr/>
                    <a:lstStyle/>
                    <a:p>
                      <a:pPr algn="ctr"/>
                      <a:endParaRPr lang="fr-FR" dirty="0"/>
                    </a:p>
                  </a:txBody>
                  <a:tcPr anchor="ctr">
                    <a:lnL w="12700" cap="flat" cmpd="sng" algn="ctr">
                      <a:noFill/>
                      <a:prstDash val="solid"/>
                      <a:round/>
                      <a:headEnd type="none" w="med" len="med"/>
                      <a:tailEnd type="none" w="med" len="med"/>
                    </a:lnL>
                    <a:lnT w="12700" cap="flat" cmpd="sng" algn="ctr">
                      <a:noFill/>
                      <a:prstDash val="solid"/>
                      <a:round/>
                      <a:headEnd type="none" w="med" len="med"/>
                      <a:tailEnd type="none" w="med" len="med"/>
                    </a:lnT>
                  </a:tcPr>
                </a:tc>
                <a:tc>
                  <a:txBody>
                    <a:bodyPr/>
                    <a:lstStyle/>
                    <a:p>
                      <a:pPr algn="ctr"/>
                      <a:r>
                        <a:rPr lang="fr-FR" dirty="0" smtClean="0"/>
                        <a:t>singulier</a:t>
                      </a:r>
                      <a:endParaRPr lang="fr-FR" dirty="0"/>
                    </a:p>
                  </a:txBody>
                  <a:tcPr anchor="ctr"/>
                </a:tc>
                <a:tc>
                  <a:txBody>
                    <a:bodyPr/>
                    <a:lstStyle/>
                    <a:p>
                      <a:pPr algn="ctr"/>
                      <a:r>
                        <a:rPr lang="fr-FR" dirty="0" smtClean="0"/>
                        <a:t>pluriel</a:t>
                      </a:r>
                      <a:endParaRPr lang="fr-FR" dirty="0"/>
                    </a:p>
                  </a:txBody>
                  <a:tcPr anchor="ctr"/>
                </a:tc>
              </a:tr>
              <a:tr h="2196244">
                <a:tc>
                  <a:txBody>
                    <a:bodyPr/>
                    <a:lstStyle/>
                    <a:p>
                      <a:pPr algn="ctr"/>
                      <a:r>
                        <a:rPr lang="fr-FR" dirty="0" smtClean="0"/>
                        <a:t>masculin</a:t>
                      </a:r>
                      <a:endParaRPr lang="fr-FR" dirty="0"/>
                    </a:p>
                  </a:txBody>
                  <a:tcPr anchor="ctr"/>
                </a:tc>
                <a:tc>
                  <a:txBody>
                    <a:bodyPr/>
                    <a:lstStyle/>
                    <a:p>
                      <a:pPr algn="ctr"/>
                      <a:endParaRPr lang="fr-FR" dirty="0"/>
                    </a:p>
                  </a:txBody>
                  <a:tcPr anchor="ctr"/>
                </a:tc>
                <a:tc>
                  <a:txBody>
                    <a:bodyPr/>
                    <a:lstStyle/>
                    <a:p>
                      <a:pPr algn="ctr"/>
                      <a:endParaRPr lang="fr-FR"/>
                    </a:p>
                  </a:txBody>
                  <a:tcPr anchor="ctr"/>
                </a:tc>
              </a:tr>
              <a:tr h="2052228">
                <a:tc>
                  <a:txBody>
                    <a:bodyPr/>
                    <a:lstStyle/>
                    <a:p>
                      <a:pPr algn="ctr"/>
                      <a:r>
                        <a:rPr lang="fr-FR" dirty="0" smtClean="0"/>
                        <a:t>féminin</a:t>
                      </a:r>
                      <a:endParaRPr lang="fr-FR" dirty="0"/>
                    </a:p>
                  </a:txBody>
                  <a:tcPr anchor="ctr"/>
                </a:tc>
                <a:tc>
                  <a:txBody>
                    <a:bodyPr/>
                    <a:lstStyle/>
                    <a:p>
                      <a:pPr algn="ctr"/>
                      <a:endParaRPr lang="fr-FR" dirty="0"/>
                    </a:p>
                  </a:txBody>
                  <a:tcPr anchor="ctr"/>
                </a:tc>
                <a:tc>
                  <a:txBody>
                    <a:bodyPr/>
                    <a:lstStyle/>
                    <a:p>
                      <a:pPr algn="ctr"/>
                      <a:endParaRPr lang="fr-FR" dirty="0"/>
                    </a:p>
                  </a:txBody>
                  <a:tcPr anchor="ctr"/>
                </a:tc>
              </a:tr>
            </a:tbl>
          </a:graphicData>
        </a:graphic>
      </p:graphicFrame>
    </p:spTree>
    <p:extLst>
      <p:ext uri="{BB962C8B-B14F-4D97-AF65-F5344CB8AC3E}">
        <p14:creationId xmlns:p14="http://schemas.microsoft.com/office/powerpoint/2010/main" val="4204240488"/>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texte 1"/>
          <p:cNvSpPr>
            <a:spLocks noGrp="1"/>
          </p:cNvSpPr>
          <p:nvPr>
            <p:ph type="body" sz="quarter" idx="10"/>
          </p:nvPr>
        </p:nvSpPr>
        <p:spPr/>
        <p:txBody>
          <a:bodyPr/>
          <a:lstStyle/>
          <a:p>
            <a:r>
              <a:rPr lang="fr-FR" dirty="0" smtClean="0"/>
              <a:t>Transforme au singulier les groupes de mots déjà au pluriel.</a:t>
            </a:r>
          </a:p>
          <a:p>
            <a:r>
              <a:rPr lang="fr-FR" dirty="0" smtClean="0"/>
              <a:t>Ou, transforme au pluriel les groupes de mots au singulier.</a:t>
            </a:r>
            <a:endParaRPr lang="fr-FR" dirty="0"/>
          </a:p>
        </p:txBody>
      </p:sp>
      <p:sp>
        <p:nvSpPr>
          <p:cNvPr id="3" name="Espace réservé du texte 2"/>
          <p:cNvSpPr>
            <a:spLocks noGrp="1"/>
          </p:cNvSpPr>
          <p:nvPr>
            <p:ph type="body" sz="quarter" idx="11"/>
          </p:nvPr>
        </p:nvSpPr>
        <p:spPr>
          <a:xfrm>
            <a:off x="130993" y="836712"/>
            <a:ext cx="9643246" cy="5905401"/>
          </a:xfrm>
        </p:spPr>
        <p:txBody>
          <a:bodyPr/>
          <a:lstStyle/>
          <a:p>
            <a:pPr lvl="1">
              <a:lnSpc>
                <a:spcPct val="240000"/>
              </a:lnSpc>
            </a:pPr>
            <a:r>
              <a:rPr lang="fr-FR" dirty="0"/>
              <a:t> ²l’eau  </a:t>
            </a:r>
            <a:r>
              <a:rPr lang="fr-FR" dirty="0" smtClean="0"/>
              <a:t>verte	</a:t>
            </a:r>
            <a:r>
              <a:rPr lang="fr-FR" dirty="0" smtClean="0">
                <a:sym typeface="Symbol"/>
              </a:rPr>
              <a:t></a:t>
            </a:r>
            <a:r>
              <a:rPr lang="fr-FR" dirty="0" smtClean="0">
                <a:sym typeface="Wingdings" panose="05000000000000000000" pitchFamily="2" charset="2"/>
              </a:rPr>
              <a:t> </a:t>
            </a:r>
            <a:endParaRPr lang="fr-FR" dirty="0"/>
          </a:p>
          <a:p>
            <a:pPr lvl="1">
              <a:lnSpc>
                <a:spcPct val="240000"/>
              </a:lnSpc>
            </a:pPr>
            <a:r>
              <a:rPr lang="fr-FR" dirty="0"/>
              <a:t> </a:t>
            </a:r>
            <a:r>
              <a:rPr lang="fr-FR" dirty="0" err="1"/>
              <a:t>²le</a:t>
            </a:r>
            <a:r>
              <a:rPr lang="fr-FR" dirty="0"/>
              <a:t>  </a:t>
            </a:r>
            <a:r>
              <a:rPr lang="fr-FR" dirty="0" err="1" smtClean="0"/>
              <a:t>²car</a:t>
            </a:r>
            <a:r>
              <a:rPr lang="fr-FR" dirty="0"/>
              <a:t>	</a:t>
            </a:r>
            <a:r>
              <a:rPr lang="fr-FR" dirty="0">
                <a:sym typeface="Symbol"/>
              </a:rPr>
              <a:t></a:t>
            </a:r>
            <a:r>
              <a:rPr lang="fr-FR" dirty="0">
                <a:sym typeface="Wingdings" panose="05000000000000000000" pitchFamily="2" charset="2"/>
              </a:rPr>
              <a:t> </a:t>
            </a:r>
            <a:endParaRPr lang="fr-FR" dirty="0"/>
          </a:p>
          <a:p>
            <a:pPr lvl="1">
              <a:lnSpc>
                <a:spcPct val="240000"/>
              </a:lnSpc>
            </a:pPr>
            <a:r>
              <a:rPr lang="fr-FR" dirty="0"/>
              <a:t> </a:t>
            </a:r>
            <a:r>
              <a:rPr lang="fr-FR" dirty="0" err="1"/>
              <a:t>²le</a:t>
            </a:r>
            <a:r>
              <a:rPr lang="fr-FR" dirty="0"/>
              <a:t>  </a:t>
            </a:r>
            <a:r>
              <a:rPr lang="fr-FR" dirty="0" err="1"/>
              <a:t>²chauffeur</a:t>
            </a:r>
            <a:r>
              <a:rPr lang="fr-FR" dirty="0"/>
              <a:t>  </a:t>
            </a:r>
            <a:r>
              <a:rPr lang="fr-FR" dirty="0" err="1" smtClean="0"/>
              <a:t>²prudent</a:t>
            </a:r>
            <a:r>
              <a:rPr lang="fr-FR" dirty="0"/>
              <a:t>	</a:t>
            </a:r>
            <a:r>
              <a:rPr lang="fr-FR" dirty="0">
                <a:sym typeface="Symbol"/>
              </a:rPr>
              <a:t></a:t>
            </a:r>
            <a:r>
              <a:rPr lang="fr-FR" dirty="0">
                <a:sym typeface="Wingdings" panose="05000000000000000000" pitchFamily="2" charset="2"/>
              </a:rPr>
              <a:t> </a:t>
            </a:r>
            <a:endParaRPr lang="fr-FR" dirty="0"/>
          </a:p>
          <a:p>
            <a:pPr lvl="1">
              <a:lnSpc>
                <a:spcPct val="240000"/>
              </a:lnSpc>
            </a:pPr>
            <a:r>
              <a:rPr lang="fr-FR" dirty="0" err="1"/>
              <a:t>²un</a:t>
            </a:r>
            <a:r>
              <a:rPr lang="fr-FR" dirty="0"/>
              <a:t>  </a:t>
            </a:r>
            <a:r>
              <a:rPr lang="fr-FR" dirty="0" err="1" smtClean="0"/>
              <a:t>²pneu</a:t>
            </a:r>
            <a:r>
              <a:rPr lang="fr-FR" dirty="0"/>
              <a:t>	</a:t>
            </a:r>
            <a:r>
              <a:rPr lang="fr-FR" dirty="0">
                <a:sym typeface="Symbol"/>
              </a:rPr>
              <a:t></a:t>
            </a:r>
            <a:r>
              <a:rPr lang="fr-FR" dirty="0">
                <a:sym typeface="Wingdings" panose="05000000000000000000" pitchFamily="2" charset="2"/>
              </a:rPr>
              <a:t> </a:t>
            </a:r>
            <a:endParaRPr lang="fr-FR" dirty="0"/>
          </a:p>
          <a:p>
            <a:pPr lvl="1">
              <a:lnSpc>
                <a:spcPct val="240000"/>
              </a:lnSpc>
            </a:pPr>
            <a:r>
              <a:rPr lang="fr-FR" dirty="0" err="1"/>
              <a:t>²le</a:t>
            </a:r>
            <a:r>
              <a:rPr lang="fr-FR" dirty="0"/>
              <a:t>$  </a:t>
            </a:r>
            <a:r>
              <a:rPr lang="fr-FR" dirty="0" err="1" smtClean="0"/>
              <a:t>²grosse</a:t>
            </a:r>
            <a:r>
              <a:rPr lang="fr-FR" dirty="0"/>
              <a:t>$  </a:t>
            </a:r>
            <a:r>
              <a:rPr lang="fr-FR" dirty="0" err="1"/>
              <a:t>²roue</a:t>
            </a:r>
            <a:r>
              <a:rPr lang="fr-FR" dirty="0" smtClean="0"/>
              <a:t>$</a:t>
            </a:r>
            <a:r>
              <a:rPr lang="fr-FR" dirty="0"/>
              <a:t>	</a:t>
            </a:r>
            <a:r>
              <a:rPr lang="fr-FR" dirty="0">
                <a:sym typeface="Symbol"/>
              </a:rPr>
              <a:t></a:t>
            </a:r>
            <a:r>
              <a:rPr lang="fr-FR" dirty="0">
                <a:sym typeface="Wingdings" panose="05000000000000000000" pitchFamily="2" charset="2"/>
              </a:rPr>
              <a:t> </a:t>
            </a:r>
            <a:endParaRPr lang="fr-FR" dirty="0"/>
          </a:p>
          <a:p>
            <a:pPr lvl="1">
              <a:lnSpc>
                <a:spcPct val="240000"/>
              </a:lnSpc>
            </a:pPr>
            <a:r>
              <a:rPr lang="fr-FR" dirty="0" err="1"/>
              <a:t>²le</a:t>
            </a:r>
            <a:r>
              <a:rPr lang="fr-FR" dirty="0"/>
              <a:t>$  </a:t>
            </a:r>
            <a:r>
              <a:rPr lang="fr-FR" dirty="0" err="1" smtClean="0"/>
              <a:t>²courageux</a:t>
            </a:r>
            <a:r>
              <a:rPr lang="fr-FR" dirty="0" smtClean="0"/>
              <a:t>  </a:t>
            </a:r>
            <a:r>
              <a:rPr lang="fr-FR" dirty="0" err="1"/>
              <a:t>²pompier</a:t>
            </a:r>
            <a:r>
              <a:rPr lang="fr-FR" dirty="0" smtClean="0"/>
              <a:t>$</a:t>
            </a:r>
            <a:r>
              <a:rPr lang="fr-FR" dirty="0"/>
              <a:t>	</a:t>
            </a:r>
            <a:r>
              <a:rPr lang="fr-FR" dirty="0">
                <a:sym typeface="Symbol"/>
              </a:rPr>
              <a:t></a:t>
            </a:r>
            <a:r>
              <a:rPr lang="fr-FR" dirty="0">
                <a:sym typeface="Wingdings" panose="05000000000000000000" pitchFamily="2" charset="2"/>
              </a:rPr>
              <a:t> </a:t>
            </a:r>
            <a:endParaRPr lang="fr-FR" dirty="0"/>
          </a:p>
        </p:txBody>
      </p:sp>
      <p:sp>
        <p:nvSpPr>
          <p:cNvPr id="4" name="Espace réservé du texte 3"/>
          <p:cNvSpPr>
            <a:spLocks noGrp="1"/>
          </p:cNvSpPr>
          <p:nvPr>
            <p:ph type="body" sz="quarter" idx="12"/>
          </p:nvPr>
        </p:nvSpPr>
        <p:spPr/>
        <p:txBody>
          <a:bodyPr/>
          <a:lstStyle/>
          <a:p>
            <a:r>
              <a:rPr lang="fr-FR" dirty="0" smtClean="0"/>
              <a:t>Le groupe nominal</a:t>
            </a:r>
            <a:endParaRPr lang="fr-FR" dirty="0"/>
          </a:p>
        </p:txBody>
      </p:sp>
    </p:spTree>
    <p:extLst>
      <p:ext uri="{BB962C8B-B14F-4D97-AF65-F5344CB8AC3E}">
        <p14:creationId xmlns:p14="http://schemas.microsoft.com/office/powerpoint/2010/main" val="3218686035"/>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ZoneTexte 3"/>
          <p:cNvSpPr txBox="1"/>
          <p:nvPr/>
        </p:nvSpPr>
        <p:spPr>
          <a:xfrm rot="20759357">
            <a:off x="2222161" y="1975099"/>
            <a:ext cx="1853182" cy="1482223"/>
          </a:xfrm>
          <a:prstGeom prst="rect">
            <a:avLst/>
          </a:prstGeom>
          <a:noFill/>
        </p:spPr>
        <p:txBody>
          <a:bodyPr wrap="square" rtlCol="0">
            <a:spAutoFit/>
          </a:bodyPr>
          <a:lstStyle/>
          <a:p>
            <a:pPr algn="ctr"/>
            <a:r>
              <a:rPr lang="fr-FR" sz="4500" dirty="0" smtClean="0">
                <a:latin typeface="Lilly" pitchFamily="2" charset="0"/>
              </a:rPr>
              <a:t>Jour</a:t>
            </a:r>
          </a:p>
          <a:p>
            <a:pPr algn="ctr"/>
            <a:r>
              <a:rPr lang="fr-FR" sz="4500" dirty="0" smtClean="0">
                <a:latin typeface="Lilly" pitchFamily="2" charset="0"/>
              </a:rPr>
              <a:t>3</a:t>
            </a:r>
            <a:endParaRPr lang="fr-FR" sz="4500" dirty="0">
              <a:latin typeface="Lilly" pitchFamily="2" charset="0"/>
            </a:endParaRPr>
          </a:p>
        </p:txBody>
      </p:sp>
    </p:spTree>
    <p:extLst>
      <p:ext uri="{BB962C8B-B14F-4D97-AF65-F5344CB8AC3E}">
        <p14:creationId xmlns:p14="http://schemas.microsoft.com/office/powerpoint/2010/main" val="1610215892"/>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texte 1"/>
          <p:cNvSpPr>
            <a:spLocks noGrp="1"/>
          </p:cNvSpPr>
          <p:nvPr>
            <p:ph type="body" sz="quarter" idx="10"/>
          </p:nvPr>
        </p:nvSpPr>
        <p:spPr/>
        <p:txBody>
          <a:bodyPr/>
          <a:lstStyle/>
          <a:p>
            <a:r>
              <a:rPr lang="fr-FR" dirty="0" smtClean="0"/>
              <a:t>Chercher le sens du mot « alerte » dans le dictionnaire.</a:t>
            </a:r>
          </a:p>
          <a:p>
            <a:r>
              <a:rPr lang="fr-FR" dirty="0" smtClean="0"/>
              <a:t>Trouver un synonyme.</a:t>
            </a:r>
          </a:p>
          <a:p>
            <a:endParaRPr lang="fr-FR" dirty="0" smtClean="0"/>
          </a:p>
          <a:p>
            <a:endParaRPr lang="fr-FR" dirty="0"/>
          </a:p>
          <a:p>
            <a:r>
              <a:rPr lang="fr-FR" dirty="0" smtClean="0"/>
              <a:t>Chercher les différents sens du mot « sirène ».</a:t>
            </a:r>
          </a:p>
          <a:p>
            <a:r>
              <a:rPr lang="fr-FR" dirty="0" smtClean="0"/>
              <a:t>Noter que les deux sens sont réellement différents : ils désignent deux choses différentes.</a:t>
            </a:r>
            <a:endParaRPr lang="fr-FR" dirty="0"/>
          </a:p>
        </p:txBody>
      </p:sp>
      <p:sp>
        <p:nvSpPr>
          <p:cNvPr id="3" name="Espace réservé du texte 2"/>
          <p:cNvSpPr>
            <a:spLocks noGrp="1"/>
          </p:cNvSpPr>
          <p:nvPr>
            <p:ph type="body" sz="quarter" idx="11"/>
          </p:nvPr>
        </p:nvSpPr>
        <p:spPr/>
        <p:txBody>
          <a:bodyPr/>
          <a:lstStyle/>
          <a:p>
            <a:r>
              <a:rPr lang="fr-FR" dirty="0" smtClean="0"/>
              <a:t>Vocabulaire</a:t>
            </a:r>
            <a:endParaRPr lang="fr-FR" dirty="0"/>
          </a:p>
        </p:txBody>
      </p:sp>
    </p:spTree>
    <p:extLst>
      <p:ext uri="{BB962C8B-B14F-4D97-AF65-F5344CB8AC3E}">
        <p14:creationId xmlns:p14="http://schemas.microsoft.com/office/powerpoint/2010/main" val="1642283602"/>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texte 1"/>
          <p:cNvSpPr>
            <a:spLocks noGrp="1"/>
          </p:cNvSpPr>
          <p:nvPr>
            <p:ph type="body" sz="quarter" idx="10"/>
          </p:nvPr>
        </p:nvSpPr>
        <p:spPr/>
        <p:txBody>
          <a:bodyPr/>
          <a:lstStyle/>
          <a:p>
            <a:r>
              <a:rPr lang="fr-FR" dirty="0" smtClean="0"/>
              <a:t>Transforme la phrase suivante en une phrase interrogative, de deux manières :</a:t>
            </a:r>
          </a:p>
          <a:p>
            <a:pPr lvl="2">
              <a:lnSpc>
                <a:spcPct val="150000"/>
              </a:lnSpc>
            </a:pPr>
            <a:r>
              <a:rPr lang="fr-FR" dirty="0" err="1" smtClean="0"/>
              <a:t>T²u</a:t>
            </a:r>
            <a:r>
              <a:rPr lang="fr-FR" dirty="0" smtClean="0"/>
              <a:t> e$ </a:t>
            </a:r>
            <a:r>
              <a:rPr lang="fr-FR" dirty="0" err="1" smtClean="0"/>
              <a:t>²descendu</a:t>
            </a:r>
            <a:r>
              <a:rPr lang="fr-FR" dirty="0" smtClean="0"/>
              <a:t> </a:t>
            </a:r>
            <a:r>
              <a:rPr lang="fr-FR" dirty="0" err="1" smtClean="0"/>
              <a:t>²du</a:t>
            </a:r>
            <a:r>
              <a:rPr lang="fr-FR" dirty="0" smtClean="0"/>
              <a:t> </a:t>
            </a:r>
            <a:r>
              <a:rPr lang="fr-FR" dirty="0" err="1" smtClean="0"/>
              <a:t>²car</a:t>
            </a:r>
            <a:r>
              <a:rPr lang="fr-FR" dirty="0" smtClean="0"/>
              <a:t> </a:t>
            </a:r>
            <a:r>
              <a:rPr lang="fr-FR" dirty="0" err="1" smtClean="0"/>
              <a:t>²rapidement</a:t>
            </a:r>
            <a:r>
              <a:rPr lang="fr-FR" dirty="0" smtClean="0"/>
              <a:t>.</a:t>
            </a:r>
          </a:p>
          <a:p>
            <a:endParaRPr lang="fr-FR" dirty="0"/>
          </a:p>
          <a:p>
            <a:r>
              <a:rPr lang="fr-FR" dirty="0" smtClean="0"/>
              <a:t>Transforme les phrases en changeant « je » en « nous » et « tu » en « vous » (dans la même phrase).</a:t>
            </a:r>
            <a:r>
              <a:rPr lang="fr-FR" u="none" dirty="0" smtClean="0"/>
              <a:t> Utilise les affiches de verbes de la classe.</a:t>
            </a:r>
          </a:p>
          <a:p>
            <a:pPr lvl="2">
              <a:lnSpc>
                <a:spcPct val="150000"/>
              </a:lnSpc>
            </a:pPr>
            <a:r>
              <a:rPr lang="fr-FR" u="sng" dirty="0" smtClean="0"/>
              <a:t>J’</a:t>
            </a:r>
            <a:r>
              <a:rPr lang="fr-FR" dirty="0" err="1" smtClean="0"/>
              <a:t>²ai</a:t>
            </a:r>
            <a:r>
              <a:rPr lang="fr-FR" dirty="0" smtClean="0"/>
              <a:t> </a:t>
            </a:r>
            <a:r>
              <a:rPr lang="fr-FR" dirty="0" err="1" smtClean="0"/>
              <a:t>²un</a:t>
            </a:r>
            <a:r>
              <a:rPr lang="fr-FR" dirty="0" smtClean="0"/>
              <a:t> </a:t>
            </a:r>
            <a:r>
              <a:rPr lang="fr-FR" dirty="0" err="1" smtClean="0"/>
              <a:t>²joli</a:t>
            </a:r>
            <a:r>
              <a:rPr lang="fr-FR" dirty="0" smtClean="0"/>
              <a:t> </a:t>
            </a:r>
            <a:r>
              <a:rPr lang="fr-FR" dirty="0"/>
              <a:t>vélo </a:t>
            </a:r>
            <a:r>
              <a:rPr lang="fr-FR" dirty="0" smtClean="0"/>
              <a:t>neuf , mai$ </a:t>
            </a:r>
            <a:r>
              <a:rPr lang="fr-FR" dirty="0" err="1" smtClean="0"/>
              <a:t>²toi</a:t>
            </a:r>
            <a:r>
              <a:rPr lang="fr-FR" dirty="0" smtClean="0"/>
              <a:t> , </a:t>
            </a:r>
            <a:r>
              <a:rPr lang="fr-FR" u="sng" dirty="0" err="1" smtClean="0"/>
              <a:t>²tu</a:t>
            </a:r>
            <a:r>
              <a:rPr lang="fr-FR" dirty="0" smtClean="0"/>
              <a:t> </a:t>
            </a:r>
            <a:r>
              <a:rPr lang="fr-FR" dirty="0" err="1" smtClean="0"/>
              <a:t>²a</a:t>
            </a:r>
            <a:r>
              <a:rPr lang="fr-FR" dirty="0" smtClean="0"/>
              <a:t>$ </a:t>
            </a:r>
            <a:r>
              <a:rPr lang="fr-FR" dirty="0" err="1" smtClean="0"/>
              <a:t>²un</a:t>
            </a:r>
            <a:r>
              <a:rPr lang="fr-FR" dirty="0" smtClean="0"/>
              <a:t> nouveau </a:t>
            </a:r>
            <a:r>
              <a:rPr lang="fr-FR" dirty="0" err="1" smtClean="0"/>
              <a:t>²ballon</a:t>
            </a:r>
            <a:r>
              <a:rPr lang="fr-FR" dirty="0" smtClean="0"/>
              <a:t>.</a:t>
            </a:r>
            <a:endParaRPr lang="fr-FR" dirty="0"/>
          </a:p>
          <a:p>
            <a:pPr lvl="2">
              <a:lnSpc>
                <a:spcPct val="150000"/>
              </a:lnSpc>
            </a:pPr>
            <a:r>
              <a:rPr lang="fr-FR" u="sng" dirty="0"/>
              <a:t>Je</a:t>
            </a:r>
            <a:r>
              <a:rPr lang="fr-FR" dirty="0"/>
              <a:t> </a:t>
            </a:r>
            <a:r>
              <a:rPr lang="fr-FR" dirty="0" err="1" smtClean="0"/>
              <a:t>²sui</a:t>
            </a:r>
            <a:r>
              <a:rPr lang="fr-FR" dirty="0" smtClean="0"/>
              <a:t>$ </a:t>
            </a:r>
            <a:r>
              <a:rPr lang="fr-FR" dirty="0" err="1" smtClean="0"/>
              <a:t>²le</a:t>
            </a:r>
            <a:r>
              <a:rPr lang="fr-FR" dirty="0" smtClean="0"/>
              <a:t> </a:t>
            </a:r>
            <a:r>
              <a:rPr lang="fr-FR" dirty="0"/>
              <a:t>meilleur </a:t>
            </a:r>
            <a:r>
              <a:rPr lang="fr-FR" dirty="0" err="1" smtClean="0"/>
              <a:t>²cycliste</a:t>
            </a:r>
            <a:r>
              <a:rPr lang="fr-FR" dirty="0" smtClean="0"/>
              <a:t> </a:t>
            </a:r>
            <a:r>
              <a:rPr lang="fr-FR" dirty="0" err="1" smtClean="0"/>
              <a:t>²de</a:t>
            </a:r>
            <a:r>
              <a:rPr lang="fr-FR" dirty="0" smtClean="0"/>
              <a:t> ²l’école et </a:t>
            </a:r>
            <a:r>
              <a:rPr lang="fr-FR" dirty="0" err="1" smtClean="0"/>
              <a:t>²toi</a:t>
            </a:r>
            <a:r>
              <a:rPr lang="fr-FR" dirty="0" smtClean="0"/>
              <a:t> , </a:t>
            </a:r>
            <a:r>
              <a:rPr lang="fr-FR" u="sng" dirty="0" err="1" smtClean="0"/>
              <a:t>²tu</a:t>
            </a:r>
            <a:r>
              <a:rPr lang="fr-FR" dirty="0" smtClean="0"/>
              <a:t> e$ </a:t>
            </a:r>
            <a:r>
              <a:rPr lang="fr-FR" dirty="0" err="1" smtClean="0"/>
              <a:t>²un</a:t>
            </a:r>
            <a:r>
              <a:rPr lang="fr-FR" dirty="0" smtClean="0"/>
              <a:t> </a:t>
            </a:r>
            <a:r>
              <a:rPr lang="fr-FR" dirty="0" err="1" smtClean="0"/>
              <a:t>²grand</a:t>
            </a:r>
            <a:r>
              <a:rPr lang="fr-FR" dirty="0" smtClean="0"/>
              <a:t> </a:t>
            </a:r>
            <a:r>
              <a:rPr lang="fr-FR" dirty="0" err="1" smtClean="0"/>
              <a:t>²footballeur</a:t>
            </a:r>
            <a:r>
              <a:rPr lang="fr-FR" dirty="0" smtClean="0"/>
              <a:t>.</a:t>
            </a:r>
            <a:endParaRPr lang="fr-FR" dirty="0"/>
          </a:p>
          <a:p>
            <a:endParaRPr lang="fr-FR" dirty="0" smtClean="0"/>
          </a:p>
          <a:p>
            <a:endParaRPr lang="fr-FR" dirty="0"/>
          </a:p>
          <a:p>
            <a:endParaRPr lang="fr-FR" dirty="0" smtClean="0"/>
          </a:p>
          <a:p>
            <a:r>
              <a:rPr lang="fr-FR" u="none" dirty="0" smtClean="0"/>
              <a:t>Reste des exercices sur feuille.</a:t>
            </a:r>
          </a:p>
        </p:txBody>
      </p:sp>
      <p:pic>
        <p:nvPicPr>
          <p:cNvPr id="3" name="Imag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1728" y="587625"/>
            <a:ext cx="508221" cy="585168"/>
          </a:xfrm>
          <a:prstGeom prst="rect">
            <a:avLst/>
          </a:prstGeom>
        </p:spPr>
      </p:pic>
      <p:pic>
        <p:nvPicPr>
          <p:cNvPr id="4" name="Imag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31728" y="1736812"/>
            <a:ext cx="508221" cy="585168"/>
          </a:xfrm>
          <a:prstGeom prst="rect">
            <a:avLst/>
          </a:prstGeom>
        </p:spPr>
      </p:pic>
      <p:pic>
        <p:nvPicPr>
          <p:cNvPr id="6" name="Imag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233423" y="3072742"/>
            <a:ext cx="508221" cy="585168"/>
          </a:xfrm>
          <a:prstGeom prst="rect">
            <a:avLst/>
          </a:prstGeom>
        </p:spPr>
      </p:pic>
      <p:pic>
        <p:nvPicPr>
          <p:cNvPr id="7" name="Image 6"/>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233423" y="4174371"/>
            <a:ext cx="508221" cy="585168"/>
          </a:xfrm>
          <a:prstGeom prst="rect">
            <a:avLst/>
          </a:prstGeom>
        </p:spPr>
      </p:pic>
      <p:pic>
        <p:nvPicPr>
          <p:cNvPr id="8" name="Image 7"/>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25202" y="2168274"/>
            <a:ext cx="508221" cy="585168"/>
          </a:xfrm>
          <a:prstGeom prst="rect">
            <a:avLst/>
          </a:prstGeom>
        </p:spPr>
      </p:pic>
    </p:spTree>
    <p:extLst>
      <p:ext uri="{BB962C8B-B14F-4D97-AF65-F5344CB8AC3E}">
        <p14:creationId xmlns:p14="http://schemas.microsoft.com/office/powerpoint/2010/main" val="291362852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4"/>
          <p:cNvSpPr>
            <a:spLocks noGrp="1"/>
          </p:cNvSpPr>
          <p:nvPr>
            <p:ph type="title"/>
          </p:nvPr>
        </p:nvSpPr>
        <p:spPr/>
        <p:txBody>
          <a:bodyPr/>
          <a:lstStyle/>
          <a:p>
            <a:r>
              <a:rPr lang="fr-FR" dirty="0" smtClean="0"/>
              <a:t>L’accident</a:t>
            </a:r>
            <a:endParaRPr lang="fr-FR" dirty="0"/>
          </a:p>
        </p:txBody>
      </p:sp>
      <p:sp>
        <p:nvSpPr>
          <p:cNvPr id="6" name="Espace réservé du texte 5"/>
          <p:cNvSpPr>
            <a:spLocks noGrp="1"/>
          </p:cNvSpPr>
          <p:nvPr>
            <p:ph type="body" sz="quarter" idx="10"/>
          </p:nvPr>
        </p:nvSpPr>
        <p:spPr/>
        <p:txBody>
          <a:bodyPr/>
          <a:lstStyle/>
          <a:p>
            <a:pPr>
              <a:lnSpc>
                <a:spcPct val="145000"/>
              </a:lnSpc>
            </a:pPr>
            <a:r>
              <a:rPr lang="fr-FR" dirty="0"/>
              <a:t>Hier,   comme   tous   les   mardis,   le   car   est   arrivé   à   9   heures.   Les   élèves   de   notre   classe   sont   montés   pour   aller   à   la   piscine.   Le   chauffeur   a   démarré.   Le   car   est   sorti   du   village   puis   il   a   roulé   sur   la   route   qui   longe   le   canal.</a:t>
            </a:r>
          </a:p>
          <a:p>
            <a:pPr>
              <a:lnSpc>
                <a:spcPct val="145000"/>
              </a:lnSpc>
            </a:pPr>
            <a:r>
              <a:rPr lang="fr-FR" dirty="0"/>
              <a:t>Il   faisait   beau,   tous   les   élèves   bavardaient   tranquillement,   quand   tout   à   coup,   un   pneu   du   car   a   éclaté.   Le   car   a   quitté   la   route   et   </a:t>
            </a:r>
            <a:r>
              <a:rPr lang="fr-FR" dirty="0" smtClean="0"/>
              <a:t>il   a   </a:t>
            </a:r>
            <a:r>
              <a:rPr lang="fr-FR" dirty="0"/>
              <a:t>plongé   dans   l’eau   verte   du   canal.   Tout   de   suite,   l’eau   est   entrée   par   les   fenêtres   ouvertes   pendant   que   le   car   s’enfonçait.   Le   chauffeur   et   la   maitresse   se   sont   levés   et   ont   dit   :   </a:t>
            </a:r>
          </a:p>
          <a:p>
            <a:pPr>
              <a:lnSpc>
                <a:spcPct val="145000"/>
              </a:lnSpc>
            </a:pPr>
            <a:r>
              <a:rPr lang="fr-FR" dirty="0"/>
              <a:t>–   Ne   vous   affolez   pas,   ce   n’est   pas   profond   !   </a:t>
            </a:r>
          </a:p>
          <a:p>
            <a:pPr>
              <a:lnSpc>
                <a:spcPct val="145000"/>
              </a:lnSpc>
            </a:pPr>
            <a:r>
              <a:rPr lang="fr-FR" dirty="0"/>
              <a:t>En   effet,   les   roues   ont   vite   touché   le   fond   et   le   car   n’a   plus   bougé.   Nous   avons   alors   grimpé   sur   les   sièges.   Nous   avons   attendu   quelques   minutes.   Puis   nous   avons   entendu   la   sirène   des   pompiers.   Ils   ont   lancé   un   pont   de   cordes   et   nous   avons   quitté   le   car</a:t>
            </a:r>
            <a:r>
              <a:rPr lang="fr-FR" dirty="0" smtClean="0"/>
              <a:t>.</a:t>
            </a:r>
            <a:endParaRPr lang="fr-FR" dirty="0"/>
          </a:p>
        </p:txBody>
      </p:sp>
    </p:spTree>
    <p:extLst>
      <p:ext uri="{BB962C8B-B14F-4D97-AF65-F5344CB8AC3E}">
        <p14:creationId xmlns:p14="http://schemas.microsoft.com/office/powerpoint/2010/main" val="133374857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texte 3"/>
          <p:cNvSpPr>
            <a:spLocks noGrp="1"/>
          </p:cNvSpPr>
          <p:nvPr>
            <p:ph type="body" sz="quarter" idx="10"/>
          </p:nvPr>
        </p:nvSpPr>
        <p:spPr/>
        <p:txBody>
          <a:bodyPr/>
          <a:lstStyle/>
          <a:p>
            <a:r>
              <a:rPr lang="fr-FR" dirty="0" smtClean="0"/>
              <a:t>* Lecture silencieuse du texte.</a:t>
            </a:r>
          </a:p>
          <a:p>
            <a:r>
              <a:rPr lang="fr-FR" dirty="0" smtClean="0"/>
              <a:t>Puis lecture collective du texte une fois.</a:t>
            </a:r>
          </a:p>
          <a:p>
            <a:endParaRPr lang="fr-FR" dirty="0"/>
          </a:p>
          <a:p>
            <a:r>
              <a:rPr lang="fr-FR" dirty="0" smtClean="0"/>
              <a:t>* Compréhension collective orale (pas de questions écrites cette semaine) :</a:t>
            </a:r>
          </a:p>
          <a:p>
            <a:pPr marL="546100" lvl="1" indent="-342900">
              <a:buFont typeface="+mj-lt"/>
              <a:buAutoNum type="arabicParenR"/>
            </a:pPr>
            <a:r>
              <a:rPr lang="fr-FR" dirty="0"/>
              <a:t>Qui raconte cette histoire ?</a:t>
            </a:r>
          </a:p>
          <a:p>
            <a:pPr marL="546100" lvl="1" indent="-342900">
              <a:buFont typeface="+mj-lt"/>
              <a:buAutoNum type="arabicParenR"/>
            </a:pPr>
            <a:r>
              <a:rPr lang="fr-FR" dirty="0"/>
              <a:t>Quand s’est-elle déroulée ?</a:t>
            </a:r>
          </a:p>
          <a:p>
            <a:pPr marL="546100" lvl="1" indent="-342900">
              <a:buFont typeface="+mj-lt"/>
              <a:buAutoNum type="arabicParenR"/>
            </a:pPr>
            <a:r>
              <a:rPr lang="fr-FR" dirty="0"/>
              <a:t>Où l’accident s’est-il produit ?</a:t>
            </a:r>
          </a:p>
          <a:p>
            <a:pPr marL="546100" lvl="1" indent="-342900">
              <a:buFont typeface="+mj-lt"/>
              <a:buAutoNum type="arabicParenR"/>
            </a:pPr>
            <a:r>
              <a:rPr lang="fr-FR" dirty="0"/>
              <a:t>Qu’est-il arrivé ?</a:t>
            </a:r>
          </a:p>
          <a:p>
            <a:pPr marL="546100" lvl="1" indent="-342900">
              <a:buFont typeface="+mj-lt"/>
              <a:buAutoNum type="arabicParenR"/>
            </a:pPr>
            <a:r>
              <a:rPr lang="fr-FR" dirty="0"/>
              <a:t>Comment les élèves sont-ils sortis du car </a:t>
            </a:r>
            <a:r>
              <a:rPr lang="fr-FR" dirty="0" smtClean="0"/>
              <a:t>?</a:t>
            </a:r>
            <a:endParaRPr lang="fr-FR" dirty="0"/>
          </a:p>
        </p:txBody>
      </p:sp>
      <p:sp>
        <p:nvSpPr>
          <p:cNvPr id="5" name="Espace réservé du texte 4"/>
          <p:cNvSpPr>
            <a:spLocks noGrp="1"/>
          </p:cNvSpPr>
          <p:nvPr>
            <p:ph type="body" sz="quarter" idx="11"/>
          </p:nvPr>
        </p:nvSpPr>
        <p:spPr/>
        <p:txBody>
          <a:bodyPr/>
          <a:lstStyle/>
          <a:p>
            <a:r>
              <a:rPr lang="fr-FR" dirty="0" smtClean="0"/>
              <a:t>Compréhension</a:t>
            </a:r>
            <a:endParaRPr lang="fr-FR" dirty="0"/>
          </a:p>
        </p:txBody>
      </p:sp>
    </p:spTree>
    <p:extLst>
      <p:ext uri="{BB962C8B-B14F-4D97-AF65-F5344CB8AC3E}">
        <p14:creationId xmlns:p14="http://schemas.microsoft.com/office/powerpoint/2010/main" val="15545587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texte 3"/>
          <p:cNvSpPr>
            <a:spLocks noGrp="1"/>
          </p:cNvSpPr>
          <p:nvPr>
            <p:ph type="body" sz="quarter" idx="10"/>
          </p:nvPr>
        </p:nvSpPr>
        <p:spPr/>
        <p:txBody>
          <a:bodyPr/>
          <a:lstStyle/>
          <a:p>
            <a:pPr lvl="4"/>
            <a:r>
              <a:rPr lang="fr-FR" dirty="0">
                <a:sym typeface="Wingdings" panose="05000000000000000000" pitchFamily="2" charset="2"/>
              </a:rPr>
              <a:t>(Diapo de travail : voir la page suivante.)</a:t>
            </a:r>
          </a:p>
          <a:p>
            <a:endParaRPr lang="fr-FR" dirty="0"/>
          </a:p>
          <a:p>
            <a:r>
              <a:rPr lang="fr-FR" dirty="0" smtClean="0"/>
              <a:t>* Compter le nombre de paragraphes : 3 + 1 ligne de dialogue</a:t>
            </a:r>
          </a:p>
          <a:p>
            <a:endParaRPr lang="fr-FR" dirty="0" smtClean="0"/>
          </a:p>
          <a:p>
            <a:endParaRPr lang="fr-FR" dirty="0" smtClean="0"/>
          </a:p>
          <a:p>
            <a:r>
              <a:rPr lang="fr-FR" dirty="0" smtClean="0"/>
              <a:t>* Présence dialogue : lire les paroles exactes du chauffeur et de la maitresse.</a:t>
            </a:r>
          </a:p>
          <a:p>
            <a:r>
              <a:rPr lang="fr-FR" dirty="0" smtClean="0"/>
              <a:t>Remarquer le point d’exclamation. Lire avec l’intonation juste.</a:t>
            </a:r>
            <a:endParaRPr lang="fr-FR" dirty="0"/>
          </a:p>
          <a:p>
            <a:endParaRPr lang="fr-FR" dirty="0"/>
          </a:p>
          <a:p>
            <a:endParaRPr lang="fr-FR" dirty="0" smtClean="0"/>
          </a:p>
          <a:p>
            <a:r>
              <a:rPr lang="fr-FR" dirty="0" smtClean="0"/>
              <a:t>* Le temps du texte.</a:t>
            </a:r>
          </a:p>
          <a:p>
            <a:r>
              <a:rPr lang="fr-FR" dirty="0"/>
              <a:t>À quel moment se passe cette histoire </a:t>
            </a:r>
            <a:r>
              <a:rPr lang="fr-FR" dirty="0" smtClean="0"/>
              <a:t>?</a:t>
            </a:r>
          </a:p>
          <a:p>
            <a:r>
              <a:rPr lang="fr-FR" dirty="0" smtClean="0"/>
              <a:t>Chercher si le temps du passé est celui que nous avons déjà vu (en –ai) ou si c’est un autre.</a:t>
            </a:r>
          </a:p>
          <a:p>
            <a:r>
              <a:rPr lang="fr-FR" dirty="0" smtClean="0">
                <a:sym typeface="Wingdings" panose="05000000000000000000" pitchFamily="2" charset="2"/>
              </a:rPr>
              <a:t> C’est un autre : passé en deux mots (passé composé)</a:t>
            </a:r>
            <a:endParaRPr lang="fr-FR" dirty="0"/>
          </a:p>
          <a:p>
            <a:endParaRPr lang="fr-FR" dirty="0"/>
          </a:p>
        </p:txBody>
      </p:sp>
      <p:sp>
        <p:nvSpPr>
          <p:cNvPr id="2" name="Espace réservé du texte 1"/>
          <p:cNvSpPr>
            <a:spLocks noGrp="1"/>
          </p:cNvSpPr>
          <p:nvPr>
            <p:ph type="body" sz="quarter" idx="11"/>
          </p:nvPr>
        </p:nvSpPr>
        <p:spPr/>
        <p:txBody>
          <a:bodyPr/>
          <a:lstStyle/>
          <a:p>
            <a:r>
              <a:rPr lang="fr-FR" dirty="0" smtClean="0"/>
              <a:t>Le texte</a:t>
            </a:r>
            <a:endParaRPr lang="fr-FR" dirty="0"/>
          </a:p>
        </p:txBody>
      </p:sp>
    </p:spTree>
    <p:extLst>
      <p:ext uri="{BB962C8B-B14F-4D97-AF65-F5344CB8AC3E}">
        <p14:creationId xmlns:p14="http://schemas.microsoft.com/office/powerpoint/2010/main" val="206060800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ZoneTexte 3"/>
          <p:cNvSpPr txBox="1"/>
          <p:nvPr/>
        </p:nvSpPr>
        <p:spPr>
          <a:xfrm rot="20759357">
            <a:off x="2222161" y="1975099"/>
            <a:ext cx="1853182" cy="1482223"/>
          </a:xfrm>
          <a:prstGeom prst="rect">
            <a:avLst/>
          </a:prstGeom>
          <a:noFill/>
        </p:spPr>
        <p:txBody>
          <a:bodyPr wrap="square" rtlCol="0">
            <a:spAutoFit/>
          </a:bodyPr>
          <a:lstStyle/>
          <a:p>
            <a:pPr algn="ctr"/>
            <a:r>
              <a:rPr lang="fr-FR" sz="4500" dirty="0" smtClean="0">
                <a:latin typeface="Lilly" pitchFamily="2" charset="0"/>
              </a:rPr>
              <a:t>Jour</a:t>
            </a:r>
          </a:p>
          <a:p>
            <a:pPr algn="ctr"/>
            <a:r>
              <a:rPr lang="fr-FR" sz="4500" dirty="0" smtClean="0">
                <a:latin typeface="Lilly" pitchFamily="2" charset="0"/>
              </a:rPr>
              <a:t>1 </a:t>
            </a:r>
            <a:r>
              <a:rPr lang="fr-FR" sz="3000" dirty="0" smtClean="0">
                <a:latin typeface="Lilly" pitchFamily="2" charset="0"/>
              </a:rPr>
              <a:t>- 2</a:t>
            </a:r>
            <a:endParaRPr lang="fr-FR" sz="3000" dirty="0">
              <a:latin typeface="Lilly" pitchFamily="2" charset="0"/>
            </a:endParaRPr>
          </a:p>
        </p:txBody>
      </p:sp>
      <p:sp>
        <p:nvSpPr>
          <p:cNvPr id="5" name="ZoneTexte 4"/>
          <p:cNvSpPr txBox="1"/>
          <p:nvPr/>
        </p:nvSpPr>
        <p:spPr>
          <a:xfrm>
            <a:off x="774155" y="4401108"/>
            <a:ext cx="3852428" cy="369332"/>
          </a:xfrm>
          <a:prstGeom prst="rect">
            <a:avLst/>
          </a:prstGeom>
        </p:spPr>
        <p:style>
          <a:lnRef idx="0">
            <a:schemeClr val="accent2"/>
          </a:lnRef>
          <a:fillRef idx="3">
            <a:schemeClr val="accent2"/>
          </a:fillRef>
          <a:effectRef idx="3">
            <a:schemeClr val="accent2"/>
          </a:effectRef>
          <a:fontRef idx="minor">
            <a:schemeClr val="lt1"/>
          </a:fontRef>
        </p:style>
        <p:txBody>
          <a:bodyPr wrap="square" rtlCol="0">
            <a:spAutoFit/>
          </a:bodyPr>
          <a:lstStyle/>
          <a:p>
            <a:r>
              <a:rPr lang="fr-FR" dirty="0" smtClean="0"/>
              <a:t>Reprendre l’évaluation de lecture.</a:t>
            </a:r>
            <a:endParaRPr lang="fr-FR" dirty="0"/>
          </a:p>
        </p:txBody>
      </p:sp>
    </p:spTree>
    <p:extLst>
      <p:ext uri="{BB962C8B-B14F-4D97-AF65-F5344CB8AC3E}">
        <p14:creationId xmlns:p14="http://schemas.microsoft.com/office/powerpoint/2010/main" val="127753154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ZoneTexte 3"/>
          <p:cNvSpPr txBox="1"/>
          <p:nvPr/>
        </p:nvSpPr>
        <p:spPr>
          <a:xfrm rot="20759357">
            <a:off x="2222161" y="1975099"/>
            <a:ext cx="1853182" cy="1482223"/>
          </a:xfrm>
          <a:prstGeom prst="rect">
            <a:avLst/>
          </a:prstGeom>
          <a:noFill/>
        </p:spPr>
        <p:txBody>
          <a:bodyPr wrap="square" rtlCol="0">
            <a:spAutoFit/>
          </a:bodyPr>
          <a:lstStyle/>
          <a:p>
            <a:pPr algn="ctr"/>
            <a:r>
              <a:rPr lang="fr-FR" sz="4500" dirty="0" smtClean="0">
                <a:latin typeface="Lilly" pitchFamily="2" charset="0"/>
              </a:rPr>
              <a:t>Jour</a:t>
            </a:r>
          </a:p>
          <a:p>
            <a:pPr algn="ctr"/>
            <a:r>
              <a:rPr lang="fr-FR" sz="4500" dirty="0">
                <a:latin typeface="Lilly" pitchFamily="2" charset="0"/>
              </a:rPr>
              <a:t>3</a:t>
            </a:r>
          </a:p>
        </p:txBody>
      </p:sp>
    </p:spTree>
    <p:extLst>
      <p:ext uri="{BB962C8B-B14F-4D97-AF65-F5344CB8AC3E}">
        <p14:creationId xmlns:p14="http://schemas.microsoft.com/office/powerpoint/2010/main" val="155516310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Poursuite de la synthèse sur le groupe nominal</a:t>
            </a:r>
            <a:endParaRPr lang="fr-FR" dirty="0"/>
          </a:p>
        </p:txBody>
      </p:sp>
      <p:sp>
        <p:nvSpPr>
          <p:cNvPr id="3" name="Espace réservé du texte 2"/>
          <p:cNvSpPr>
            <a:spLocks noGrp="1"/>
          </p:cNvSpPr>
          <p:nvPr>
            <p:ph type="body" sz="quarter" idx="10"/>
          </p:nvPr>
        </p:nvSpPr>
        <p:spPr/>
        <p:txBody>
          <a:bodyPr/>
          <a:lstStyle/>
          <a:p>
            <a:r>
              <a:rPr lang="fr-FR" dirty="0" smtClean="0"/>
              <a:t>nom commun / déterminant / adjectif</a:t>
            </a:r>
          </a:p>
          <a:p>
            <a:r>
              <a:rPr lang="fr-FR" dirty="0" smtClean="0"/>
              <a:t>accord dans le groupe nominal</a:t>
            </a:r>
            <a:endParaRPr lang="fr-FR" dirty="0"/>
          </a:p>
        </p:txBody>
      </p:sp>
    </p:spTree>
    <p:extLst>
      <p:ext uri="{BB962C8B-B14F-4D97-AF65-F5344CB8AC3E}">
        <p14:creationId xmlns:p14="http://schemas.microsoft.com/office/powerpoint/2010/main" val="329702760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texte 3"/>
          <p:cNvSpPr>
            <a:spLocks noGrp="1"/>
          </p:cNvSpPr>
          <p:nvPr>
            <p:ph type="body" sz="quarter" idx="10"/>
          </p:nvPr>
        </p:nvSpPr>
        <p:spPr/>
        <p:txBody>
          <a:bodyPr/>
          <a:lstStyle/>
          <a:p>
            <a:pPr lvl="4"/>
            <a:r>
              <a:rPr lang="fr-FR" dirty="0">
                <a:sym typeface="Wingdings" panose="05000000000000000000" pitchFamily="2" charset="2"/>
              </a:rPr>
              <a:t>(Diapo de travail : voir la page suivante.)</a:t>
            </a:r>
          </a:p>
          <a:p>
            <a:endParaRPr lang="fr-FR" dirty="0" smtClean="0"/>
          </a:p>
          <a:p>
            <a:r>
              <a:rPr lang="fr-FR" dirty="0" smtClean="0"/>
              <a:t>* Les procédés anaphoriques : trouver ce que désignent chacun des mots soulignés.</a:t>
            </a:r>
          </a:p>
          <a:p>
            <a:endParaRPr lang="fr-FR" dirty="0"/>
          </a:p>
        </p:txBody>
      </p:sp>
      <p:sp>
        <p:nvSpPr>
          <p:cNvPr id="2" name="Espace réservé du texte 1"/>
          <p:cNvSpPr>
            <a:spLocks noGrp="1"/>
          </p:cNvSpPr>
          <p:nvPr>
            <p:ph type="body" sz="quarter" idx="11"/>
          </p:nvPr>
        </p:nvSpPr>
        <p:spPr/>
        <p:txBody>
          <a:bodyPr/>
          <a:lstStyle/>
          <a:p>
            <a:r>
              <a:rPr lang="fr-FR" dirty="0" smtClean="0"/>
              <a:t>Le texte</a:t>
            </a:r>
            <a:endParaRPr lang="fr-FR" dirty="0"/>
          </a:p>
        </p:txBody>
      </p:sp>
    </p:spTree>
    <p:extLst>
      <p:ext uri="{BB962C8B-B14F-4D97-AF65-F5344CB8AC3E}">
        <p14:creationId xmlns:p14="http://schemas.microsoft.com/office/powerpoint/2010/main" val="3805127306"/>
      </p:ext>
    </p:extLst>
  </p:cSld>
  <p:clrMapOvr>
    <a:masterClrMapping/>
  </p:clrMapOvr>
  <p:timing>
    <p:tnLst>
      <p:par>
        <p:cTn id="1" dur="indefinite" restart="never" nodeType="tmRoot"/>
      </p:par>
    </p:tnLst>
  </p:timing>
</p:sld>
</file>

<file path=ppt/theme/theme1.xml><?xml version="1.0" encoding="utf-8"?>
<a:theme xmlns:a="http://schemas.openxmlformats.org/drawingml/2006/main" name="Faire de la grammaire au CE1 - Prérempli">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Faire de la grammaire au CE1 - Prérempli</Template>
  <TotalTime>105</TotalTime>
  <Words>1231</Words>
  <Application>Microsoft Office PowerPoint</Application>
  <PresentationFormat>Personnalisé</PresentationFormat>
  <Paragraphs>165</Paragraphs>
  <Slides>26</Slides>
  <Notes>0</Notes>
  <HiddenSlides>0</HiddenSlides>
  <MMClips>0</MMClips>
  <ScaleCrop>false</ScaleCrop>
  <HeadingPairs>
    <vt:vector size="4" baseType="variant">
      <vt:variant>
        <vt:lpstr>Thème</vt:lpstr>
      </vt:variant>
      <vt:variant>
        <vt:i4>1</vt:i4>
      </vt:variant>
      <vt:variant>
        <vt:lpstr>Titres des diapositives</vt:lpstr>
      </vt:variant>
      <vt:variant>
        <vt:i4>26</vt:i4>
      </vt:variant>
    </vt:vector>
  </HeadingPairs>
  <TitlesOfParts>
    <vt:vector size="27" baseType="lpstr">
      <vt:lpstr>Faire de la grammaire au CE1 - Prérempli</vt:lpstr>
      <vt:lpstr>Présentation PowerPoint</vt:lpstr>
      <vt:lpstr>Présentation PowerPoint</vt:lpstr>
      <vt:lpstr>L’accident</vt:lpstr>
      <vt:lpstr>Présentation PowerPoint</vt:lpstr>
      <vt:lpstr>Présentation PowerPoint</vt:lpstr>
      <vt:lpstr>Présentation PowerPoint</vt:lpstr>
      <vt:lpstr>Présentation PowerPoint</vt:lpstr>
      <vt:lpstr>Poursuite de la synthèse sur le groupe nominal</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Enge</dc:creator>
  <cp:lastModifiedBy>Enge</cp:lastModifiedBy>
  <cp:revision>27</cp:revision>
  <dcterms:created xsi:type="dcterms:W3CDTF">2015-03-28T14:01:58Z</dcterms:created>
  <dcterms:modified xsi:type="dcterms:W3CDTF">2015-07-06T17:32:34Z</dcterms:modified>
</cp:coreProperties>
</file>