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75" r:id="rId6"/>
    <p:sldId id="276" r:id="rId7"/>
    <p:sldId id="277" r:id="rId8"/>
    <p:sldId id="278" r:id="rId9"/>
    <p:sldId id="279" r:id="rId10"/>
    <p:sldId id="280" r:id="rId11"/>
    <p:sldId id="259" r:id="rId12"/>
    <p:sldId id="271" r:id="rId13"/>
    <p:sldId id="265" r:id="rId14"/>
    <p:sldId id="281" r:id="rId15"/>
    <p:sldId id="273" r:id="rId16"/>
    <p:sldId id="282" r:id="rId17"/>
    <p:sldId id="261" r:id="rId18"/>
    <p:sldId id="262" r:id="rId19"/>
    <p:sldId id="266" r:id="rId20"/>
    <p:sldId id="267" r:id="rId21"/>
    <p:sldId id="283" r:id="rId22"/>
    <p:sldId id="268" r:id="rId23"/>
    <p:sldId id="284" r:id="rId24"/>
    <p:sldId id="285" r:id="rId25"/>
    <p:sldId id="269" r:id="rId26"/>
    <p:sldId id="263" r:id="rId27"/>
    <p:sldId id="274" r:id="rId28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589A"/>
    <a:srgbClr val="3333FF"/>
    <a:srgbClr val="9F5FCF"/>
    <a:srgbClr val="004D86"/>
    <a:srgbClr val="339966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508" autoAdjust="0"/>
  </p:normalViewPr>
  <p:slideViewPr>
    <p:cSldViewPr snapToObjects="1">
      <p:cViewPr varScale="1">
        <p:scale>
          <a:sx n="100" d="100"/>
          <a:sy n="100" d="100"/>
        </p:scale>
        <p:origin x="-624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5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~   Semaine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5,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période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4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C’est quoi ta </a:t>
            </a:r>
            <a:r>
              <a:rPr lang="fr-FR" sz="36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collec</a:t>
            </a:r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 ?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175"/>
            <a:r>
              <a:rPr lang="fr-FR" dirty="0"/>
              <a:t>R</a:t>
            </a:r>
            <a:r>
              <a:rPr lang="fr-FR" dirty="0" smtClean="0"/>
              <a:t>éponds aux questions en faisant une phrase correcte :</a:t>
            </a:r>
          </a:p>
          <a:p>
            <a:pPr marL="342000" lvl="2" indent="-342000">
              <a:buFont typeface="+mj-lt"/>
              <a:buAutoNum type="arabicParenR" startAt="4"/>
            </a:pPr>
            <a:r>
              <a:rPr lang="fr-FR" dirty="0" err="1"/>
              <a:t>Q²uelle</a:t>
            </a:r>
            <a:r>
              <a:rPr lang="fr-FR" dirty="0"/>
              <a:t> est ²l’</a:t>
            </a:r>
            <a:r>
              <a:rPr lang="fr-FR" dirty="0" err="1"/>
              <a:t>²idée</a:t>
            </a:r>
            <a:r>
              <a:rPr lang="fr-FR" dirty="0"/>
              <a:t> </a:t>
            </a:r>
            <a:r>
              <a:rPr lang="fr-FR" dirty="0" err="1"/>
              <a:t>²de</a:t>
            </a:r>
            <a:r>
              <a:rPr lang="fr-FR" dirty="0"/>
              <a:t> </a:t>
            </a:r>
            <a:r>
              <a:rPr lang="fr-FR" dirty="0" err="1"/>
              <a:t>N²ico</a:t>
            </a:r>
            <a:r>
              <a:rPr lang="fr-FR" dirty="0"/>
              <a:t> ?</a:t>
            </a:r>
          </a:p>
          <a:p>
            <a:pPr marL="342900" lvl="2" indent="-342900">
              <a:lnSpc>
                <a:spcPct val="450000"/>
              </a:lnSpc>
              <a:buFont typeface="+mj-lt"/>
              <a:buAutoNum type="arabicParenR" startAt="4"/>
            </a:pPr>
            <a:r>
              <a:rPr lang="fr-FR" dirty="0" err="1" smtClean="0"/>
              <a:t>C²omment</a:t>
            </a:r>
            <a:r>
              <a:rPr lang="fr-FR" dirty="0" smtClean="0"/>
              <a:t> </a:t>
            </a:r>
            <a:r>
              <a:rPr lang="fr-FR" u="sng" dirty="0" smtClean="0"/>
              <a:t>²$’</a:t>
            </a:r>
            <a:r>
              <a:rPr lang="fr-FR" u="sng" dirty="0" err="1" smtClean="0"/>
              <a:t>²appelle</a:t>
            </a:r>
            <a:r>
              <a:rPr lang="fr-FR" dirty="0" smtClean="0"/>
              <a:t> </a:t>
            </a:r>
            <a:r>
              <a:rPr lang="fr-FR" u="sng" dirty="0" err="1" smtClean="0"/>
              <a:t>²la</a:t>
            </a:r>
            <a:r>
              <a:rPr lang="fr-FR" u="sng" dirty="0" smtClean="0"/>
              <a:t> </a:t>
            </a:r>
            <a:r>
              <a:rPr lang="fr-FR" u="sng" dirty="0"/>
              <a:t>maitresse</a:t>
            </a:r>
            <a:r>
              <a:rPr lang="fr-FR" dirty="0"/>
              <a:t> 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65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Quel </a:t>
            </a:r>
            <a:r>
              <a:rPr lang="fr-FR" dirty="0"/>
              <a:t>est le temps du </a:t>
            </a:r>
            <a:r>
              <a:rPr lang="fr-FR" dirty="0" smtClean="0"/>
              <a:t>texte ? passé – présent – futur</a:t>
            </a:r>
            <a:endParaRPr lang="fr-FR" dirty="0"/>
          </a:p>
          <a:p>
            <a:endParaRPr lang="fr-FR" dirty="0"/>
          </a:p>
          <a:p>
            <a:pPr lvl="4"/>
            <a:endParaRPr lang="fr-FR" dirty="0" smtClean="0"/>
          </a:p>
          <a:p>
            <a:pPr lvl="4"/>
            <a:r>
              <a:rPr lang="fr-FR" dirty="0" smtClean="0"/>
              <a:t>(</a:t>
            </a:r>
            <a:r>
              <a:rPr lang="fr-FR" dirty="0"/>
              <a:t>Diapo de travail : voir la page suivante)</a:t>
            </a:r>
          </a:p>
          <a:p>
            <a:r>
              <a:rPr lang="fr-FR" dirty="0" smtClean="0"/>
              <a:t>Les </a:t>
            </a:r>
            <a:r>
              <a:rPr lang="fr-FR" dirty="0" smtClean="0"/>
              <a:t>procédés anaphoriques : trouver ce que désignent chacun des mots soulignés</a:t>
            </a:r>
            <a:r>
              <a:rPr lang="fr-FR" dirty="0" smtClean="0"/>
              <a:t>.</a:t>
            </a:r>
          </a:p>
          <a:p>
            <a:endParaRPr lang="fr-FR" dirty="0" smtClean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signifie chacun des mots soulignés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30993" y="908720"/>
            <a:ext cx="9643246" cy="5833393"/>
          </a:xfrm>
        </p:spPr>
        <p:txBody>
          <a:bodyPr/>
          <a:lstStyle/>
          <a:p>
            <a:pPr lvl="3">
              <a:lnSpc>
                <a:spcPct val="125000"/>
              </a:lnSpc>
            </a:pPr>
            <a:r>
              <a:rPr lang="fr-FR" sz="1900" dirty="0"/>
              <a:t>Un   peu   avant   les   vacances   d’avril,   Sarah   a   apporté   en   classe   sa   collection   de   timbres.   Notre   maitresse,   mademoiselle   </a:t>
            </a:r>
            <a:r>
              <a:rPr lang="fr-FR" sz="1900" dirty="0" err="1"/>
              <a:t>Nonny</a:t>
            </a:r>
            <a:r>
              <a:rPr lang="fr-FR" sz="1900" dirty="0"/>
              <a:t>   en   a   profité   pour   faire   une   leçon   sur   les   pays   et   les   continents,   et   Sarah   était   aussi   fière   que   si   </a:t>
            </a:r>
            <a:r>
              <a:rPr lang="fr-FR" sz="1900" dirty="0" smtClean="0"/>
              <a:t>elle </a:t>
            </a:r>
            <a:r>
              <a:rPr lang="fr-FR" sz="1900" dirty="0" smtClean="0">
                <a:solidFill>
                  <a:srgbClr val="3333FF"/>
                </a:solidFill>
              </a:rPr>
              <a:t>(1)</a:t>
            </a:r>
            <a:r>
              <a:rPr lang="fr-FR" sz="1900" dirty="0" smtClean="0"/>
              <a:t>   </a:t>
            </a:r>
            <a:r>
              <a:rPr lang="fr-FR" sz="1900" dirty="0"/>
              <a:t>était   passée   à   la   télé.</a:t>
            </a:r>
          </a:p>
          <a:p>
            <a:pPr lvl="3">
              <a:lnSpc>
                <a:spcPct val="125000"/>
              </a:lnSpc>
            </a:pPr>
            <a:r>
              <a:rPr lang="fr-FR" sz="1800" dirty="0">
                <a:solidFill>
                  <a:srgbClr val="00589A"/>
                </a:solidFill>
                <a:latin typeface="Georgia" panose="02040502050405020303" pitchFamily="18" charset="0"/>
              </a:rPr>
              <a:t>(Pendant   la   récréation,   les   élèves   de   la   classe   ont   décidé   de   commencer   une   collection   aussi.   Seul   Nico   ne   savait   pas   quoi   collectionner.   Il   a   cherché   mais   il   n’a   pas   trouvé.   Un   soir,   son   père   </a:t>
            </a:r>
            <a:r>
              <a:rPr lang="fr-FR" sz="1800" dirty="0" smtClean="0">
                <a:solidFill>
                  <a:srgbClr val="00589A"/>
                </a:solidFill>
                <a:latin typeface="Georgia" panose="02040502050405020303" pitchFamily="18" charset="0"/>
              </a:rPr>
              <a:t>lui </a:t>
            </a:r>
            <a:r>
              <a:rPr lang="fr-FR" sz="1800" dirty="0">
                <a:solidFill>
                  <a:srgbClr val="3333FF"/>
                </a:solidFill>
                <a:latin typeface="Georgia" panose="02040502050405020303" pitchFamily="18" charset="0"/>
              </a:rPr>
              <a:t>(2)</a:t>
            </a:r>
            <a:r>
              <a:rPr lang="fr-FR" sz="1800" dirty="0" smtClean="0">
                <a:solidFill>
                  <a:srgbClr val="00589A"/>
                </a:solidFill>
                <a:latin typeface="Georgia" panose="02040502050405020303" pitchFamily="18" charset="0"/>
              </a:rPr>
              <a:t>   </a:t>
            </a:r>
            <a:r>
              <a:rPr lang="fr-FR" sz="1800" dirty="0">
                <a:solidFill>
                  <a:srgbClr val="00589A"/>
                </a:solidFill>
                <a:latin typeface="Georgia" panose="02040502050405020303" pitchFamily="18" charset="0"/>
              </a:rPr>
              <a:t>a   donné   des   cartes   téléphoniques   pour   Samuel,   sa   mère   lui   a   donné   un   couvercle   de   boite   de   camembert   pour   Antoine.)</a:t>
            </a:r>
          </a:p>
          <a:p>
            <a:pPr lvl="3">
              <a:lnSpc>
                <a:spcPct val="125000"/>
              </a:lnSpc>
            </a:pPr>
            <a:r>
              <a:rPr lang="fr-FR" sz="1900" dirty="0"/>
              <a:t>J</a:t>
            </a:r>
            <a:r>
              <a:rPr lang="fr-FR" sz="1900" dirty="0" smtClean="0"/>
              <a:t>’ </a:t>
            </a:r>
            <a:r>
              <a:rPr lang="fr-FR" sz="1900" dirty="0" smtClean="0">
                <a:solidFill>
                  <a:srgbClr val="3333FF"/>
                </a:solidFill>
              </a:rPr>
              <a:t>(3)</a:t>
            </a:r>
            <a:r>
              <a:rPr lang="fr-FR" sz="1900" dirty="0" smtClean="0"/>
              <a:t> ai   </a:t>
            </a:r>
            <a:r>
              <a:rPr lang="fr-FR" sz="1900" dirty="0"/>
              <a:t>regardé   les   trois   cartes   que   mon   père   venait   de   déposer   sur   la   table   et   le   couvercle   de   la   boite   de   fromage…   Et   tout   à   coup,   j’ai   eu   mon   idée.   Une   idée   géniale   !   J’ai   ramassé   les   cartes   téléphoniques   et   la   boite   de   fromage.</a:t>
            </a:r>
          </a:p>
          <a:p>
            <a:pPr lvl="3">
              <a:lnSpc>
                <a:spcPct val="125000"/>
              </a:lnSpc>
            </a:pPr>
            <a:r>
              <a:rPr lang="fr-FR" sz="1900" dirty="0"/>
              <a:t>À   la   cuisine,   j’ai   récupéré   deux   boites   d’allumettes   vides,   un   autocollant   publicitaire   sur   un   paquet   de   yaourts   et   quelques   morceaux   de   sucre   qui   trainaient.</a:t>
            </a:r>
          </a:p>
          <a:p>
            <a:pPr lvl="3">
              <a:lnSpc>
                <a:spcPct val="125000"/>
              </a:lnSpc>
            </a:pPr>
            <a:r>
              <a:rPr lang="fr-FR" sz="1800" dirty="0">
                <a:solidFill>
                  <a:srgbClr val="00589A"/>
                </a:solidFill>
                <a:latin typeface="Georgia" panose="02040502050405020303" pitchFamily="18" charset="0"/>
              </a:rPr>
              <a:t>(Nico   a   décidé   d’aider   ses   camarades   à   compléter   </a:t>
            </a:r>
            <a:r>
              <a:rPr lang="fr-FR" sz="1800" dirty="0" smtClean="0">
                <a:solidFill>
                  <a:srgbClr val="00589A"/>
                </a:solidFill>
                <a:latin typeface="Georgia" panose="02040502050405020303" pitchFamily="18" charset="0"/>
              </a:rPr>
              <a:t>leur </a:t>
            </a:r>
            <a:r>
              <a:rPr lang="fr-FR" sz="1900" dirty="0">
                <a:solidFill>
                  <a:srgbClr val="3333FF"/>
                </a:solidFill>
              </a:rPr>
              <a:t>(4)   </a:t>
            </a:r>
            <a:r>
              <a:rPr lang="fr-FR" sz="1800" dirty="0">
                <a:solidFill>
                  <a:srgbClr val="00589A"/>
                </a:solidFill>
                <a:latin typeface="Georgia" panose="02040502050405020303" pitchFamily="18" charset="0"/>
              </a:rPr>
              <a:t>collection   et   depuis,   sa   collection   à   lui,   ce   sont   tous   les   copains   </a:t>
            </a:r>
            <a:r>
              <a:rPr lang="fr-FR" sz="1800" dirty="0" smtClean="0">
                <a:solidFill>
                  <a:srgbClr val="00589A"/>
                </a:solidFill>
                <a:latin typeface="Georgia" panose="02040502050405020303" pitchFamily="18" charset="0"/>
              </a:rPr>
              <a:t>qu’il   </a:t>
            </a:r>
            <a:r>
              <a:rPr lang="fr-FR" sz="1800" dirty="0">
                <a:solidFill>
                  <a:srgbClr val="00589A"/>
                </a:solidFill>
                <a:latin typeface="Georgia" panose="02040502050405020303" pitchFamily="18" charset="0"/>
              </a:rPr>
              <a:t>se   fait.)</a:t>
            </a:r>
            <a:endParaRPr lang="fr-FR" sz="1800" dirty="0">
              <a:solidFill>
                <a:srgbClr val="00589A"/>
              </a:solidFill>
              <a:latin typeface="Georgia" panose="02040502050405020303" pitchFamily="18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8298991" y="1989000"/>
            <a:ext cx="3960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4374555" y="3392996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181216" y="4437112"/>
            <a:ext cx="1800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6102747" y="6237312"/>
            <a:ext cx="4680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</a:t>
            </a:r>
            <a:r>
              <a:rPr lang="fr-FR" dirty="0"/>
              <a:t>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r>
              <a:rPr lang="fr-FR" dirty="0" smtClean="0">
                <a:solidFill>
                  <a:srgbClr val="3333FF"/>
                </a:solidFill>
                <a:latin typeface="Sassoon Infant Std" pitchFamily="34" charset="0"/>
              </a:rPr>
              <a:t>Il n’a pas trouvé d’idée.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Il a trouvé une idée.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Les phrases interrogatives :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Transformer en phrase correcte : </a:t>
            </a:r>
            <a:r>
              <a:rPr lang="fr-FR" dirty="0">
                <a:solidFill>
                  <a:srgbClr val="3333FF"/>
                </a:solidFill>
                <a:latin typeface="Sassoon Infant Std" pitchFamily="34" charset="0"/>
                <a:sym typeface="Wingdings" panose="05000000000000000000" pitchFamily="2" charset="2"/>
              </a:rPr>
              <a:t>« C’est quoi ta collection ? »</a:t>
            </a:r>
          </a:p>
          <a:p>
            <a:r>
              <a:rPr lang="fr-FR" dirty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 Quelle est ta collection ?</a:t>
            </a:r>
          </a:p>
          <a:p>
            <a:r>
              <a:rPr lang="fr-FR" dirty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 Qu’est-ce que tu collectionnes </a:t>
            </a:r>
            <a:r>
              <a:rPr lang="fr-FR" dirty="0" smtClean="0">
                <a:solidFill>
                  <a:srgbClr val="00B050"/>
                </a:solidFill>
                <a:latin typeface="Sassoon Infant Std" pitchFamily="34" charset="0"/>
                <a:sym typeface="Wingdings" panose="05000000000000000000" pitchFamily="2" charset="2"/>
              </a:rPr>
              <a:t>?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Analyse fonctionnelle de phrases : sujet / verbe / infinitif du </a:t>
            </a:r>
            <a:r>
              <a:rPr lang="fr-FR" dirty="0" smtClean="0">
                <a:sym typeface="Wingdings" panose="05000000000000000000" pitchFamily="2" charset="2"/>
              </a:rPr>
              <a:t>verbe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NB : présence d’un indice pour le verbe au passé composé.</a:t>
            </a:r>
            <a:endParaRPr lang="fr-FR" dirty="0">
              <a:sym typeface="Wingdings" panose="05000000000000000000" pitchFamily="2" charset="2"/>
            </a:endParaRPr>
          </a:p>
          <a:p>
            <a:pPr lvl="1"/>
            <a:r>
              <a:rPr lang="fr-FR" dirty="0" smtClean="0"/>
              <a:t>Avant les vacances, Sarah a apporté en classe sa collection de timbres.</a:t>
            </a:r>
          </a:p>
          <a:p>
            <a:pPr lvl="1"/>
            <a:r>
              <a:rPr lang="fr-FR" dirty="0" smtClean="0"/>
              <a:t>Notre maitresse a fait une leçon sur les pays et les continents.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4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en phras</a:t>
            </a:r>
            <a:r>
              <a:rPr lang="fr-FR" dirty="0" smtClean="0"/>
              <a:t>e affirmative :</a:t>
            </a:r>
          </a:p>
          <a:p>
            <a:pPr lvl="2"/>
            <a:r>
              <a:rPr lang="fr-FR" dirty="0" err="1" smtClean="0"/>
              <a:t>I²l</a:t>
            </a:r>
            <a:r>
              <a:rPr lang="fr-FR" dirty="0" smtClean="0"/>
              <a:t> n’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pa</a:t>
            </a:r>
            <a:r>
              <a:rPr lang="fr-FR" dirty="0" smtClean="0"/>
              <a:t>$ </a:t>
            </a:r>
            <a:r>
              <a:rPr lang="fr-FR" dirty="0" err="1" smtClean="0"/>
              <a:t>²trouvé</a:t>
            </a:r>
            <a:r>
              <a:rPr lang="fr-FR" dirty="0" smtClean="0"/>
              <a:t> ²d’</a:t>
            </a:r>
            <a:r>
              <a:rPr lang="fr-FR" dirty="0" err="1" smtClean="0"/>
              <a:t>²idée</a:t>
            </a:r>
            <a:r>
              <a:rPr lang="fr-FR" dirty="0" smtClean="0"/>
              <a:t>.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r>
              <a:rPr lang="fr-FR" dirty="0" smtClean="0"/>
              <a:t>Trouve la question correcte :</a:t>
            </a:r>
          </a:p>
          <a:p>
            <a:pPr lvl="2"/>
            <a:r>
              <a:rPr lang="fr-FR" dirty="0" smtClean="0"/>
              <a:t>C’est </a:t>
            </a:r>
            <a:r>
              <a:rPr lang="fr-FR" dirty="0" err="1" smtClean="0"/>
              <a:t>²quoi</a:t>
            </a:r>
            <a:r>
              <a:rPr lang="fr-FR" dirty="0" smtClean="0"/>
              <a:t> </a:t>
            </a:r>
            <a:r>
              <a:rPr lang="fr-FR" dirty="0" err="1" smtClean="0"/>
              <a:t>²ta</a:t>
            </a:r>
            <a:r>
              <a:rPr lang="fr-FR" dirty="0" smtClean="0"/>
              <a:t> </a:t>
            </a:r>
            <a:r>
              <a:rPr lang="fr-FR" dirty="0" err="1" smtClean="0"/>
              <a:t>²collection</a:t>
            </a:r>
            <a:r>
              <a:rPr lang="fr-FR" dirty="0" smtClean="0"/>
              <a:t> ?</a:t>
            </a: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rouge, souligne son sujet en bleu. Indique le nom du verbe en dessous.</a:t>
            </a:r>
          </a:p>
          <a:p>
            <a:r>
              <a:rPr lang="fr-FR" u="none" dirty="0" smtClean="0">
                <a:solidFill>
                  <a:srgbClr val="339933"/>
                </a:solidFill>
              </a:rPr>
              <a:t>Attention ! Le verbe est au passé.</a:t>
            </a:r>
            <a:endParaRPr lang="fr-FR" u="none" dirty="0">
              <a:solidFill>
                <a:srgbClr val="339933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5413" y="764704"/>
            <a:ext cx="9632873" cy="5761385"/>
          </a:xfrm>
        </p:spPr>
        <p:txBody>
          <a:bodyPr/>
          <a:lstStyle/>
          <a:p>
            <a:pPr marL="514350" lvl="1" indent="-514350" algn="l">
              <a:buFont typeface="+mj-lt"/>
              <a:buAutoNum type="arabicParenR"/>
            </a:pPr>
            <a:r>
              <a:rPr lang="fr-FR" dirty="0" err="1" smtClean="0"/>
              <a:t>A²vant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$  vacance$  ,  </a:t>
            </a:r>
            <a:r>
              <a:rPr lang="fr-FR" dirty="0" err="1" smtClean="0"/>
              <a:t>S²arah</a:t>
            </a:r>
            <a:r>
              <a:rPr lang="fr-FR" dirty="0" smtClean="0"/>
              <a:t>  </a:t>
            </a:r>
            <a:r>
              <a:rPr lang="fr-FR" dirty="0" err="1" smtClean="0"/>
              <a:t>²a</a:t>
            </a:r>
            <a:r>
              <a:rPr lang="fr-FR" dirty="0" smtClean="0"/>
              <a:t>  </a:t>
            </a:r>
            <a:r>
              <a:rPr lang="fr-FR" dirty="0" err="1" smtClean="0"/>
              <a:t>²apporté</a:t>
            </a:r>
            <a:r>
              <a:rPr lang="fr-FR" dirty="0" smtClean="0"/>
              <a:t>  en  </a:t>
            </a:r>
            <a:r>
              <a:rPr lang="fr-FR" dirty="0" err="1" smtClean="0"/>
              <a:t>²classe</a:t>
            </a:r>
            <a:r>
              <a:rPr lang="fr-FR" dirty="0" smtClean="0"/>
              <a:t>  </a:t>
            </a:r>
            <a:r>
              <a:rPr lang="fr-FR" dirty="0" err="1" smtClean="0"/>
              <a:t>²sa</a:t>
            </a:r>
            <a:r>
              <a:rPr lang="fr-FR" dirty="0" smtClean="0"/>
              <a:t>  </a:t>
            </a:r>
            <a:r>
              <a:rPr lang="fr-FR" dirty="0" err="1" smtClean="0"/>
              <a:t>²collection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  </a:t>
            </a:r>
            <a:r>
              <a:rPr lang="fr-FR" dirty="0" err="1" smtClean="0"/>
              <a:t>²timbre</a:t>
            </a:r>
            <a:r>
              <a:rPr lang="fr-FR" dirty="0" smtClean="0"/>
              <a:t>$ .</a:t>
            </a:r>
            <a:endParaRPr lang="fr-FR" dirty="0"/>
          </a:p>
          <a:p>
            <a:pPr marL="514350" lvl="1" indent="-514350" algn="l">
              <a:buFont typeface="+mj-lt"/>
              <a:buAutoNum type="arabicParenR"/>
            </a:pPr>
            <a:r>
              <a:rPr lang="fr-FR" dirty="0" err="1" smtClean="0"/>
              <a:t>N²otre</a:t>
            </a:r>
            <a:r>
              <a:rPr lang="fr-FR" dirty="0" smtClean="0"/>
              <a:t>  maitresse  </a:t>
            </a:r>
            <a:r>
              <a:rPr lang="fr-FR" dirty="0" err="1" smtClean="0"/>
              <a:t>²a</a:t>
            </a:r>
            <a:r>
              <a:rPr lang="fr-FR" dirty="0" smtClean="0"/>
              <a:t>  </a:t>
            </a:r>
            <a:r>
              <a:rPr lang="fr-FR" dirty="0" err="1" smtClean="0"/>
              <a:t>²fait</a:t>
            </a:r>
            <a:r>
              <a:rPr lang="fr-FR" dirty="0" smtClean="0"/>
              <a:t>  </a:t>
            </a:r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²leçon</a:t>
            </a:r>
            <a:r>
              <a:rPr lang="fr-FR" dirty="0" smtClean="0"/>
              <a:t>  </a:t>
            </a:r>
            <a:r>
              <a:rPr lang="fr-FR" dirty="0" err="1" smtClean="0"/>
              <a:t>²sur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$  </a:t>
            </a:r>
            <a:r>
              <a:rPr lang="fr-FR" dirty="0" err="1" smtClean="0"/>
              <a:t>²pay</a:t>
            </a:r>
            <a:r>
              <a:rPr lang="fr-FR" dirty="0" smtClean="0"/>
              <a:t>$  et  </a:t>
            </a:r>
            <a:r>
              <a:rPr lang="fr-FR" dirty="0" err="1" smtClean="0"/>
              <a:t>²le</a:t>
            </a:r>
            <a:r>
              <a:rPr lang="fr-FR" dirty="0" smtClean="0"/>
              <a:t>$  </a:t>
            </a:r>
            <a:r>
              <a:rPr lang="fr-FR" dirty="0" err="1" smtClean="0"/>
              <a:t>²continent</a:t>
            </a:r>
            <a:r>
              <a:rPr lang="fr-FR" dirty="0" smtClean="0"/>
              <a:t>$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1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Collectivement et oralement, transposer un extrait (paragraphes 1 et 2) du texte en </a:t>
            </a:r>
            <a:r>
              <a:rPr lang="fr-FR" dirty="0" smtClean="0"/>
              <a:t>transformant « </a:t>
            </a:r>
            <a:r>
              <a:rPr lang="fr-FR" dirty="0" smtClean="0"/>
              <a:t>Nico</a:t>
            </a:r>
            <a:r>
              <a:rPr lang="fr-FR" dirty="0" smtClean="0"/>
              <a:t> » en « </a:t>
            </a:r>
            <a:r>
              <a:rPr lang="fr-FR" dirty="0" smtClean="0"/>
              <a:t>Nico et son frère</a:t>
            </a:r>
            <a:r>
              <a:rPr lang="fr-FR" dirty="0" smtClean="0"/>
              <a:t> : 2 transformations différentes = « il » en « ils » et « je » en « nous ».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</a:t>
            </a:r>
            <a:r>
              <a:rPr lang="fr-FR" dirty="0" smtClean="0"/>
              <a:t>Nico</a:t>
            </a:r>
            <a:r>
              <a:rPr lang="fr-FR" dirty="0" smtClean="0"/>
              <a:t> » en « </a:t>
            </a:r>
            <a:r>
              <a:rPr lang="fr-FR" dirty="0" smtClean="0"/>
              <a:t>Nico et son frère</a:t>
            </a:r>
            <a:r>
              <a:rPr lang="fr-FR" dirty="0" smtClean="0"/>
              <a:t>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764704"/>
            <a:ext cx="9643246" cy="5977409"/>
          </a:xfrm>
        </p:spPr>
        <p:txBody>
          <a:bodyPr/>
          <a:lstStyle/>
          <a:p>
            <a:pPr lvl="3">
              <a:lnSpc>
                <a:spcPct val="220000"/>
              </a:lnSpc>
            </a:pPr>
            <a:r>
              <a:rPr lang="fr-FR" dirty="0"/>
              <a:t>(Pendant   la   récréation,   les   élèves   de   la   classe   ont   décidé   de   commencer   une   collection   aussi. </a:t>
            </a:r>
            <a:r>
              <a:rPr lang="fr-FR" dirty="0" smtClean="0"/>
              <a:t>Nico   </a:t>
            </a:r>
            <a:r>
              <a:rPr lang="fr-FR" dirty="0"/>
              <a:t>ne   savait   pas   quoi   collectionner.   Il   a   cherché   mais   il   n’a   pas   trouvé.   Un   soir,   son   père   lui   a   donné   des   cartes   téléphoniques   pour   Samuel,   sa   mère   lui   a   donné   un   couvercle   de   boite   de   camembert   pour   Antoine.)</a:t>
            </a:r>
          </a:p>
          <a:p>
            <a:pPr lvl="3">
              <a:lnSpc>
                <a:spcPct val="220000"/>
              </a:lnSpc>
            </a:pPr>
            <a:r>
              <a:rPr lang="fr-FR" dirty="0"/>
              <a:t>J’ai   regardé   les   trois   cartes   que   mon   père   venait   de   déposer   sur   la   table   et   le   couvercle   de   la   boite   de   fromage…   Et   tout   à   coup,   j’ai   eu   mon   idée.   Une   idée   géniale   !   J’ai   ramassé   les   cartes   téléphoniques   et   la   boite   de   </a:t>
            </a:r>
            <a:r>
              <a:rPr lang="fr-FR" dirty="0" smtClean="0"/>
              <a:t>fromage</a:t>
            </a:r>
            <a:r>
              <a:rPr lang="fr-FR" dirty="0"/>
              <a:t>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1998291" y="1916832"/>
            <a:ext cx="5760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1998291" y="2024844"/>
            <a:ext cx="22682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Nico et son frère</a:t>
            </a:r>
            <a:endParaRPr lang="fr-FR" sz="22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3132417" y="1916832"/>
            <a:ext cx="7200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4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- 1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Les différents types de déterminants : différencier les articles et les déterminants possessifs.</a:t>
            </a:r>
          </a:p>
          <a:p>
            <a:endParaRPr lang="fr-FR" dirty="0" smtClean="0"/>
          </a:p>
          <a:p>
            <a:r>
              <a:rPr lang="fr-FR" dirty="0" smtClean="0"/>
              <a:t>Dans deux extraits du texte (correspondant aux vrais extraits du texte) :</a:t>
            </a:r>
            <a:endParaRPr lang="fr-FR" dirty="0" smtClean="0"/>
          </a:p>
          <a:p>
            <a:r>
              <a:rPr lang="fr-FR" dirty="0" smtClean="0">
                <a:sym typeface="Wingdings" panose="05000000000000000000" pitchFamily="2" charset="2"/>
              </a:rPr>
              <a:t> Collectivement, au tableau, un par un, chacun vient entourer un déterminant dans le texte.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 Puis, à la fin, faire la synthèse des différents types de déterminants présent dans le texte.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 Rappeler ce que signifie les déterminants possessifs : ils indiquent à qui appartiennent…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en vert tous les déterminants du texte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836712"/>
            <a:ext cx="9643246" cy="5617369"/>
          </a:xfrm>
        </p:spPr>
        <p:txBody>
          <a:bodyPr/>
          <a:lstStyle/>
          <a:p>
            <a:pPr lvl="3">
              <a:lnSpc>
                <a:spcPct val="150000"/>
              </a:lnSpc>
            </a:pPr>
            <a:r>
              <a:rPr lang="fr-FR" dirty="0"/>
              <a:t>Un   peu   avant   les   vacances   d’avril,   Sarah   a   apporté   en   classe   sa   collection   de   timbres.   Notre   maitresse,   mademoiselle   </a:t>
            </a:r>
            <a:r>
              <a:rPr lang="fr-FR" dirty="0" err="1"/>
              <a:t>Nonny</a:t>
            </a:r>
            <a:r>
              <a:rPr lang="fr-FR" dirty="0"/>
              <a:t>   en   a   profité   pour   faire   une   leçon   sur   les   pays   et   les   continents,   et   Sarah   était   aussi   fière   que   si   elle   était   passée   à   la   télé</a:t>
            </a:r>
            <a:r>
              <a:rPr lang="fr-FR" dirty="0" smtClean="0"/>
              <a:t>.</a:t>
            </a:r>
          </a:p>
          <a:p>
            <a:pPr lvl="3">
              <a:lnSpc>
                <a:spcPct val="150000"/>
              </a:lnSpc>
            </a:pPr>
            <a:r>
              <a:rPr lang="fr-FR" dirty="0" smtClean="0"/>
              <a:t>[ … ]</a:t>
            </a:r>
            <a:endParaRPr lang="fr-FR" dirty="0"/>
          </a:p>
          <a:p>
            <a:pPr lvl="3">
              <a:lnSpc>
                <a:spcPct val="150000"/>
              </a:lnSpc>
            </a:pPr>
            <a:r>
              <a:rPr lang="fr-FR" dirty="0" smtClean="0"/>
              <a:t>J’ai   </a:t>
            </a:r>
            <a:r>
              <a:rPr lang="fr-FR" dirty="0"/>
              <a:t>regardé   les   trois   cartes   que   mon   père   venait   de   déposer   sur   la   table   et   le   couvercle   de   la   boite   de   fromage…   Et   tout   à   coup,   j’ai   eu   mon   idée.   Une   idée   géniale   !   J’ai   ramassé   les   cartes   téléphoniques   et   la   boite   de   fromage.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À   la   cuisine,   j’ai   récupéré   deux   boites   d’allumettes   vides,   un   autocollant   publicitaire   sur   un   paquet   de   yaourts   et   quelques   morceaux   de   sucre   qui   trainaient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384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quelques groupes nominaux, retrouver le déterminant, le nom commun principal et l’adjectif.</a:t>
            </a:r>
          </a:p>
          <a:p>
            <a:r>
              <a:rPr lang="fr-FR" dirty="0" smtClean="0"/>
              <a:t>Rappeler ce qu’est un adjectif, terme vu seulement sur le texte précédent, semaine dernière.</a:t>
            </a:r>
          </a:p>
          <a:p>
            <a:endParaRPr lang="fr-FR" dirty="0"/>
          </a:p>
          <a:p>
            <a:pPr lvl="1"/>
            <a:r>
              <a:rPr lang="fr-FR" dirty="0" smtClean="0"/>
              <a:t>une idée géniale</a:t>
            </a:r>
          </a:p>
          <a:p>
            <a:pPr lvl="1"/>
            <a:r>
              <a:rPr lang="fr-FR" dirty="0" smtClean="0"/>
              <a:t>deux boites vides</a:t>
            </a:r>
          </a:p>
          <a:p>
            <a:pPr lvl="1"/>
            <a:r>
              <a:rPr lang="fr-FR" dirty="0" smtClean="0"/>
              <a:t>ses cartes téléphoniques</a:t>
            </a:r>
          </a:p>
          <a:p>
            <a:pPr lvl="1"/>
            <a:r>
              <a:rPr lang="fr-FR" dirty="0" smtClean="0"/>
              <a:t>notre maitresse</a:t>
            </a:r>
          </a:p>
          <a:p>
            <a:pPr lvl="1"/>
            <a:r>
              <a:rPr lang="fr-FR" dirty="0" smtClean="0"/>
              <a:t>des autocollants publicitaires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en bleu les noms communs, en vert les déterminants et en orange les adjectifs.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584200"/>
            <a:ext cx="9643246" cy="6157913"/>
          </a:xfrm>
        </p:spPr>
        <p:txBody>
          <a:bodyPr/>
          <a:lstStyle/>
          <a:p>
            <a:pPr marL="358775" lvl="1"/>
            <a:r>
              <a:rPr lang="fr-FR" dirty="0" err="1" smtClean="0"/>
              <a:t>²une</a:t>
            </a:r>
            <a:r>
              <a:rPr lang="fr-FR" dirty="0" smtClean="0"/>
              <a:t>  </a:t>
            </a:r>
            <a:r>
              <a:rPr lang="fr-FR" dirty="0" err="1" smtClean="0"/>
              <a:t>²idée</a:t>
            </a:r>
            <a:r>
              <a:rPr lang="fr-FR" dirty="0" smtClean="0"/>
              <a:t>  </a:t>
            </a:r>
            <a:r>
              <a:rPr lang="fr-FR" dirty="0" err="1" smtClean="0"/>
              <a:t>²géniale</a:t>
            </a:r>
            <a:endParaRPr lang="fr-FR" dirty="0"/>
          </a:p>
          <a:p>
            <a:pPr marL="358775" lvl="1"/>
            <a:r>
              <a:rPr lang="fr-FR" dirty="0" err="1" smtClean="0"/>
              <a:t>²deux</a:t>
            </a:r>
            <a:r>
              <a:rPr lang="fr-FR" dirty="0" smtClean="0"/>
              <a:t>  </a:t>
            </a:r>
            <a:r>
              <a:rPr lang="fr-FR" dirty="0" err="1" smtClean="0"/>
              <a:t>²boite</a:t>
            </a:r>
            <a:r>
              <a:rPr lang="fr-FR" dirty="0" smtClean="0"/>
              <a:t>$  vide$</a:t>
            </a:r>
            <a:endParaRPr lang="fr-FR" dirty="0"/>
          </a:p>
          <a:p>
            <a:pPr marL="358775" lvl="1"/>
            <a:r>
              <a:rPr lang="fr-FR" dirty="0" err="1" smtClean="0"/>
              <a:t>²se</a:t>
            </a:r>
            <a:r>
              <a:rPr lang="fr-FR" dirty="0" smtClean="0"/>
              <a:t>$  </a:t>
            </a:r>
            <a:r>
              <a:rPr lang="fr-FR" dirty="0" err="1" smtClean="0"/>
              <a:t>²carte</a:t>
            </a:r>
            <a:r>
              <a:rPr lang="fr-FR" dirty="0" smtClean="0"/>
              <a:t>$  </a:t>
            </a:r>
            <a:r>
              <a:rPr lang="fr-FR" dirty="0" err="1" smtClean="0"/>
              <a:t>²téléphonique</a:t>
            </a:r>
            <a:r>
              <a:rPr lang="fr-FR" dirty="0" smtClean="0"/>
              <a:t>$</a:t>
            </a:r>
            <a:endParaRPr lang="fr-FR" dirty="0"/>
          </a:p>
          <a:p>
            <a:pPr marL="358775" lvl="1"/>
            <a:r>
              <a:rPr lang="fr-FR" dirty="0" smtClean="0"/>
              <a:t>notre  maitresse</a:t>
            </a:r>
            <a:endParaRPr lang="fr-FR" dirty="0"/>
          </a:p>
          <a:p>
            <a:pPr marL="358775" lvl="1"/>
            <a:r>
              <a:rPr lang="fr-FR" dirty="0" err="1" smtClean="0"/>
              <a:t>²de</a:t>
            </a:r>
            <a:r>
              <a:rPr lang="fr-FR" dirty="0" smtClean="0"/>
              <a:t>$  </a:t>
            </a:r>
            <a:r>
              <a:rPr lang="fr-FR" dirty="0" err="1" smtClean="0"/>
              <a:t>²autocollant</a:t>
            </a:r>
            <a:r>
              <a:rPr lang="fr-FR" dirty="0" smtClean="0"/>
              <a:t>$  </a:t>
            </a:r>
            <a:r>
              <a:rPr lang="fr-FR" dirty="0" err="1" smtClean="0"/>
              <a:t>²publicitaire</a:t>
            </a:r>
            <a:r>
              <a:rPr lang="fr-FR" dirty="0" smtClean="0"/>
              <a:t>$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groupe nominal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40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Mots de même famille :</a:t>
            </a:r>
          </a:p>
          <a:p>
            <a:r>
              <a:rPr lang="fr-FR" dirty="0" smtClean="0"/>
              <a:t>Trouver les mots de la même famille que :</a:t>
            </a:r>
          </a:p>
          <a:p>
            <a:pPr lvl="1"/>
            <a:r>
              <a:rPr lang="fr-FR" dirty="0" smtClean="0"/>
              <a:t>collection</a:t>
            </a:r>
          </a:p>
          <a:p>
            <a:pPr lvl="1"/>
            <a:r>
              <a:rPr lang="fr-FR" dirty="0" smtClean="0"/>
              <a:t>allumette</a:t>
            </a:r>
          </a:p>
          <a:p>
            <a:pPr lvl="1"/>
            <a:r>
              <a:rPr lang="fr-FR" dirty="0" smtClean="0"/>
              <a:t>géniale</a:t>
            </a:r>
          </a:p>
          <a:p>
            <a:pPr lvl="1"/>
            <a:r>
              <a:rPr lang="fr-FR" dirty="0" smtClean="0"/>
              <a:t>téléphonique</a:t>
            </a:r>
          </a:p>
          <a:p>
            <a:r>
              <a:rPr lang="fr-FR" dirty="0" smtClean="0"/>
              <a:t>Selon le temps disponible, indiquer aux enfants (sans plus insister) si le mot proposé est un verbe, un adjectif, un nom commun…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Dictionnaire : chercher la définition du mot « continent »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97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cette phrase en question, de deux manières différentes :</a:t>
            </a:r>
            <a:endParaRPr lang="fr-FR" dirty="0" smtClean="0"/>
          </a:p>
          <a:p>
            <a:pPr lvl="2">
              <a:lnSpc>
                <a:spcPct val="150000"/>
              </a:lnSpc>
            </a:pPr>
            <a:r>
              <a:rPr lang="fr-FR" dirty="0" err="1" smtClean="0"/>
              <a:t>V²ou</a:t>
            </a:r>
            <a:r>
              <a:rPr lang="fr-FR" dirty="0" smtClean="0"/>
              <a:t>$ </a:t>
            </a:r>
            <a:r>
              <a:rPr lang="fr-FR" dirty="0" err="1" smtClean="0"/>
              <a:t>²avez</a:t>
            </a:r>
            <a:r>
              <a:rPr lang="fr-FR" dirty="0" smtClean="0"/>
              <a:t>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²idée</a:t>
            </a:r>
            <a:r>
              <a:rPr lang="fr-FR" dirty="0" smtClean="0"/>
              <a:t> </a:t>
            </a:r>
            <a:r>
              <a:rPr lang="fr-FR" dirty="0" err="1" smtClean="0"/>
              <a:t>²géniale</a:t>
            </a:r>
            <a:r>
              <a:rPr lang="fr-FR" dirty="0" smtClean="0"/>
              <a:t>.</a:t>
            </a:r>
            <a:endParaRPr lang="fr-FR" dirty="0"/>
          </a:p>
          <a:p>
            <a:endParaRPr lang="fr-FR" dirty="0"/>
          </a:p>
          <a:p>
            <a:r>
              <a:rPr lang="fr-FR" dirty="0" smtClean="0"/>
              <a:t>Transforme à la forme négative.</a:t>
            </a:r>
            <a:endParaRPr lang="fr-FR" dirty="0" smtClean="0"/>
          </a:p>
          <a:p>
            <a:pPr lvl="2">
              <a:lnSpc>
                <a:spcPct val="150000"/>
              </a:lnSpc>
            </a:pPr>
            <a:r>
              <a:rPr lang="fr-FR" dirty="0" err="1" smtClean="0"/>
              <a:t>N²ico</a:t>
            </a:r>
            <a:r>
              <a:rPr lang="fr-FR" dirty="0" smtClean="0"/>
              <a:t> </a:t>
            </a:r>
            <a:r>
              <a:rPr lang="fr-FR" dirty="0" err="1" smtClean="0"/>
              <a:t>²collectionne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²boite</a:t>
            </a:r>
            <a:r>
              <a:rPr lang="fr-FR" dirty="0" smtClean="0"/>
              <a:t>$ ²d’allumette$.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Transforme « le lutin » en « les lutins » :</a:t>
            </a:r>
            <a:endParaRPr lang="fr-FR" dirty="0" smtClean="0"/>
          </a:p>
          <a:p>
            <a:pPr lvl="2">
              <a:lnSpc>
                <a:spcPct val="150000"/>
              </a:lnSpc>
            </a:pPr>
            <a:r>
              <a:rPr lang="fr-FR" dirty="0" smtClean="0"/>
              <a:t>Le </a:t>
            </a:r>
            <a:r>
              <a:rPr lang="fr-FR" dirty="0" err="1" smtClean="0"/>
              <a:t>²petit</a:t>
            </a:r>
            <a:r>
              <a:rPr lang="fr-FR" dirty="0" smtClean="0"/>
              <a:t> </a:t>
            </a:r>
            <a:r>
              <a:rPr lang="fr-FR" dirty="0" err="1" smtClean="0"/>
              <a:t>²lutin</a:t>
            </a:r>
            <a:r>
              <a:rPr lang="fr-FR" dirty="0" smtClean="0"/>
              <a:t> est </a:t>
            </a:r>
            <a:r>
              <a:rPr lang="fr-FR" dirty="0" err="1" smtClean="0"/>
              <a:t>²allé</a:t>
            </a:r>
            <a:r>
              <a:rPr lang="fr-FR" dirty="0" smtClean="0"/>
              <a:t>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²forêt</a:t>
            </a:r>
            <a:r>
              <a:rPr lang="fr-FR" dirty="0" smtClean="0"/>
              <a:t>. </a:t>
            </a:r>
            <a:r>
              <a:rPr lang="fr-FR" dirty="0" err="1" smtClean="0"/>
              <a:t>I²l</a:t>
            </a:r>
            <a:r>
              <a:rPr lang="fr-FR" dirty="0" smtClean="0"/>
              <a:t> a </a:t>
            </a:r>
            <a:r>
              <a:rPr lang="fr-FR" dirty="0" err="1" smtClean="0"/>
              <a:t>²ramassé</a:t>
            </a:r>
            <a:r>
              <a:rPr lang="fr-FR" dirty="0" smtClean="0"/>
              <a:t> </a:t>
            </a:r>
            <a:r>
              <a:rPr lang="fr-FR" dirty="0" err="1" smtClean="0"/>
              <a:t>²du</a:t>
            </a:r>
            <a:r>
              <a:rPr lang="fr-FR" dirty="0" smtClean="0"/>
              <a:t> </a:t>
            </a:r>
            <a:r>
              <a:rPr lang="fr-FR" dirty="0" err="1" smtClean="0"/>
              <a:t>²boi</a:t>
            </a:r>
            <a:r>
              <a:rPr lang="fr-FR" dirty="0" smtClean="0"/>
              <a:t>$. </a:t>
            </a:r>
            <a:r>
              <a:rPr lang="fr-FR" dirty="0" err="1" smtClean="0"/>
              <a:t>I²l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²cassé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²branche</a:t>
            </a:r>
            <a:r>
              <a:rPr lang="fr-FR" dirty="0"/>
              <a:t>$</a:t>
            </a:r>
            <a:r>
              <a:rPr lang="fr-FR" dirty="0" smtClean="0"/>
              <a:t> et </a:t>
            </a:r>
            <a:r>
              <a:rPr lang="fr-FR" dirty="0" err="1" smtClean="0"/>
              <a:t>²il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²fait</a:t>
            </a:r>
            <a:r>
              <a:rPr lang="fr-FR" dirty="0" smtClean="0"/>
              <a:t> </a:t>
            </a:r>
            <a:r>
              <a:rPr lang="fr-FR" dirty="0" err="1" smtClean="0"/>
              <a:t>²du</a:t>
            </a:r>
            <a:r>
              <a:rPr lang="fr-FR" dirty="0" smtClean="0"/>
              <a:t> </a:t>
            </a:r>
            <a:r>
              <a:rPr lang="fr-FR" dirty="0" err="1" smtClean="0"/>
              <a:t>²feu</a:t>
            </a:r>
            <a:r>
              <a:rPr lang="fr-FR" dirty="0" smtClean="0"/>
              <a:t>. </a:t>
            </a:r>
            <a:r>
              <a:rPr lang="fr-FR" dirty="0" err="1" smtClean="0"/>
              <a:t>I²l</a:t>
            </a:r>
            <a:r>
              <a:rPr lang="fr-FR" dirty="0" smtClean="0"/>
              <a:t> </a:t>
            </a:r>
            <a:r>
              <a:rPr lang="fr-FR" dirty="0" err="1" smtClean="0"/>
              <a:t>²a</a:t>
            </a:r>
            <a:r>
              <a:rPr lang="fr-FR" dirty="0" smtClean="0"/>
              <a:t> </a:t>
            </a:r>
            <a:r>
              <a:rPr lang="fr-FR" dirty="0" err="1" smtClean="0"/>
              <a:t>²frotté</a:t>
            </a:r>
            <a:r>
              <a:rPr lang="fr-FR" dirty="0" smtClean="0"/>
              <a:t> </a:t>
            </a:r>
            <a:r>
              <a:rPr lang="fr-FR" dirty="0" err="1" smtClean="0"/>
              <a:t>²se</a:t>
            </a:r>
            <a:r>
              <a:rPr lang="fr-FR" dirty="0" smtClean="0"/>
              <a:t>$ main$ </a:t>
            </a:r>
            <a:r>
              <a:rPr lang="fr-FR" dirty="0" err="1" smtClean="0"/>
              <a:t>²devant</a:t>
            </a:r>
            <a:r>
              <a:rPr lang="fr-FR" dirty="0" smtClean="0"/>
              <a:t>. </a:t>
            </a:r>
            <a:r>
              <a:rPr lang="fr-FR" dirty="0" err="1" smtClean="0"/>
              <a:t>I²l</a:t>
            </a:r>
            <a:r>
              <a:rPr lang="fr-FR" dirty="0" smtClean="0"/>
              <a:t> </a:t>
            </a:r>
            <a:r>
              <a:rPr lang="fr-FR" dirty="0" err="1" smtClean="0"/>
              <a:t>²avait</a:t>
            </a:r>
            <a:r>
              <a:rPr lang="fr-FR" dirty="0" smtClean="0"/>
              <a:t> enfin </a:t>
            </a:r>
            <a:r>
              <a:rPr lang="fr-FR" dirty="0" err="1" smtClean="0"/>
              <a:t>²bien</a:t>
            </a:r>
            <a:r>
              <a:rPr lang="fr-FR" dirty="0" smtClean="0"/>
              <a:t> </a:t>
            </a:r>
            <a:r>
              <a:rPr lang="fr-FR" dirty="0" err="1" smtClean="0"/>
              <a:t>²chaud</a:t>
            </a:r>
            <a:r>
              <a:rPr lang="fr-FR" dirty="0" smtClean="0"/>
              <a:t>.</a:t>
            </a:r>
            <a:endParaRPr lang="fr-FR" dirty="0" smtClean="0"/>
          </a:p>
          <a:p>
            <a:endParaRPr lang="fr-FR" dirty="0"/>
          </a:p>
          <a:p>
            <a:r>
              <a:rPr lang="fr-FR" u="none" dirty="0" smtClean="0"/>
              <a:t>Reste des exercices </a:t>
            </a:r>
            <a:r>
              <a:rPr lang="fr-FR" u="none" dirty="0" smtClean="0"/>
              <a:t>sur </a:t>
            </a:r>
            <a:r>
              <a:rPr lang="fr-FR" u="none" dirty="0" smtClean="0"/>
              <a:t>feuille.</a:t>
            </a:r>
            <a:endParaRPr lang="fr-FR" u="none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Exercices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736812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2888940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8033" y="3405401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Raconte ce que tu fais comme collection, ou écris ce que tu aimerais collectionner.</a:t>
            </a:r>
          </a:p>
          <a:p>
            <a:r>
              <a:rPr lang="fr-FR" dirty="0" smtClean="0"/>
              <a:t>Décris les objets que tu possèdes déjà.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C’est quoi ta </a:t>
            </a:r>
            <a:r>
              <a:rPr lang="fr-FR" dirty="0" err="1" smtClean="0"/>
              <a:t>collec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dirty="0"/>
              <a:t>Un   peu   avant   les   vacances   d’avril,   Sarah   a   apporté   en   classe   sa   collection   de   timbres.   Notre   maitresse,   mademoiselle   </a:t>
            </a:r>
            <a:r>
              <a:rPr lang="fr-FR" dirty="0" err="1"/>
              <a:t>Nonny</a:t>
            </a:r>
            <a:r>
              <a:rPr lang="fr-FR" dirty="0"/>
              <a:t>   en   a   profité   pour   faire   une   leçon   sur   les   pays   et   les   continents,   et   Sarah   était   aussi   fière   que   si   elle   était   passée   à   la   télé.</a:t>
            </a:r>
          </a:p>
          <a:p>
            <a:pPr>
              <a:lnSpc>
                <a:spcPct val="100000"/>
              </a:lnSpc>
            </a:pPr>
            <a:r>
              <a:rPr lang="fr-FR" b="0" dirty="0">
                <a:solidFill>
                  <a:srgbClr val="00589A"/>
                </a:solidFill>
                <a:latin typeface="Georgia" panose="02040502050405020303" pitchFamily="18" charset="0"/>
              </a:rPr>
              <a:t>(Pendant   la   récréation,   les   élèves   de   la   classe   ont   décidé   de   commencer   une   collection   aussi.   Seul   Nico   ne   savait   pas   quoi   collectionner.   Il   a   cherché   mais   il   n’a   pas   trouvé.   Un   soir,   son   père   lui   a   donné   des   cartes   téléphoniques   pour   Samuel,   sa   mère   lui   a   donné   un   couvercle   de   boite   de   camembert   pour   Antoine.)</a:t>
            </a:r>
          </a:p>
          <a:p>
            <a:pPr>
              <a:lnSpc>
                <a:spcPct val="100000"/>
              </a:lnSpc>
            </a:pPr>
            <a:r>
              <a:rPr lang="fr-FR" dirty="0"/>
              <a:t>J’ai   regardé   les   trois   cartes   que   mon   père   venait   de   déposer   sur   la   table   et   le   couvercle   de   la   boite   de   fromage…   Et   tout   à   coup,   j’ai   eu   mon   idée.   Une   idée   géniale   !   J’ai   ramassé   les   cartes   téléphoniques   et   la   boite   de   fromage.</a:t>
            </a:r>
          </a:p>
          <a:p>
            <a:pPr>
              <a:lnSpc>
                <a:spcPct val="100000"/>
              </a:lnSpc>
            </a:pPr>
            <a:r>
              <a:rPr lang="fr-FR" dirty="0"/>
              <a:t>À   la   cuisine,   j’ai   récupéré   deux   boites   d’allumettes   vides,   un   autocollant   publicitaire   sur   un   paquet   de   yaourts   et   quelques   morceaux   de   sucre   qui   trainaient.</a:t>
            </a:r>
          </a:p>
          <a:p>
            <a:pPr>
              <a:lnSpc>
                <a:spcPct val="100000"/>
              </a:lnSpc>
            </a:pPr>
            <a:r>
              <a:rPr lang="fr-FR" b="0" dirty="0">
                <a:solidFill>
                  <a:srgbClr val="00589A"/>
                </a:solidFill>
                <a:latin typeface="Georgia" panose="02040502050405020303" pitchFamily="18" charset="0"/>
              </a:rPr>
              <a:t>(Nico   a   décidé   d’aider   ses   camarades   à   compléter   leur   collection   et   depuis,   sa   collection   à   lui,   ce   sont   tous   les   copains   qu’il   se   fait.)</a:t>
            </a:r>
          </a:p>
          <a:p>
            <a:pPr algn="r">
              <a:lnSpc>
                <a:spcPct val="100000"/>
              </a:lnSpc>
              <a:spcBef>
                <a:spcPts val="1200"/>
              </a:spcBef>
            </a:pPr>
            <a:r>
              <a:rPr lang="fr-FR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Extrait </a:t>
            </a:r>
            <a:r>
              <a:rPr lang="fr-FR" sz="1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simplifié de </a:t>
            </a:r>
            <a:r>
              <a:rPr lang="fr-FR" sz="1600" b="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C’est </a:t>
            </a:r>
            <a:r>
              <a:rPr lang="fr-FR" sz="1600" b="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quoi </a:t>
            </a:r>
            <a:r>
              <a:rPr lang="fr-FR" sz="1600" b="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 </a:t>
            </a:r>
            <a:r>
              <a:rPr lang="fr-FR" sz="1600" b="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collec</a:t>
            </a:r>
            <a:r>
              <a:rPr lang="fr-FR" sz="1600" b="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?</a:t>
            </a:r>
            <a:endParaRPr lang="fr-FR" sz="1600" b="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>
              <a:lnSpc>
                <a:spcPct val="100000"/>
              </a:lnSpc>
            </a:pPr>
            <a:r>
              <a:rPr lang="fr-FR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  </a:t>
            </a:r>
            <a:r>
              <a:rPr lang="fr-FR" sz="1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Hubert Ben </a:t>
            </a:r>
            <a:r>
              <a:rPr lang="fr-FR" sz="1600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Kemoun</a:t>
            </a:r>
            <a:endParaRPr lang="fr-FR" sz="16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* Important : attirer l’attention des enfants sur les informations présentes en bas du texte, et en particulier sur le « extrait simplifié à partir de… ».</a:t>
            </a:r>
          </a:p>
          <a:p>
            <a:r>
              <a:rPr lang="fr-FR" dirty="0" smtClean="0"/>
              <a:t>Rappeler ce que cela veut dire : que le texte présent n’est pas le vrai texte, mais un résumé à partir de.</a:t>
            </a:r>
          </a:p>
          <a:p>
            <a:r>
              <a:rPr lang="fr-FR" dirty="0" smtClean="0"/>
              <a:t>Expliquer alors qu’ici les passages en noir sont le vrai texte et que les passages en bleu sont des résumés.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* Compréhension orale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Qu’est-ce qu’une collection d’objets ? Donner quelques exemples.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D’après ce qu’on a compris du texte, quelles sont les collections commencées par les camarades de Nico ?</a:t>
            </a:r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Sarah = timbres de pays étranger</a:t>
            </a:r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Samuel = cartes téléphoniques (expliquer ce que c’est…)</a:t>
            </a:r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Antoine = les couvercles de boites de </a:t>
            </a:r>
            <a:r>
              <a:rPr lang="fr-FR" dirty="0" err="1" smtClean="0"/>
              <a:t>camenbert</a:t>
            </a:r>
            <a:endParaRPr lang="fr-FR" dirty="0" smtClean="0"/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Des boites d’allumettes vides</a:t>
            </a:r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Des autocollants publicitaires</a:t>
            </a:r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Des morceaux de sucre ? (voilà une collection étrange)</a:t>
            </a:r>
          </a:p>
          <a:p>
            <a:pPr marL="1079500" indent="-285750">
              <a:buFont typeface="Wingdings" panose="05000000000000000000" pitchFamily="2" charset="2"/>
              <a:buChar char="Ø"/>
            </a:pPr>
            <a:r>
              <a:rPr lang="fr-FR" dirty="0" smtClean="0"/>
              <a:t>Et… les copains ! ça c’est la collection de Nico.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Questions de compréhension, à faire à l’écrit </a:t>
            </a:r>
            <a:r>
              <a:rPr lang="fr-FR" sz="2200" b="1" dirty="0">
                <a:solidFill>
                  <a:srgbClr val="00B050"/>
                </a:solidFill>
                <a:latin typeface="Gabriola" panose="04040605051002020D02" pitchFamily="82" charset="0"/>
              </a:rPr>
              <a:t>(voir diapo suivante)</a:t>
            </a:r>
            <a:r>
              <a:rPr lang="fr-FR" dirty="0" smtClean="0"/>
              <a:t> :</a:t>
            </a:r>
          </a:p>
          <a:p>
            <a:r>
              <a:rPr lang="fr-FR" dirty="0" smtClean="0">
                <a:sym typeface="Symbol"/>
              </a:rPr>
              <a:t></a:t>
            </a:r>
            <a:r>
              <a:rPr lang="fr-FR" dirty="0" smtClean="0"/>
              <a:t> pour travailler la réponse à des questions.</a:t>
            </a:r>
          </a:p>
          <a:p>
            <a:endParaRPr lang="fr-FR" dirty="0" smtClean="0"/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Quand </a:t>
            </a:r>
            <a:r>
              <a:rPr lang="fr-FR" dirty="0" smtClean="0"/>
              <a:t>a démarré cette histoire</a:t>
            </a:r>
            <a:r>
              <a:rPr lang="fr-FR" dirty="0"/>
              <a:t> 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Qui est Sarah 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Que s’est-il passé </a:t>
            </a:r>
            <a:r>
              <a:rPr lang="fr-FR" dirty="0" smtClean="0"/>
              <a:t>pendant la </a:t>
            </a:r>
            <a:r>
              <a:rPr lang="fr-FR" dirty="0"/>
              <a:t>récréation 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Quelle est l’idée de Nico </a:t>
            </a:r>
            <a:r>
              <a:rPr lang="fr-FR" dirty="0" smtClean="0"/>
              <a:t>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Comment s’appelle la maitresse ?</a:t>
            </a:r>
            <a:endParaRPr lang="fr-FR" dirty="0"/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13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175"/>
            <a:r>
              <a:rPr lang="fr-FR" dirty="0"/>
              <a:t>R</a:t>
            </a:r>
            <a:r>
              <a:rPr lang="fr-FR" dirty="0" smtClean="0"/>
              <a:t>éponds aux questions en faisant une phrase correcte :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Q²uand</a:t>
            </a:r>
            <a:r>
              <a:rPr lang="fr-FR" dirty="0" smtClean="0"/>
              <a:t> </a:t>
            </a:r>
            <a:r>
              <a:rPr lang="fr-FR" u="sng" dirty="0" err="1" smtClean="0"/>
              <a:t>²a</a:t>
            </a:r>
            <a:r>
              <a:rPr lang="fr-FR" u="sng" dirty="0" smtClean="0"/>
              <a:t> </a:t>
            </a:r>
            <a:r>
              <a:rPr lang="fr-FR" u="sng" dirty="0" err="1" smtClean="0"/>
              <a:t>²démarré</a:t>
            </a:r>
            <a:r>
              <a:rPr lang="fr-FR" dirty="0" smtClean="0"/>
              <a:t> </a:t>
            </a:r>
            <a:r>
              <a:rPr lang="fr-FR" u="sng" dirty="0" err="1" smtClean="0"/>
              <a:t>²cette</a:t>
            </a:r>
            <a:r>
              <a:rPr lang="fr-FR" u="sng" dirty="0" smtClean="0"/>
              <a:t> </a:t>
            </a:r>
            <a:r>
              <a:rPr lang="fr-FR" u="sng" dirty="0" err="1" smtClean="0"/>
              <a:t>²histoire</a:t>
            </a:r>
            <a:r>
              <a:rPr lang="fr-FR" dirty="0"/>
              <a:t> 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Q²ui</a:t>
            </a:r>
            <a:r>
              <a:rPr lang="fr-FR" dirty="0" smtClean="0"/>
              <a:t> </a:t>
            </a:r>
            <a:r>
              <a:rPr lang="fr-FR" u="sng" dirty="0"/>
              <a:t>est</a:t>
            </a:r>
            <a:r>
              <a:rPr lang="fr-FR" dirty="0"/>
              <a:t> </a:t>
            </a:r>
            <a:r>
              <a:rPr lang="fr-FR" u="sng" dirty="0" err="1" smtClean="0"/>
              <a:t>S²arah</a:t>
            </a:r>
            <a:r>
              <a:rPr lang="fr-FR" dirty="0"/>
              <a:t> 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Q²ue</a:t>
            </a:r>
            <a:r>
              <a:rPr lang="fr-FR" dirty="0" smtClean="0"/>
              <a:t> ²$’</a:t>
            </a:r>
            <a:r>
              <a:rPr lang="fr-FR" dirty="0" err="1" smtClean="0"/>
              <a:t>est</a:t>
            </a:r>
            <a:r>
              <a:rPr lang="fr-FR" dirty="0" smtClean="0"/>
              <a:t>-</a:t>
            </a:r>
            <a:r>
              <a:rPr lang="fr-FR" dirty="0" err="1" smtClean="0"/>
              <a:t>²il</a:t>
            </a:r>
            <a:r>
              <a:rPr lang="fr-FR" dirty="0" smtClean="0"/>
              <a:t> </a:t>
            </a:r>
            <a:r>
              <a:rPr lang="fr-FR" dirty="0" err="1" smtClean="0"/>
              <a:t>²passé</a:t>
            </a:r>
            <a:r>
              <a:rPr lang="fr-FR" dirty="0" smtClean="0"/>
              <a:t> </a:t>
            </a:r>
            <a:r>
              <a:rPr lang="fr-FR" dirty="0" err="1" smtClean="0"/>
              <a:t>²pendant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²récréation</a:t>
            </a:r>
            <a:r>
              <a:rPr lang="fr-FR" dirty="0"/>
              <a:t> 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Q²uelle</a:t>
            </a:r>
            <a:r>
              <a:rPr lang="fr-FR" dirty="0" smtClean="0"/>
              <a:t> </a:t>
            </a:r>
            <a:r>
              <a:rPr lang="fr-FR" dirty="0"/>
              <a:t>est </a:t>
            </a:r>
            <a:r>
              <a:rPr lang="fr-FR" dirty="0" smtClean="0"/>
              <a:t>²l’</a:t>
            </a:r>
            <a:r>
              <a:rPr lang="fr-FR" dirty="0" err="1" smtClean="0"/>
              <a:t>²idée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u="sng" dirty="0" err="1" smtClean="0"/>
              <a:t>N²ico</a:t>
            </a:r>
            <a:r>
              <a:rPr lang="fr-FR" dirty="0"/>
              <a:t> 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C²omment</a:t>
            </a:r>
            <a:r>
              <a:rPr lang="fr-FR" dirty="0" smtClean="0"/>
              <a:t> </a:t>
            </a:r>
            <a:r>
              <a:rPr lang="fr-FR" u="sng" dirty="0" smtClean="0"/>
              <a:t>²$’</a:t>
            </a:r>
            <a:r>
              <a:rPr lang="fr-FR" u="sng" dirty="0" err="1" smtClean="0"/>
              <a:t>²appelle</a:t>
            </a:r>
            <a:r>
              <a:rPr lang="fr-FR" dirty="0" smtClean="0"/>
              <a:t> </a:t>
            </a:r>
            <a:r>
              <a:rPr lang="fr-FR" u="sng" dirty="0" err="1" smtClean="0"/>
              <a:t>²la</a:t>
            </a:r>
            <a:r>
              <a:rPr lang="fr-FR" u="sng" dirty="0" smtClean="0"/>
              <a:t> </a:t>
            </a:r>
            <a:r>
              <a:rPr lang="fr-FR" u="sng" dirty="0"/>
              <a:t>maitresse</a:t>
            </a:r>
            <a:r>
              <a:rPr lang="fr-FR" dirty="0"/>
              <a:t> 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278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- 2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4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Correction collective orale des questions </a:t>
            </a:r>
            <a:r>
              <a:rPr lang="fr-FR" sz="2200" b="1" dirty="0">
                <a:solidFill>
                  <a:srgbClr val="00B050"/>
                </a:solidFill>
                <a:latin typeface="Gabriola" panose="04040605051002020D02" pitchFamily="82" charset="0"/>
              </a:rPr>
              <a:t>(voir diapo suivante)</a:t>
            </a:r>
            <a:r>
              <a:rPr lang="fr-FR" sz="2200" dirty="0"/>
              <a:t> </a:t>
            </a:r>
            <a:r>
              <a:rPr lang="fr-FR" dirty="0" smtClean="0"/>
              <a:t>.</a:t>
            </a:r>
          </a:p>
          <a:p>
            <a:r>
              <a:rPr lang="fr-FR" dirty="0" smtClean="0"/>
              <a:t>Pas de correction individuelle sur les cahiers.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144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175"/>
            <a:r>
              <a:rPr lang="fr-FR" dirty="0"/>
              <a:t>R</a:t>
            </a:r>
            <a:r>
              <a:rPr lang="fr-FR" dirty="0" smtClean="0"/>
              <a:t>éponds aux questions en faisant une phrase correcte :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Q²uand</a:t>
            </a:r>
            <a:r>
              <a:rPr lang="fr-FR" dirty="0" smtClean="0"/>
              <a:t> </a:t>
            </a:r>
            <a:r>
              <a:rPr lang="fr-FR" u="sng" dirty="0" err="1" smtClean="0"/>
              <a:t>²a</a:t>
            </a:r>
            <a:r>
              <a:rPr lang="fr-FR" u="sng" dirty="0" smtClean="0"/>
              <a:t> </a:t>
            </a:r>
            <a:r>
              <a:rPr lang="fr-FR" u="sng" dirty="0" err="1" smtClean="0"/>
              <a:t>²démarré</a:t>
            </a:r>
            <a:r>
              <a:rPr lang="fr-FR" dirty="0" smtClean="0"/>
              <a:t> </a:t>
            </a:r>
            <a:r>
              <a:rPr lang="fr-FR" u="sng" dirty="0" err="1" smtClean="0"/>
              <a:t>²cette</a:t>
            </a:r>
            <a:r>
              <a:rPr lang="fr-FR" u="sng" dirty="0" smtClean="0"/>
              <a:t> </a:t>
            </a:r>
            <a:r>
              <a:rPr lang="fr-FR" u="sng" dirty="0" err="1" smtClean="0"/>
              <a:t>²histoire</a:t>
            </a:r>
            <a:r>
              <a:rPr lang="fr-FR" dirty="0"/>
              <a:t> ?</a:t>
            </a:r>
          </a:p>
          <a:p>
            <a:pPr marL="342900" lvl="2" indent="-342900">
              <a:lnSpc>
                <a:spcPct val="450000"/>
              </a:lnSpc>
              <a:buFont typeface="+mj-lt"/>
              <a:buAutoNum type="arabicParenR"/>
            </a:pPr>
            <a:r>
              <a:rPr lang="fr-FR" dirty="0" err="1" smtClean="0"/>
              <a:t>Q²ui</a:t>
            </a:r>
            <a:r>
              <a:rPr lang="fr-FR" dirty="0" smtClean="0"/>
              <a:t> </a:t>
            </a:r>
            <a:r>
              <a:rPr lang="fr-FR" u="sng" dirty="0"/>
              <a:t>est</a:t>
            </a:r>
            <a:r>
              <a:rPr lang="fr-FR" dirty="0"/>
              <a:t> </a:t>
            </a:r>
            <a:r>
              <a:rPr lang="fr-FR" u="sng" dirty="0" err="1" smtClean="0"/>
              <a:t>S²arah</a:t>
            </a:r>
            <a:r>
              <a:rPr lang="fr-FR" dirty="0"/>
              <a:t> ?</a:t>
            </a:r>
          </a:p>
          <a:p>
            <a:pPr marL="342900" lvl="2" indent="-342900">
              <a:lnSpc>
                <a:spcPct val="450000"/>
              </a:lnSpc>
              <a:buFont typeface="+mj-lt"/>
              <a:buAutoNum type="arabicParenR"/>
            </a:pPr>
            <a:r>
              <a:rPr lang="fr-FR" dirty="0" err="1" smtClean="0"/>
              <a:t>Q²ue</a:t>
            </a:r>
            <a:r>
              <a:rPr lang="fr-FR" dirty="0" smtClean="0"/>
              <a:t> ²$’</a:t>
            </a:r>
            <a:r>
              <a:rPr lang="fr-FR" dirty="0" err="1" smtClean="0"/>
              <a:t>est</a:t>
            </a:r>
            <a:r>
              <a:rPr lang="fr-FR" dirty="0" smtClean="0"/>
              <a:t>-</a:t>
            </a:r>
            <a:r>
              <a:rPr lang="fr-FR" dirty="0" err="1" smtClean="0"/>
              <a:t>²il</a:t>
            </a:r>
            <a:r>
              <a:rPr lang="fr-FR" dirty="0" smtClean="0"/>
              <a:t> </a:t>
            </a:r>
            <a:r>
              <a:rPr lang="fr-FR" dirty="0" err="1" smtClean="0"/>
              <a:t>²passé</a:t>
            </a:r>
            <a:r>
              <a:rPr lang="fr-FR" dirty="0" smtClean="0"/>
              <a:t> </a:t>
            </a:r>
            <a:r>
              <a:rPr lang="fr-FR" dirty="0" err="1" smtClean="0"/>
              <a:t>²pendant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²récréation</a:t>
            </a:r>
            <a:r>
              <a:rPr lang="fr-FR" dirty="0"/>
              <a:t> 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70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128</TotalTime>
  <Words>1366</Words>
  <Application>Microsoft Office PowerPoint</Application>
  <PresentationFormat>Personnalisé</PresentationFormat>
  <Paragraphs>169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Faire de la grammaire au CE1 - Prérempli</vt:lpstr>
      <vt:lpstr>Présentation PowerPoint</vt:lpstr>
      <vt:lpstr>Présentation PowerPoint</vt:lpstr>
      <vt:lpstr>C’est quoi ta collec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22</cp:revision>
  <dcterms:created xsi:type="dcterms:W3CDTF">2015-04-11T13:07:49Z</dcterms:created>
  <dcterms:modified xsi:type="dcterms:W3CDTF">2015-04-11T15:16:00Z</dcterms:modified>
</cp:coreProperties>
</file>